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71" r:id="rId3"/>
    <p:sldId id="256" r:id="rId4"/>
    <p:sldId id="260" r:id="rId5"/>
    <p:sldId id="261" r:id="rId6"/>
    <p:sldId id="262" r:id="rId7"/>
    <p:sldId id="257" r:id="rId8"/>
    <p:sldId id="258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CC6600"/>
    <a:srgbClr val="FF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38394-EB93-4DBB-9DF6-51D17A71C61F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3FE7-6C42-468D-A897-7103E97EC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985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1761E9-6DAF-4544-891F-49EF4F96ED8F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64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58D-B511-40F3-8843-26C668C22024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B12D-6FF8-445F-8EFA-3C7FC147C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46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58D-B511-40F3-8843-26C668C22024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B12D-6FF8-445F-8EFA-3C7FC147C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99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58D-B511-40F3-8843-26C668C22024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B12D-6FF8-445F-8EFA-3C7FC147C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152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0" name="Picture 18" descr="titl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9144000" cy="6969125"/>
          </a:xfrm>
          <a:prstGeom prst="rect">
            <a:avLst/>
          </a:prstGeom>
          <a:noFill/>
        </p:spPr>
      </p:pic>
      <p:sp>
        <p:nvSpPr>
          <p:cNvPr id="3086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562600" y="2286000"/>
            <a:ext cx="3352800" cy="1143000"/>
          </a:xfrm>
        </p:spPr>
        <p:txBody>
          <a:bodyPr/>
          <a:lstStyle>
            <a:lvl1pPr>
              <a:defRPr sz="15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5562600" y="3505200"/>
            <a:ext cx="3352800" cy="1752600"/>
          </a:xfrm>
        </p:spPr>
        <p:txBody>
          <a:bodyPr/>
          <a:lstStyle>
            <a:lvl1pPr marL="0" indent="0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73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25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3595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74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29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1464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91585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362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58D-B511-40F3-8843-26C668C22024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B12D-6FF8-445F-8EFA-3C7FC147C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010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38486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21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7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58D-B511-40F3-8843-26C668C22024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B12D-6FF8-445F-8EFA-3C7FC147C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83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58D-B511-40F3-8843-26C668C22024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B12D-6FF8-445F-8EFA-3C7FC147C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69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58D-B511-40F3-8843-26C668C22024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B12D-6FF8-445F-8EFA-3C7FC147C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7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58D-B511-40F3-8843-26C668C22024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B12D-6FF8-445F-8EFA-3C7FC147C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936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58D-B511-40F3-8843-26C668C22024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B12D-6FF8-445F-8EFA-3C7FC147C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21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58D-B511-40F3-8843-26C668C22024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B12D-6FF8-445F-8EFA-3C7FC147C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8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E58D-B511-40F3-8843-26C668C22024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B12D-6FF8-445F-8EFA-3C7FC147C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03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8E58D-B511-40F3-8843-26C668C22024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8B12D-6FF8-445F-8EFA-3C7FC147C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96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22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hyperlink" Target="http://www.liv.ac.uk/csd/records-managemen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ecman@liverpool.ac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672" y="1844824"/>
            <a:ext cx="7079704" cy="1944216"/>
          </a:xfrm>
        </p:spPr>
        <p:txBody>
          <a:bodyPr anchor="t"/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000" dirty="0" smtClean="0"/>
              <a:t>University Retention Schedule Training</a:t>
            </a: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475656" y="2708920"/>
            <a:ext cx="0" cy="1080120"/>
          </a:xfrm>
          <a:prstGeom prst="line">
            <a:avLst/>
          </a:prstGeom>
          <a:noFill/>
          <a:ln w="53975">
            <a:solidFill>
              <a:schemeClr val="bg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78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When </a:t>
            </a:r>
            <a:r>
              <a:rPr lang="en-GB" dirty="0" smtClean="0">
                <a:solidFill>
                  <a:srgbClr val="CC9900"/>
                </a:solidFill>
              </a:rPr>
              <a:t>designing</a:t>
            </a:r>
            <a:r>
              <a:rPr lang="en-GB" dirty="0" smtClean="0"/>
              <a:t> or </a:t>
            </a:r>
            <a:r>
              <a:rPr lang="en-GB" dirty="0" smtClean="0">
                <a:solidFill>
                  <a:srgbClr val="CC9900"/>
                </a:solidFill>
              </a:rPr>
              <a:t>modifying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CC9900"/>
                </a:solidFill>
              </a:rPr>
              <a:t>systems </a:t>
            </a:r>
            <a:r>
              <a:rPr lang="en-GB" dirty="0" smtClean="0"/>
              <a:t>for the management of records (paper and electronic)</a:t>
            </a:r>
            <a:br>
              <a:rPr lang="en-GB" dirty="0" smtClean="0"/>
            </a:br>
            <a:endParaRPr lang="en-GB" dirty="0" smtClean="0"/>
          </a:p>
          <a:p>
            <a:pPr lvl="4"/>
            <a:r>
              <a:rPr lang="en-GB" dirty="0" smtClean="0"/>
              <a:t>Filing systems and database/ business systems should ensure that all business and legal requirements are met</a:t>
            </a:r>
          </a:p>
          <a:p>
            <a:pPr lvl="4"/>
            <a:r>
              <a:rPr lang="en-GB" dirty="0" smtClean="0"/>
              <a:t>Well designed systems support the effective management and retrieval of records and information</a:t>
            </a:r>
            <a:endParaRPr lang="en-GB" dirty="0"/>
          </a:p>
        </p:txBody>
      </p:sp>
      <p:pic>
        <p:nvPicPr>
          <p:cNvPr id="6147" name="Picture 3" descr="C:\Users\rachems\AppData\Local\Microsoft\Windows\Temporary Internet Files\Content.IE5\IF8UOQYG\MC9003634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94955"/>
            <a:ext cx="1937320" cy="193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rachems\AppData\Local\Microsoft\Windows\Temporary Internet Files\Content.IE5\8IKL10E0\MC90004487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581128"/>
            <a:ext cx="1671819" cy="1769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rachems\AppData\Local\Microsoft\Windows\Temporary Internet Files\Content.IE5\47X1MTI1\MC9000193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580307"/>
            <a:ext cx="2571766" cy="2166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C9900"/>
                </a:solidFill>
              </a:rPr>
              <a:t>When </a:t>
            </a:r>
            <a:r>
              <a:rPr lang="en-GB" sz="4000" dirty="0" smtClean="0">
                <a:solidFill>
                  <a:srgbClr val="CC9900"/>
                </a:solidFill>
              </a:rPr>
              <a:t>should</a:t>
            </a:r>
            <a:r>
              <a:rPr lang="en-GB" dirty="0" smtClean="0">
                <a:solidFill>
                  <a:srgbClr val="CC9900"/>
                </a:solidFill>
              </a:rPr>
              <a:t> it be used?</a:t>
            </a:r>
            <a:endParaRPr lang="en-GB" dirty="0">
              <a:solidFill>
                <a:srgbClr val="CC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43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72122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When </a:t>
            </a:r>
            <a:r>
              <a:rPr lang="en-GB" dirty="0" smtClean="0">
                <a:solidFill>
                  <a:srgbClr val="CC9900"/>
                </a:solidFill>
              </a:rPr>
              <a:t>transferring</a:t>
            </a:r>
            <a:r>
              <a:rPr lang="en-GB" dirty="0" smtClean="0"/>
              <a:t> files to the </a:t>
            </a:r>
            <a:r>
              <a:rPr lang="en-GB" dirty="0" smtClean="0">
                <a:solidFill>
                  <a:srgbClr val="CC9900"/>
                </a:solidFill>
              </a:rPr>
              <a:t>Records Centre</a:t>
            </a:r>
          </a:p>
          <a:p>
            <a:pPr lvl="4"/>
            <a:r>
              <a:rPr lang="en-GB" dirty="0" smtClean="0"/>
              <a:t>Office space is limited, so files that are only consulted occasionally my be best stored in the Records Centre.</a:t>
            </a:r>
          </a:p>
          <a:p>
            <a:pPr lvl="4"/>
            <a:r>
              <a:rPr lang="en-GB" dirty="0" smtClean="0"/>
              <a:t>Always use the Retention Schedule to check how long records need to be retained before sending them to Records Centre</a:t>
            </a:r>
            <a:endParaRPr lang="en-GB" dirty="0"/>
          </a:p>
        </p:txBody>
      </p:sp>
      <p:pic>
        <p:nvPicPr>
          <p:cNvPr id="7170" name="Picture 2" descr="C:\Users\rachems\AppData\Local\Microsoft\Windows\Temporary Internet Files\Content.IE5\IF8UOQYG\MC9003912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76712"/>
            <a:ext cx="2520280" cy="2432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rachems\AppData\Local\Microsoft\Windows\Temporary Internet Files\Content.IE5\8IKL10E0\MC90044193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005064"/>
            <a:ext cx="2592288" cy="2500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C9900"/>
                </a:solidFill>
              </a:rPr>
              <a:t>When should it be used?</a:t>
            </a:r>
            <a:endParaRPr lang="en-GB" dirty="0">
              <a:solidFill>
                <a:srgbClr val="CC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14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97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When</a:t>
            </a:r>
            <a:r>
              <a:rPr lang="en-GB" dirty="0" smtClean="0">
                <a:solidFill>
                  <a:srgbClr val="CC9900"/>
                </a:solidFill>
              </a:rPr>
              <a:t> destroying </a:t>
            </a:r>
            <a:r>
              <a:rPr lang="en-GB" dirty="0" smtClean="0"/>
              <a:t>files</a:t>
            </a:r>
          </a:p>
          <a:p>
            <a:pPr lvl="4"/>
            <a:endParaRPr lang="en-GB" dirty="0" smtClean="0"/>
          </a:p>
          <a:p>
            <a:pPr lvl="4"/>
            <a:r>
              <a:rPr lang="en-GB" dirty="0" smtClean="0"/>
              <a:t>In order to operate efficiently, meet legal requirements and minimise risk, University </a:t>
            </a:r>
            <a:r>
              <a:rPr lang="en-GB" dirty="0" smtClean="0">
                <a:solidFill>
                  <a:srgbClr val="CC9900"/>
                </a:solidFill>
              </a:rPr>
              <a:t>records should not be retained longer than needed</a:t>
            </a:r>
            <a:r>
              <a:rPr lang="en-GB" dirty="0" smtClean="0"/>
              <a:t>; nor should records be destroyed sooner than is required.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lvl="4"/>
            <a:r>
              <a:rPr lang="en-GB" dirty="0" smtClean="0"/>
              <a:t>The Retention Schedule provides consistent recommendations for the retention periods, and can be used to keep an audit trail. </a:t>
            </a:r>
            <a:endParaRPr lang="en-GB" dirty="0"/>
          </a:p>
        </p:txBody>
      </p:sp>
      <p:pic>
        <p:nvPicPr>
          <p:cNvPr id="8195" name="Picture 3" descr="C:\Users\rachems\AppData\Local\Microsoft\Windows\Temporary Internet Files\Content.IE5\HRT6YYYN\MC90025089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43192"/>
            <a:ext cx="2088232" cy="2853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9963" y="22385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C9900"/>
                </a:solidFill>
              </a:rPr>
              <a:t>When should it be used?</a:t>
            </a:r>
            <a:endParaRPr lang="en-GB" dirty="0">
              <a:solidFill>
                <a:srgbClr val="CC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92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CC9900"/>
                </a:solidFill>
              </a:rPr>
              <a:t>How to use the University Retention Schedule</a:t>
            </a:r>
            <a:endParaRPr lang="en-GB" dirty="0">
              <a:solidFill>
                <a:srgbClr val="CC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3"/>
            <a:ext cx="8229600" cy="352839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Please click </a:t>
            </a:r>
            <a:r>
              <a:rPr lang="en-GB" sz="2800" dirty="0" smtClean="0">
                <a:hlinkClick r:id="rId2"/>
              </a:rPr>
              <a:t>HERE</a:t>
            </a:r>
            <a:r>
              <a:rPr lang="en-GB" sz="2800" dirty="0" smtClean="0"/>
              <a:t> to view our website where you will also find other support and guidance on Records Management and on the retention schedule.</a:t>
            </a:r>
          </a:p>
          <a:p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Thank you for watching this introduction to the University Retention Schedule and don’t forget to organise your files!</a:t>
            </a:r>
            <a:endParaRPr lang="en-GB" sz="2800" dirty="0"/>
          </a:p>
        </p:txBody>
      </p:sp>
      <p:pic>
        <p:nvPicPr>
          <p:cNvPr id="5124" name="Picture 4" descr="C:\Users\rachems\AppData\Local\Microsoft\Windows\Temporary Internet Files\Content.IE5\47X1MTI1\MC9003656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670518"/>
            <a:ext cx="1869341" cy="2111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5085184"/>
            <a:ext cx="5472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Also, don’t forget our contact details which can also be found on our website:</a:t>
            </a:r>
          </a:p>
          <a:p>
            <a:r>
              <a:rPr lang="en-GB" dirty="0" smtClean="0"/>
              <a:t>Email:         </a:t>
            </a:r>
            <a:r>
              <a:rPr lang="en-GB" dirty="0" smtClean="0">
                <a:hlinkClick r:id="rId4"/>
              </a:rPr>
              <a:t>recman@liverpool.ac.uk</a:t>
            </a:r>
            <a:endParaRPr lang="en-GB" dirty="0" smtClean="0"/>
          </a:p>
          <a:p>
            <a:r>
              <a:rPr lang="en-GB" dirty="0" smtClean="0"/>
              <a:t>Extension: 45675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91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772400" cy="1470025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CC9900"/>
                </a:solidFill>
              </a:rPr>
              <a:t>Introduction to the University Retention Schedule</a:t>
            </a:r>
            <a:endParaRPr lang="en-GB" sz="4000" dirty="0">
              <a:solidFill>
                <a:srgbClr val="CC9900"/>
              </a:solidFill>
            </a:endParaRPr>
          </a:p>
        </p:txBody>
      </p:sp>
      <p:pic>
        <p:nvPicPr>
          <p:cNvPr id="1026" name="Picture 2" descr="C:\Users\rachems\AppData\Local\Microsoft\Windows\Temporary Internet Files\Content.IE5\IF8UOQYG\MC9001988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602" y="1139814"/>
            <a:ext cx="1833327" cy="1874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29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CC9900"/>
                </a:solidFill>
              </a:rPr>
              <a:t>Who is the </a:t>
            </a:r>
            <a:r>
              <a:rPr lang="en-GB" sz="4000" dirty="0" smtClean="0">
                <a:solidFill>
                  <a:srgbClr val="CC9900"/>
                </a:solidFill>
              </a:rPr>
              <a:t>Retention</a:t>
            </a:r>
            <a:r>
              <a:rPr lang="en-GB" dirty="0" smtClean="0">
                <a:solidFill>
                  <a:srgbClr val="CC9900"/>
                </a:solidFill>
              </a:rPr>
              <a:t> Schedule for?</a:t>
            </a:r>
            <a:endParaRPr lang="en-GB" dirty="0">
              <a:solidFill>
                <a:srgbClr val="CC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CC9900"/>
                </a:solidFill>
              </a:rPr>
              <a:t>ALL University staff </a:t>
            </a:r>
            <a:r>
              <a:rPr lang="en-GB" dirty="0" smtClean="0"/>
              <a:t>are responsible for their records and thus all should follow the Schedule consistently, unless an exception applies.</a:t>
            </a:r>
          </a:p>
          <a:p>
            <a:r>
              <a:rPr lang="en-GB" sz="2000" dirty="0" smtClean="0"/>
              <a:t>Exceptions: when records are required, or are expected to be required, for legal reasons e.g. a court case pending, or if a Freedom of Information request has been received. In such circumstances it is </a:t>
            </a:r>
            <a:r>
              <a:rPr lang="en-GB" sz="2000" dirty="0" smtClean="0">
                <a:solidFill>
                  <a:srgbClr val="CC9900"/>
                </a:solidFill>
              </a:rPr>
              <a:t>illegal</a:t>
            </a:r>
            <a:r>
              <a:rPr lang="en-GB" sz="2000" dirty="0" smtClean="0"/>
              <a:t> to destroy the relevant material.</a:t>
            </a:r>
            <a:endParaRPr lang="en-GB" sz="2000" dirty="0"/>
          </a:p>
        </p:txBody>
      </p:sp>
      <p:pic>
        <p:nvPicPr>
          <p:cNvPr id="2050" name="Picture 2" descr="C:\Users\rachems\AppData\Local\Microsoft\Windows\Temporary Internet Files\Content.IE5\47X1MTI1\MC9003614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657227"/>
            <a:ext cx="1844345" cy="181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rachems\AppData\Local\Microsoft\Windows\Temporary Internet Files\Content.IE5\8IKL10E0\MC9002411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893336"/>
            <a:ext cx="1596039" cy="1597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rachems\AppData\Local\Microsoft\Windows\Temporary Internet Files\Content.IE5\IF8UOQYG\MC90030084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085184"/>
            <a:ext cx="2160240" cy="141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80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rgbClr val="CC9900"/>
                </a:solidFill>
              </a:rPr>
              <a:t>Who</a:t>
            </a:r>
            <a:r>
              <a:rPr lang="en-GB" dirty="0" smtClean="0">
                <a:solidFill>
                  <a:srgbClr val="CC9900"/>
                </a:solidFill>
              </a:rPr>
              <a:t> should use it?</a:t>
            </a:r>
            <a:endParaRPr lang="en-GB" dirty="0">
              <a:solidFill>
                <a:srgbClr val="CC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CC9900"/>
                </a:solidFill>
              </a:rPr>
              <a:t>YOU!</a:t>
            </a:r>
          </a:p>
          <a:p>
            <a:r>
              <a:rPr lang="en-GB" dirty="0" smtClean="0"/>
              <a:t>ALL University staff:</a:t>
            </a:r>
            <a:br>
              <a:rPr lang="en-GB" dirty="0" smtClean="0"/>
            </a:br>
            <a:endParaRPr lang="en-GB" dirty="0" smtClean="0"/>
          </a:p>
          <a:p>
            <a:pPr lvl="4"/>
            <a:r>
              <a:rPr lang="en-GB" dirty="0"/>
              <a:t>Academic School Managers/Heads of Schools and Heads of Professional Services Departments or their nominated representatives are responsible for agreeing the schedule with the University Records </a:t>
            </a:r>
            <a:r>
              <a:rPr lang="en-GB" dirty="0" smtClean="0"/>
              <a:t>Manager</a:t>
            </a:r>
            <a:br>
              <a:rPr lang="en-GB" dirty="0" smtClean="0"/>
            </a:br>
            <a:endParaRPr lang="en-GB" dirty="0" smtClean="0"/>
          </a:p>
          <a:p>
            <a:pPr lvl="4"/>
            <a:r>
              <a:rPr lang="en-GB" dirty="0" smtClean="0"/>
              <a:t>Records Liaison Officers can help promote best practice in their area</a:t>
            </a:r>
            <a:br>
              <a:rPr lang="en-GB" dirty="0" smtClean="0"/>
            </a:br>
            <a:endParaRPr lang="en-GB" dirty="0" smtClean="0"/>
          </a:p>
          <a:p>
            <a:pPr lvl="4"/>
            <a:r>
              <a:rPr lang="en-GB" dirty="0" smtClean="0"/>
              <a:t>The schedule should be used by ANY member of </a:t>
            </a:r>
            <a:r>
              <a:rPr lang="en-GB" dirty="0"/>
              <a:t>staff using records in their </a:t>
            </a:r>
            <a:r>
              <a:rPr lang="en-GB" dirty="0" smtClean="0"/>
              <a:t>work</a:t>
            </a:r>
          </a:p>
        </p:txBody>
      </p:sp>
      <p:pic>
        <p:nvPicPr>
          <p:cNvPr id="3075" name="Picture 3" descr="C:\Users\rachems\AppData\Local\Microsoft\Windows\Temporary Internet Files\Content.IE5\8IKL10E0\MM90004101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60328"/>
            <a:ext cx="2549305" cy="279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509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C9900"/>
                </a:solidFill>
              </a:rPr>
              <a:t>Why use the Retention Schedule?</a:t>
            </a:r>
            <a:endParaRPr lang="en-GB" dirty="0">
              <a:solidFill>
                <a:srgbClr val="CC9900"/>
              </a:solidFill>
            </a:endParaRPr>
          </a:p>
        </p:txBody>
      </p:sp>
      <p:pic>
        <p:nvPicPr>
          <p:cNvPr id="3074" name="Picture 2" descr="C:\Users\rachems\AppData\Local\Microsoft\Windows\Temporary Internet Files\Content.IE5\47X1MTI1\MC90021719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905256" cy="881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rachems\AppData\Local\Microsoft\Windows\Temporary Internet Files\Content.IE5\8IKL10E0\MC91021590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96" y="2492896"/>
            <a:ext cx="874390" cy="65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rachems\AppData\Local\Microsoft\Windows\Temporary Internet Files\Content.IE5\47X1MTI1\MC90041366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90" y="3442043"/>
            <a:ext cx="902754" cy="957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rachems\AppData\Local\Microsoft\Windows\Temporary Internet Files\Content.IE5\HRT6YYYN\MC90019629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96" y="4437112"/>
            <a:ext cx="809905" cy="817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rachems\AppData\Local\Microsoft\Windows\Temporary Internet Files\Content.IE5\IF8UOQYG\MC90008919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42" y="5389565"/>
            <a:ext cx="913144" cy="913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91680" y="1484784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CC9900"/>
                </a:solidFill>
              </a:rPr>
              <a:t>Legal requirements</a:t>
            </a:r>
            <a:r>
              <a:rPr lang="en-GB" dirty="0"/>
              <a:t>: In particular, records relating to financial and environmental concerns, health and safety and contractual agreements. </a:t>
            </a: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691680" y="2372697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CC9900"/>
                </a:solidFill>
              </a:rPr>
              <a:t>Business continuity</a:t>
            </a:r>
            <a:r>
              <a:rPr lang="en-GB" dirty="0"/>
              <a:t>: Using the Retention Schedule will result in an overall smoother running of the University, ensuring that records are kept and disposed of correctly.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691680" y="3358080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CC9900"/>
                </a:solidFill>
              </a:rPr>
              <a:t>Space and efficiency</a:t>
            </a:r>
            <a:r>
              <a:rPr lang="en-GB" dirty="0"/>
              <a:t>: </a:t>
            </a:r>
            <a:r>
              <a:rPr lang="en-GB" dirty="0" smtClean="0"/>
              <a:t>Freeing </a:t>
            </a:r>
            <a:r>
              <a:rPr lang="en-GB" dirty="0"/>
              <a:t>up office space and the prompt disposal of records that the Retention Schedule encourages ensures that there is a better use of storage space.</a:t>
            </a: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700280" y="4365104"/>
            <a:ext cx="6688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CC9900"/>
                </a:solidFill>
              </a:rPr>
              <a:t>Version control</a:t>
            </a:r>
            <a:r>
              <a:rPr lang="en-GB" dirty="0"/>
              <a:t>: Disposing of previous or draft versions of records ensures that only the most up to date and accurate records are maintained.</a:t>
            </a: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691680" y="5389565"/>
            <a:ext cx="66881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CC9900"/>
                </a:solidFill>
              </a:rPr>
              <a:t>Historical interest</a:t>
            </a:r>
            <a:r>
              <a:rPr lang="en-GB" dirty="0"/>
              <a:t>: The schedule ensures that records of potential historic value are retained permanently in the University Archives.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01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C9900"/>
                </a:solidFill>
              </a:rPr>
              <a:t>What is a </a:t>
            </a:r>
            <a:r>
              <a:rPr lang="en-GB" sz="4000" dirty="0" smtClean="0">
                <a:solidFill>
                  <a:srgbClr val="CC9900"/>
                </a:solidFill>
              </a:rPr>
              <a:t>Retention</a:t>
            </a:r>
            <a:r>
              <a:rPr lang="en-GB" dirty="0" smtClean="0">
                <a:solidFill>
                  <a:srgbClr val="CC9900"/>
                </a:solidFill>
              </a:rPr>
              <a:t> Schedule?</a:t>
            </a:r>
            <a:endParaRPr lang="en-GB" dirty="0">
              <a:solidFill>
                <a:srgbClr val="CC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960" y="1412776"/>
            <a:ext cx="8219256" cy="38884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A Retention Schedule:</a:t>
            </a:r>
          </a:p>
          <a:p>
            <a:r>
              <a:rPr lang="en-GB" sz="2400" dirty="0" smtClean="0">
                <a:solidFill>
                  <a:srgbClr val="CC9900"/>
                </a:solidFill>
              </a:rPr>
              <a:t>identifies </a:t>
            </a:r>
            <a:r>
              <a:rPr lang="en-GB" sz="2400" dirty="0" smtClean="0"/>
              <a:t>and </a:t>
            </a:r>
            <a:r>
              <a:rPr lang="en-GB" sz="2400" dirty="0" smtClean="0">
                <a:solidFill>
                  <a:srgbClr val="CC9900"/>
                </a:solidFill>
              </a:rPr>
              <a:t>describes </a:t>
            </a:r>
            <a:r>
              <a:rPr lang="en-GB" sz="2400" dirty="0" smtClean="0"/>
              <a:t>an organization's records (i.e. all categories of </a:t>
            </a:r>
            <a:r>
              <a:rPr lang="en-US" sz="2400" dirty="0" smtClean="0"/>
              <a:t>information that the University needs to carry out its business, and to fulfil legal and regulatory requirements)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/>
              <a:t>provides guidance and </a:t>
            </a:r>
            <a:r>
              <a:rPr lang="en-GB" sz="2400" dirty="0"/>
              <a:t>instructions for the </a:t>
            </a:r>
            <a:r>
              <a:rPr lang="en-GB" sz="2400" dirty="0">
                <a:solidFill>
                  <a:srgbClr val="CC9900"/>
                </a:solidFill>
              </a:rPr>
              <a:t>retention</a:t>
            </a:r>
            <a:r>
              <a:rPr lang="en-GB" sz="2400" dirty="0"/>
              <a:t> and </a:t>
            </a:r>
            <a:r>
              <a:rPr lang="en-GB" sz="2400" dirty="0">
                <a:solidFill>
                  <a:srgbClr val="CC9900"/>
                </a:solidFill>
              </a:rPr>
              <a:t>disposal</a:t>
            </a:r>
            <a:r>
              <a:rPr lang="en-GB" sz="2400" dirty="0"/>
              <a:t> of records throughout their </a:t>
            </a:r>
            <a:r>
              <a:rPr lang="en-GB" sz="2400" dirty="0" smtClean="0"/>
              <a:t>life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applies </a:t>
            </a:r>
            <a:r>
              <a:rPr lang="en-GB" sz="2400" dirty="0"/>
              <a:t>to </a:t>
            </a:r>
            <a:r>
              <a:rPr lang="en-GB" sz="2400" dirty="0">
                <a:solidFill>
                  <a:srgbClr val="CC9900"/>
                </a:solidFill>
              </a:rPr>
              <a:t>all University records</a:t>
            </a:r>
            <a:r>
              <a:rPr lang="en-GB" sz="2400" dirty="0"/>
              <a:t>, in all formats (i.e. paper and electronic</a:t>
            </a:r>
            <a:r>
              <a:rPr lang="en-GB" sz="2400" dirty="0" smtClean="0"/>
              <a:t>).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GB" dirty="0"/>
          </a:p>
        </p:txBody>
      </p:sp>
      <p:pic>
        <p:nvPicPr>
          <p:cNvPr id="1026" name="Picture 2" descr="C:\Users\rachems\AppData\Local\Microsoft\Windows\Temporary Internet Files\Content.IE5\HRT6YYYN\MC9000567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177" y="4725144"/>
            <a:ext cx="3971537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49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63793"/>
            <a:ext cx="8229600" cy="40974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University Retention Schedule has been specially designed to support the </a:t>
            </a:r>
            <a:r>
              <a:rPr lang="en-US" dirty="0" smtClean="0">
                <a:solidFill>
                  <a:srgbClr val="CC9900"/>
                </a:solidFill>
              </a:rPr>
              <a:t>University Records Management Policy. </a:t>
            </a:r>
          </a:p>
          <a:p>
            <a:pPr marL="0" indent="0">
              <a:buNone/>
            </a:pPr>
            <a:r>
              <a:rPr lang="en-US" dirty="0" smtClean="0"/>
              <a:t>It is closely based on the JISC </a:t>
            </a:r>
            <a:r>
              <a:rPr lang="en-GB" dirty="0"/>
              <a:t>Business Classification Scheme and Records Retention Schedule for Higher Education </a:t>
            </a:r>
            <a:r>
              <a:rPr lang="en-GB" dirty="0" smtClean="0"/>
              <a:t>Institutions.</a:t>
            </a:r>
          </a:p>
          <a:p>
            <a:pPr marL="0" indent="0">
              <a:buNone/>
            </a:pPr>
            <a:r>
              <a:rPr lang="en-GB" dirty="0" smtClean="0"/>
              <a:t>It</a:t>
            </a:r>
            <a:r>
              <a:rPr lang="en-US" dirty="0" smtClean="0"/>
              <a:t> has been developed in </a:t>
            </a:r>
            <a:r>
              <a:rPr lang="en-US" dirty="0" smtClean="0">
                <a:solidFill>
                  <a:srgbClr val="CC9900"/>
                </a:solidFill>
              </a:rPr>
              <a:t>collaboration with staff across the University and signed off by senior management.</a:t>
            </a:r>
          </a:p>
          <a:p>
            <a:endParaRPr lang="en-GB" dirty="0"/>
          </a:p>
        </p:txBody>
      </p:sp>
      <p:pic>
        <p:nvPicPr>
          <p:cNvPr id="2051" name="Picture 3" descr="C:\Users\rachems\AppData\Local\Microsoft\Windows\Temporary Internet Files\Content.IE5\8IKL10E0\MC900438087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991501"/>
            <a:ext cx="3240360" cy="186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CC9900"/>
                </a:solidFill>
              </a:rPr>
              <a:t>What is special about this Retention Schedule?</a:t>
            </a:r>
            <a:endParaRPr lang="en-GB" dirty="0">
              <a:solidFill>
                <a:srgbClr val="CC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97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rgbClr val="CC9900"/>
                </a:solidFill>
              </a:rPr>
              <a:t>Where</a:t>
            </a:r>
            <a:r>
              <a:rPr lang="en-GB" dirty="0" smtClean="0">
                <a:solidFill>
                  <a:srgbClr val="CC9900"/>
                </a:solidFill>
              </a:rPr>
              <a:t> should it be used?</a:t>
            </a:r>
            <a:endParaRPr lang="en-GB" dirty="0">
              <a:solidFill>
                <a:srgbClr val="CC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The retention schedule applies to records held in both </a:t>
            </a:r>
            <a:r>
              <a:rPr lang="en-GB" dirty="0" smtClean="0">
                <a:solidFill>
                  <a:srgbClr val="CC9900"/>
                </a:solidFill>
              </a:rPr>
              <a:t>paper and electronic formats</a:t>
            </a:r>
            <a:r>
              <a:rPr lang="en-GB" dirty="0" smtClean="0"/>
              <a:t>, including microfiche, CDs and external drives.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 common misconception is that it does not cover email, research records or personal files, but these </a:t>
            </a:r>
            <a:r>
              <a:rPr lang="en-GB" dirty="0" smtClean="0">
                <a:solidFill>
                  <a:srgbClr val="CC9900"/>
                </a:solidFill>
              </a:rPr>
              <a:t>all count as University records </a:t>
            </a:r>
            <a:r>
              <a:rPr lang="en-GB" dirty="0" smtClean="0"/>
              <a:t>and fall under the schedule.</a:t>
            </a:r>
            <a:endParaRPr lang="en-GB" dirty="0"/>
          </a:p>
        </p:txBody>
      </p:sp>
      <p:pic>
        <p:nvPicPr>
          <p:cNvPr id="4100" name="Picture 4" descr="C:\Users\rachems\AppData\Local\Microsoft\Windows\Temporary Internet Files\Content.IE5\HRT6YYYN\MC9003843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87205"/>
            <a:ext cx="1816913" cy="1495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rachems\AppData\Local\Microsoft\Windows\Temporary Internet Files\Content.IE5\8IKL10E0\MC90038971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664156"/>
            <a:ext cx="1815998" cy="1475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rachems\AppData\Local\Microsoft\Windows\Temporary Internet Files\Content.IE5\HRT6YYYN\MC90043162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577477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63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C9900"/>
                </a:solidFill>
              </a:rPr>
              <a:t>When should it be used?</a:t>
            </a:r>
            <a:endParaRPr lang="en-GB" dirty="0">
              <a:solidFill>
                <a:srgbClr val="CC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The retention schedule can be used at </a:t>
            </a:r>
            <a:r>
              <a:rPr lang="en-GB" dirty="0" smtClean="0">
                <a:solidFill>
                  <a:srgbClr val="CC9900"/>
                </a:solidFill>
              </a:rPr>
              <a:t>any point </a:t>
            </a:r>
            <a:r>
              <a:rPr lang="en-GB" dirty="0" smtClean="0"/>
              <a:t>in the life of a record: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When new records are </a:t>
            </a:r>
            <a:r>
              <a:rPr lang="en-GB" dirty="0" smtClean="0">
                <a:solidFill>
                  <a:srgbClr val="CC9900"/>
                </a:solidFill>
              </a:rPr>
              <a:t>created </a:t>
            </a:r>
          </a:p>
          <a:p>
            <a:pPr lvl="4"/>
            <a:r>
              <a:rPr lang="en-GB" dirty="0" smtClean="0"/>
              <a:t>This is the </a:t>
            </a:r>
            <a:r>
              <a:rPr lang="en-GB" dirty="0" smtClean="0">
                <a:solidFill>
                  <a:srgbClr val="CC9900"/>
                </a:solidFill>
              </a:rPr>
              <a:t>most effective point </a:t>
            </a:r>
            <a:r>
              <a:rPr lang="en-GB" dirty="0" smtClean="0"/>
              <a:t>in the life of a record to decide how long it should be kept, and why</a:t>
            </a:r>
            <a:br>
              <a:rPr lang="en-GB" dirty="0" smtClean="0"/>
            </a:br>
            <a:endParaRPr lang="en-GB" dirty="0" smtClean="0"/>
          </a:p>
          <a:p>
            <a:pPr lvl="4"/>
            <a:r>
              <a:rPr lang="en-GB" dirty="0" smtClean="0"/>
              <a:t>When creating a new file, document or database entry etc., the retention schedule will provide guidance on how to </a:t>
            </a:r>
            <a:r>
              <a:rPr lang="en-GB" dirty="0" smtClean="0">
                <a:solidFill>
                  <a:srgbClr val="CC9900"/>
                </a:solidFill>
              </a:rPr>
              <a:t>store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CC9900"/>
                </a:solidFill>
              </a:rPr>
              <a:t>manage</a:t>
            </a:r>
            <a:r>
              <a:rPr lang="en-GB" dirty="0" smtClean="0"/>
              <a:t> and ultimately </a:t>
            </a:r>
            <a:r>
              <a:rPr lang="en-GB" dirty="0" smtClean="0">
                <a:solidFill>
                  <a:srgbClr val="CC9900"/>
                </a:solidFill>
              </a:rPr>
              <a:t>dispose</a:t>
            </a:r>
            <a:r>
              <a:rPr lang="en-GB" dirty="0" smtClean="0"/>
              <a:t> of the record</a:t>
            </a:r>
            <a:endParaRPr lang="en-GB" dirty="0"/>
          </a:p>
        </p:txBody>
      </p:sp>
      <p:pic>
        <p:nvPicPr>
          <p:cNvPr id="5122" name="Picture 2" descr="C:\Users\rachems\AppData\Local\Microsoft\Windows\Temporary Internet Files\Content.IE5\47X1MTI1\MC90008856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10745"/>
            <a:ext cx="1656184" cy="205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723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niversity-of-Liverpool-blank-template">
  <a:themeElements>
    <a:clrScheme name="Blank Presentation 13">
      <a:dk1>
        <a:srgbClr val="000000"/>
      </a:dk1>
      <a:lt1>
        <a:srgbClr val="FFFFFF"/>
      </a:lt1>
      <a:dk2>
        <a:srgbClr val="9567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48" charset="-128"/>
            <a:cs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48" charset="-128"/>
            <a:cs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9567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624</Words>
  <Application>Microsoft Office PowerPoint</Application>
  <PresentationFormat>On-screen Show (4:3)</PresentationFormat>
  <Paragraphs>67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ＭＳ Ｐゴシック</vt:lpstr>
      <vt:lpstr>Arial</vt:lpstr>
      <vt:lpstr>Calibri</vt:lpstr>
      <vt:lpstr>Office Theme</vt:lpstr>
      <vt:lpstr>University-of-Liverpool-blank-template</vt:lpstr>
      <vt:lpstr> University Retention Schedule Training</vt:lpstr>
      <vt:lpstr>Introduction to the University Retention Schedule</vt:lpstr>
      <vt:lpstr>Who is the Retention Schedule for?</vt:lpstr>
      <vt:lpstr>Who should use it?</vt:lpstr>
      <vt:lpstr>Why use the Retention Schedule?</vt:lpstr>
      <vt:lpstr>What is a Retention Schedule?</vt:lpstr>
      <vt:lpstr>What is special about this Retention Schedule?</vt:lpstr>
      <vt:lpstr>Where should it be used?</vt:lpstr>
      <vt:lpstr>When should it be used?</vt:lpstr>
      <vt:lpstr>When should it be used?</vt:lpstr>
      <vt:lpstr>When should it be used?</vt:lpstr>
      <vt:lpstr>When should it be used?</vt:lpstr>
      <vt:lpstr>How to use the University Retention Schedule</vt:lpstr>
    </vt:vector>
  </TitlesOfParts>
  <Company>The University of Liverpool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Coakley, Rachel</dc:creator>
  <cp:lastModifiedBy>Coakley, Rachel</cp:lastModifiedBy>
  <cp:revision>68</cp:revision>
  <dcterms:created xsi:type="dcterms:W3CDTF">2014-10-29T11:05:48Z</dcterms:created>
  <dcterms:modified xsi:type="dcterms:W3CDTF">2016-02-09T15:55:24Z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