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60" r:id="rId2"/>
    <p:sldId id="267" r:id="rId3"/>
    <p:sldId id="268" r:id="rId4"/>
    <p:sldId id="269" r:id="rId5"/>
    <p:sldId id="270" r:id="rId6"/>
    <p:sldId id="272" r:id="rId7"/>
    <p:sldId id="271" r:id="rId8"/>
    <p:sldId id="273" r:id="rId9"/>
    <p:sldId id="274" r:id="rId10"/>
    <p:sldId id="275" r:id="rId11"/>
    <p:sldId id="278" r:id="rId12"/>
    <p:sldId id="279" r:id="rId13"/>
    <p:sldId id="280" r:id="rId14"/>
    <p:sldId id="281" r:id="rId15"/>
    <p:sldId id="285" r:id="rId16"/>
    <p:sldId id="286" r:id="rId17"/>
    <p:sldId id="287" r:id="rId18"/>
    <p:sldId id="282"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ＭＳ Ｐゴシック" pitchFamily="48" charset="-128"/>
        <a:cs typeface="ＭＳ Ｐゴシック" pitchFamily="48" charset="-128"/>
      </a:defRPr>
    </a:lvl1pPr>
    <a:lvl2pPr marL="457200" algn="l" rtl="0" eaLnBrk="0" fontAlgn="base" hangingPunct="0">
      <a:spcBef>
        <a:spcPct val="0"/>
      </a:spcBef>
      <a:spcAft>
        <a:spcPct val="0"/>
      </a:spcAft>
      <a:defRPr sz="2400" kern="1200">
        <a:solidFill>
          <a:schemeClr val="tx1"/>
        </a:solidFill>
        <a:latin typeface="Arial" pitchFamily="-112" charset="0"/>
        <a:ea typeface="ＭＳ Ｐゴシック" pitchFamily="48" charset="-128"/>
        <a:cs typeface="ＭＳ Ｐゴシック" pitchFamily="48" charset="-128"/>
      </a:defRPr>
    </a:lvl2pPr>
    <a:lvl3pPr marL="914400" algn="l" rtl="0" eaLnBrk="0" fontAlgn="base" hangingPunct="0">
      <a:spcBef>
        <a:spcPct val="0"/>
      </a:spcBef>
      <a:spcAft>
        <a:spcPct val="0"/>
      </a:spcAft>
      <a:defRPr sz="2400" kern="1200">
        <a:solidFill>
          <a:schemeClr val="tx1"/>
        </a:solidFill>
        <a:latin typeface="Arial" pitchFamily="-112" charset="0"/>
        <a:ea typeface="ＭＳ Ｐゴシック" pitchFamily="48" charset="-128"/>
        <a:cs typeface="ＭＳ Ｐゴシック" pitchFamily="48" charset="-128"/>
      </a:defRPr>
    </a:lvl3pPr>
    <a:lvl4pPr marL="1371600" algn="l" rtl="0" eaLnBrk="0" fontAlgn="base" hangingPunct="0">
      <a:spcBef>
        <a:spcPct val="0"/>
      </a:spcBef>
      <a:spcAft>
        <a:spcPct val="0"/>
      </a:spcAft>
      <a:defRPr sz="2400" kern="1200">
        <a:solidFill>
          <a:schemeClr val="tx1"/>
        </a:solidFill>
        <a:latin typeface="Arial" pitchFamily="-112" charset="0"/>
        <a:ea typeface="ＭＳ Ｐゴシック" pitchFamily="48" charset="-128"/>
        <a:cs typeface="ＭＳ Ｐゴシック" pitchFamily="48" charset="-128"/>
      </a:defRPr>
    </a:lvl4pPr>
    <a:lvl5pPr marL="1828800" algn="l" rtl="0" eaLnBrk="0" fontAlgn="base" hangingPunct="0">
      <a:spcBef>
        <a:spcPct val="0"/>
      </a:spcBef>
      <a:spcAft>
        <a:spcPct val="0"/>
      </a:spcAft>
      <a:defRPr sz="2400" kern="1200">
        <a:solidFill>
          <a:schemeClr val="tx1"/>
        </a:solidFill>
        <a:latin typeface="Arial" pitchFamily="-112" charset="0"/>
        <a:ea typeface="ＭＳ Ｐゴシック" pitchFamily="48" charset="-128"/>
        <a:cs typeface="ＭＳ Ｐゴシック" pitchFamily="48" charset="-128"/>
      </a:defRPr>
    </a:lvl5pPr>
    <a:lvl6pPr marL="2286000" algn="l" defTabSz="457200" rtl="0" eaLnBrk="1" latinLnBrk="0" hangingPunct="1">
      <a:defRPr sz="2400" kern="1200">
        <a:solidFill>
          <a:schemeClr val="tx1"/>
        </a:solidFill>
        <a:latin typeface="Arial" pitchFamily="-112" charset="0"/>
        <a:ea typeface="ＭＳ Ｐゴシック" pitchFamily="48" charset="-128"/>
        <a:cs typeface="ＭＳ Ｐゴシック" pitchFamily="48" charset="-128"/>
      </a:defRPr>
    </a:lvl6pPr>
    <a:lvl7pPr marL="2743200" algn="l" defTabSz="457200" rtl="0" eaLnBrk="1" latinLnBrk="0" hangingPunct="1">
      <a:defRPr sz="2400" kern="1200">
        <a:solidFill>
          <a:schemeClr val="tx1"/>
        </a:solidFill>
        <a:latin typeface="Arial" pitchFamily="-112" charset="0"/>
        <a:ea typeface="ＭＳ Ｐゴシック" pitchFamily="48" charset="-128"/>
        <a:cs typeface="ＭＳ Ｐゴシック" pitchFamily="48" charset="-128"/>
      </a:defRPr>
    </a:lvl7pPr>
    <a:lvl8pPr marL="3200400" algn="l" defTabSz="457200" rtl="0" eaLnBrk="1" latinLnBrk="0" hangingPunct="1">
      <a:defRPr sz="2400" kern="1200">
        <a:solidFill>
          <a:schemeClr val="tx1"/>
        </a:solidFill>
        <a:latin typeface="Arial" pitchFamily="-112" charset="0"/>
        <a:ea typeface="ＭＳ Ｐゴシック" pitchFamily="48" charset="-128"/>
        <a:cs typeface="ＭＳ Ｐゴシック" pitchFamily="48" charset="-128"/>
      </a:defRPr>
    </a:lvl8pPr>
    <a:lvl9pPr marL="3657600" algn="l" defTabSz="457200" rtl="0" eaLnBrk="1" latinLnBrk="0" hangingPunct="1">
      <a:defRPr sz="2400" kern="1200">
        <a:solidFill>
          <a:schemeClr val="tx1"/>
        </a:solidFill>
        <a:latin typeface="Arial" pitchFamily="-112" charset="0"/>
        <a:ea typeface="ＭＳ Ｐゴシック" pitchFamily="48" charset="-128"/>
        <a:cs typeface="ＭＳ Ｐゴシック" pitchFamily="4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86813" autoAdjust="0"/>
  </p:normalViewPr>
  <p:slideViewPr>
    <p:cSldViewPr>
      <p:cViewPr varScale="1">
        <p:scale>
          <a:sx n="101" d="100"/>
          <a:sy n="101" d="100"/>
        </p:scale>
        <p:origin x="15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AEEC3-1B0C-47E1-AF54-0E1CBCCAF022}" type="datetimeFigureOut">
              <a:rPr lang="en-GB" smtClean="0"/>
              <a:t>09/02/2016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61DDC-56B0-43B0-A4A4-29478D706FD1}" type="slidenum">
              <a:rPr lang="en-GB" smtClean="0"/>
              <a:t>‹#›</a:t>
            </a:fld>
            <a:endParaRPr lang="en-GB"/>
          </a:p>
        </p:txBody>
      </p:sp>
    </p:spTree>
    <p:extLst>
      <p:ext uri="{BB962C8B-B14F-4D97-AF65-F5344CB8AC3E}">
        <p14:creationId xmlns:p14="http://schemas.microsoft.com/office/powerpoint/2010/main" val="280878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recman@liv.ac.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1</a:t>
            </a:fld>
            <a:endParaRPr lang="en-GB" dirty="0"/>
          </a:p>
        </p:txBody>
      </p:sp>
    </p:spTree>
    <p:extLst>
      <p:ext uri="{BB962C8B-B14F-4D97-AF65-F5344CB8AC3E}">
        <p14:creationId xmlns:p14="http://schemas.microsoft.com/office/powerpoint/2010/main" val="40696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13</a:t>
            </a:fld>
            <a:endParaRPr lang="en-GB"/>
          </a:p>
        </p:txBody>
      </p:sp>
    </p:spTree>
    <p:extLst>
      <p:ext uri="{BB962C8B-B14F-4D97-AF65-F5344CB8AC3E}">
        <p14:creationId xmlns:p14="http://schemas.microsoft.com/office/powerpoint/2010/main" val="112319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err="1" smtClean="0">
                <a:solidFill>
                  <a:schemeClr val="tx1"/>
                </a:solidFill>
                <a:effectLst/>
                <a:latin typeface="+mn-lt"/>
                <a:ea typeface="+mn-ea"/>
                <a:cs typeface="+mn-cs"/>
              </a:rPr>
              <a:t>UoL</a:t>
            </a:r>
            <a:r>
              <a:rPr lang="en-GB" sz="1200" b="1" kern="1200" dirty="0" smtClean="0">
                <a:solidFill>
                  <a:schemeClr val="tx1"/>
                </a:solidFill>
                <a:effectLst/>
                <a:latin typeface="+mn-lt"/>
                <a:ea typeface="+mn-ea"/>
                <a:cs typeface="+mn-cs"/>
              </a:rPr>
              <a:t> Policies on Records Management </a:t>
            </a:r>
            <a:endParaRPr lang="en-GB" dirty="0" smtClean="0">
              <a:effectLst/>
            </a:endParaRPr>
          </a:p>
          <a:p>
            <a:r>
              <a:rPr lang="en-GB" sz="1200" kern="1200" dirty="0" smtClean="0">
                <a:solidFill>
                  <a:schemeClr val="tx1"/>
                </a:solidFill>
                <a:effectLst/>
                <a:latin typeface="+mn-lt"/>
                <a:ea typeface="+mn-ea"/>
                <a:cs typeface="+mn-cs"/>
              </a:rPr>
              <a:t>The University of Liverpool recognizes that efficient management of its records is essential, both for effective administration and to enable it to comply with legal and regulatory requirements.  These policies apply to all records created, received or maintained by </a:t>
            </a:r>
            <a:r>
              <a:rPr lang="en-GB" sz="1200" b="1" kern="1200" dirty="0" smtClean="0">
                <a:solidFill>
                  <a:schemeClr val="tx1"/>
                </a:solidFill>
                <a:effectLst/>
                <a:latin typeface="+mn-lt"/>
                <a:ea typeface="+mn-ea"/>
                <a:cs typeface="+mn-cs"/>
              </a:rPr>
              <a:t>all staff</a:t>
            </a:r>
            <a:r>
              <a:rPr lang="en-GB" sz="1200" kern="1200" dirty="0" smtClean="0">
                <a:solidFill>
                  <a:schemeClr val="tx1"/>
                </a:solidFill>
                <a:effectLst/>
                <a:latin typeface="+mn-lt"/>
                <a:ea typeface="+mn-ea"/>
                <a:cs typeface="+mn-cs"/>
              </a:rPr>
              <a:t> in the course of carrying out their duties, or by researchers engaged on internally or externally funded projects. The records may be in any format or medium, including electronic media</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Records Management Policy &amp; Records Retention Policy</a:t>
            </a:r>
            <a:endParaRPr lang="en-GB" dirty="0" smtClean="0">
              <a:effectLst/>
            </a:endParaRPr>
          </a:p>
          <a:p>
            <a:r>
              <a:rPr lang="en-GB" sz="1200" kern="1200" dirty="0" smtClean="0">
                <a:solidFill>
                  <a:schemeClr val="tx1"/>
                </a:solidFill>
                <a:effectLst/>
                <a:latin typeface="+mn-lt"/>
                <a:ea typeface="+mn-ea"/>
                <a:cs typeface="+mn-cs"/>
              </a:rPr>
              <a:t>The two Records Management Policies set out the responsibilities of staff and the Records Management team.  Records are defined as any information resource providing evidence of the transactions and activities of the University.</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Other University Policies</a:t>
            </a:r>
            <a:endParaRPr lang="en-GB" dirty="0" smtClean="0">
              <a:effectLst/>
            </a:endParaRPr>
          </a:p>
          <a:p>
            <a:r>
              <a:rPr lang="en-GB" sz="1200" b="1" kern="1200" dirty="0" smtClean="0">
                <a:solidFill>
                  <a:schemeClr val="tx1"/>
                </a:solidFill>
                <a:effectLst/>
                <a:latin typeface="+mn-lt"/>
                <a:ea typeface="+mn-ea"/>
                <a:cs typeface="+mn-cs"/>
              </a:rPr>
              <a:t>Research Data Management Policy</a:t>
            </a:r>
            <a:endParaRPr lang="en-GB" dirty="0" smtClean="0">
              <a:effectLst/>
            </a:endParaRPr>
          </a:p>
          <a:p>
            <a:r>
              <a:rPr lang="en-GB" sz="1200" kern="1200" dirty="0" smtClean="0">
                <a:solidFill>
                  <a:schemeClr val="tx1"/>
                </a:solidFill>
                <a:effectLst/>
                <a:latin typeface="+mn-lt"/>
                <a:ea typeface="+mn-ea"/>
                <a:cs typeface="+mn-cs"/>
              </a:rPr>
              <a:t>Legal Services are responsible for policies on Data Protection and Freedom of Information</a:t>
            </a:r>
            <a:endParaRPr lang="en-GB" dirty="0" smtClean="0">
              <a:effectLst/>
            </a:endParaRPr>
          </a:p>
          <a:p>
            <a:r>
              <a:rPr lang="en-GB" sz="1200" kern="1200" dirty="0" smtClean="0">
                <a:solidFill>
                  <a:schemeClr val="tx1"/>
                </a:solidFill>
                <a:effectLst/>
                <a:latin typeface="+mn-lt"/>
                <a:ea typeface="+mn-ea"/>
                <a:cs typeface="+mn-cs"/>
              </a:rPr>
              <a:t>Computing Services provides policies and advice on computer and information security</a:t>
            </a:r>
            <a:endParaRPr lang="en-GB" dirty="0" smtClean="0">
              <a:effectLst/>
            </a:endParaRPr>
          </a:p>
          <a:p>
            <a:r>
              <a:rPr lang="en-GB" sz="1200" kern="1200" dirty="0" smtClean="0">
                <a:solidFill>
                  <a:schemeClr val="tx1"/>
                </a:solidFill>
                <a:effectLst/>
                <a:latin typeface="+mn-lt"/>
                <a:ea typeface="+mn-ea"/>
                <a:cs typeface="+mn-cs"/>
              </a:rPr>
              <a:t>Website for policies</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14</a:t>
            </a:fld>
            <a:endParaRPr lang="en-GB"/>
          </a:p>
        </p:txBody>
      </p:sp>
    </p:spTree>
    <p:extLst>
      <p:ext uri="{BB962C8B-B14F-4D97-AF65-F5344CB8AC3E}">
        <p14:creationId xmlns:p14="http://schemas.microsoft.com/office/powerpoint/2010/main" val="321965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University Records Centre </a:t>
            </a:r>
          </a:p>
          <a:p>
            <a:r>
              <a:rPr lang="en-GB" sz="1200" kern="1200" dirty="0" smtClean="0">
                <a:solidFill>
                  <a:schemeClr val="tx1"/>
                </a:solidFill>
                <a:effectLst/>
                <a:latin typeface="+mn-lt"/>
                <a:ea typeface="+mn-ea"/>
                <a:cs typeface="+mn-cs"/>
              </a:rPr>
              <a:t>The Records Centre is situated in specially adapted and secure premises within in University campus. The records are stored in standard-sized boxes on high-density mobile shelving.</a:t>
            </a: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15</a:t>
            </a:fld>
            <a:endParaRPr lang="en-GB"/>
          </a:p>
        </p:txBody>
      </p:sp>
    </p:spTree>
    <p:extLst>
      <p:ext uri="{BB962C8B-B14F-4D97-AF65-F5344CB8AC3E}">
        <p14:creationId xmlns:p14="http://schemas.microsoft.com/office/powerpoint/2010/main" val="126474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285750">
              <a:buFont typeface="Arial" panose="020B0604020202020204" pitchFamily="34" charset="0"/>
              <a:buChar char="•"/>
            </a:pPr>
            <a:r>
              <a:rPr lang="en-GB" sz="2400" dirty="0" smtClean="0"/>
              <a:t>Training for individuals or groups on request</a:t>
            </a:r>
          </a:p>
          <a:p>
            <a:pPr marL="628650">
              <a:buFont typeface="Arial" panose="020B0604020202020204" pitchFamily="34" charset="0"/>
              <a:buChar char="•"/>
            </a:pPr>
            <a:r>
              <a:rPr lang="en-GB" sz="2400" dirty="0" smtClean="0"/>
              <a:t>Specific advice for departments and individuals</a:t>
            </a:r>
          </a:p>
          <a:p>
            <a:pPr marL="1028700" lvl="1">
              <a:buFont typeface="Arial" panose="020B0604020202020204" pitchFamily="34" charset="0"/>
              <a:buChar char="•"/>
            </a:pPr>
            <a:r>
              <a:rPr lang="en-GB" sz="2200" dirty="0" smtClean="0"/>
              <a:t>Email: </a:t>
            </a:r>
            <a:r>
              <a:rPr lang="en-GB" sz="2200" dirty="0" smtClean="0">
                <a:hlinkClick r:id="rId3"/>
              </a:rPr>
              <a:t>recman@liv.ac.uk</a:t>
            </a:r>
            <a:r>
              <a:rPr lang="en-GB" sz="2200" dirty="0" smtClean="0"/>
              <a:t>, telephone: x45675</a:t>
            </a:r>
          </a:p>
          <a:p>
            <a:pPr marL="1028700" lvl="1">
              <a:buFont typeface="Arial" panose="020B0604020202020204" pitchFamily="34" charset="0"/>
              <a:buChar char="•"/>
            </a:pPr>
            <a:r>
              <a:rPr lang="en-GB" sz="2200" dirty="0" smtClean="0"/>
              <a:t>Drop-in at RMS office in Harold Cohen Library</a:t>
            </a:r>
          </a:p>
          <a:p>
            <a:pPr marL="1028700" lvl="1">
              <a:buFont typeface="Arial" panose="020B0604020202020204" pitchFamily="34" charset="0"/>
              <a:buChar char="•"/>
            </a:pPr>
            <a:r>
              <a:rPr lang="en-GB" sz="2200" dirty="0" smtClean="0"/>
              <a:t>Series of meetings/visits</a:t>
            </a:r>
          </a:p>
          <a:p>
            <a:pPr marL="628650" indent="-285750">
              <a:buFont typeface="Arial" panose="020B0604020202020204" pitchFamily="34" charset="0"/>
              <a:buChar char="•"/>
            </a:pPr>
            <a:r>
              <a:rPr lang="en-GB" sz="2400" dirty="0" smtClean="0"/>
              <a:t>Student projects with the Master of Archives and Records Management (MARM) course </a:t>
            </a:r>
          </a:p>
          <a:p>
            <a:pPr marL="628650" indent="-285750">
              <a:buFont typeface="Arial" panose="020B0604020202020204" pitchFamily="34" charset="0"/>
              <a:buChar char="•"/>
            </a:pPr>
            <a:r>
              <a:rPr lang="en-GB" sz="2400" dirty="0" smtClean="0"/>
              <a:t>General advice on Records Management Website </a:t>
            </a: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16</a:t>
            </a:fld>
            <a:endParaRPr lang="en-GB"/>
          </a:p>
        </p:txBody>
      </p:sp>
    </p:spTree>
    <p:extLst>
      <p:ext uri="{BB962C8B-B14F-4D97-AF65-F5344CB8AC3E}">
        <p14:creationId xmlns:p14="http://schemas.microsoft.com/office/powerpoint/2010/main" val="3434680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1761E9-6DAF-4544-891F-49EF4F96ED8F}" type="slidenum">
              <a:rPr lang="en-GB" smtClean="0"/>
              <a:t>18</a:t>
            </a:fld>
            <a:endParaRPr lang="en-GB"/>
          </a:p>
        </p:txBody>
      </p:sp>
    </p:spTree>
    <p:extLst>
      <p:ext uri="{BB962C8B-B14F-4D97-AF65-F5344CB8AC3E}">
        <p14:creationId xmlns:p14="http://schemas.microsoft.com/office/powerpoint/2010/main" val="263733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climategate</a:t>
            </a:r>
            <a:r>
              <a:rPr lang="en-GB" sz="1200" kern="1200" dirty="0" smtClean="0">
                <a:solidFill>
                  <a:schemeClr val="tx1"/>
                </a:solidFill>
                <a:effectLst/>
                <a:latin typeface="+mn-lt"/>
                <a:ea typeface="+mn-ea"/>
                <a:cs typeface="+mn-cs"/>
              </a:rPr>
              <a:t>” scandal arose when emails allegedly written by some of the world’s leading climate scientists were stolen by hackers and published on websites run by climate change sceptics. The story broke just before the Copenhagen conference on climate change and appeared to call into question the validity of some of the leading scientists’ claims.</a:t>
            </a:r>
            <a:br>
              <a:rPr lang="en-GB" sz="1200" kern="1200" dirty="0" smtClean="0">
                <a:solidFill>
                  <a:schemeClr val="tx1"/>
                </a:solidFill>
                <a:effectLst/>
                <a:latin typeface="+mn-lt"/>
                <a:ea typeface="+mn-ea"/>
                <a:cs typeface="+mn-cs"/>
              </a:rPr>
            </a:br>
            <a:endParaRPr lang="en-GB" dirty="0" smtClean="0">
              <a:effectLst/>
            </a:endParaRPr>
          </a:p>
          <a:p>
            <a:r>
              <a:rPr lang="en-GB" sz="1200" kern="1200" dirty="0" smtClean="0">
                <a:solidFill>
                  <a:schemeClr val="tx1"/>
                </a:solidFill>
                <a:effectLst/>
                <a:latin typeface="+mn-lt"/>
                <a:ea typeface="+mn-ea"/>
                <a:cs typeface="+mn-cs"/>
              </a:rPr>
              <a:t>Graham Smith, deputy information commissioner, said the emails between scientists at the UEA’s Climatic Research Unit (</a:t>
            </a:r>
            <a:r>
              <a:rPr lang="en-GB" sz="1200" b="1" kern="1200" dirty="0" smtClean="0">
                <a:solidFill>
                  <a:schemeClr val="tx1"/>
                </a:solidFill>
                <a:effectLst/>
                <a:latin typeface="+mn-lt"/>
                <a:ea typeface="+mn-ea"/>
                <a:cs typeface="+mn-cs"/>
              </a:rPr>
              <a:t>CRU</a:t>
            </a:r>
            <a:r>
              <a:rPr lang="en-GB" sz="1200" kern="1200" dirty="0" smtClean="0">
                <a:solidFill>
                  <a:schemeClr val="tx1"/>
                </a:solidFill>
                <a:effectLst/>
                <a:latin typeface="+mn-lt"/>
                <a:ea typeface="+mn-ea"/>
                <a:cs typeface="+mn-cs"/>
              </a:rPr>
              <a:t>) revealed that freedom of information (</a:t>
            </a:r>
            <a:r>
              <a:rPr lang="en-GB" sz="1200" b="1" kern="1200" dirty="0" smtClean="0">
                <a:solidFill>
                  <a:schemeClr val="tx1"/>
                </a:solidFill>
                <a:effectLst/>
                <a:latin typeface="+mn-lt"/>
                <a:ea typeface="+mn-ea"/>
                <a:cs typeface="+mn-cs"/>
              </a:rPr>
              <a:t>FOI</a:t>
            </a:r>
            <a:r>
              <a:rPr lang="en-GB" sz="1200" kern="1200" dirty="0" smtClean="0">
                <a:solidFill>
                  <a:schemeClr val="tx1"/>
                </a:solidFill>
                <a:effectLst/>
                <a:latin typeface="+mn-lt"/>
                <a:ea typeface="+mn-ea"/>
                <a:cs typeface="+mn-cs"/>
              </a:rPr>
              <a:t>) requests were “not dealt with as they should have been under the legislation”.</a:t>
            </a:r>
            <a:br>
              <a:rPr lang="en-GB" sz="1200" kern="1200" dirty="0" smtClean="0">
                <a:solidFill>
                  <a:schemeClr val="tx1"/>
                </a:solidFill>
                <a:effectLst/>
                <a:latin typeface="+mn-lt"/>
                <a:ea typeface="+mn-ea"/>
                <a:cs typeface="+mn-cs"/>
              </a:rPr>
            </a:b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3</a:t>
            </a:fld>
            <a:endParaRPr lang="en-GB"/>
          </a:p>
        </p:txBody>
      </p:sp>
    </p:spTree>
    <p:extLst>
      <p:ext uri="{BB962C8B-B14F-4D97-AF65-F5344CB8AC3E}">
        <p14:creationId xmlns:p14="http://schemas.microsoft.com/office/powerpoint/2010/main" val="349636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Durham University "discovered the error in July 2011 and removed the material before reporting the matter to the ICO"</a:t>
            </a:r>
          </a:p>
          <a:p>
            <a:pPr lvl="0"/>
            <a:r>
              <a:rPr lang="en-GB" sz="1200" kern="1200" dirty="0" smtClean="0">
                <a:solidFill>
                  <a:schemeClr val="tx1"/>
                </a:solidFill>
                <a:effectLst/>
                <a:latin typeface="+mn-lt"/>
                <a:ea typeface="+mn-ea"/>
                <a:cs typeface="+mn-cs"/>
              </a:rPr>
              <a:t>The ICO stated "The university has now committed to ensuring that all staff receive appropriate training on how to follow the organisation’s data protection guidance." </a:t>
            </a:r>
          </a:p>
          <a:p>
            <a:pPr lvl="0"/>
            <a:r>
              <a:rPr lang="en-GB" sz="1200" kern="1200" dirty="0" smtClean="0">
                <a:solidFill>
                  <a:schemeClr val="tx1"/>
                </a:solidFill>
                <a:effectLst/>
                <a:latin typeface="+mn-lt"/>
                <a:ea typeface="+mn-ea"/>
                <a:cs typeface="+mn-cs"/>
              </a:rPr>
              <a:t>When the ICO investigated the data breach, it found that only a fifth of the university's "non-manual" staff had accessed the institution's data-protection online training materials. </a:t>
            </a: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4</a:t>
            </a:fld>
            <a:endParaRPr lang="en-GB"/>
          </a:p>
        </p:txBody>
      </p:sp>
    </p:spTree>
    <p:extLst>
      <p:ext uri="{BB962C8B-B14F-4D97-AF65-F5344CB8AC3E}">
        <p14:creationId xmlns:p14="http://schemas.microsoft.com/office/powerpoint/2010/main" val="400049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6</a:t>
            </a:fld>
            <a:endParaRPr lang="en-GB" dirty="0"/>
          </a:p>
        </p:txBody>
      </p:sp>
    </p:spTree>
    <p:extLst>
      <p:ext uri="{BB962C8B-B14F-4D97-AF65-F5344CB8AC3E}">
        <p14:creationId xmlns:p14="http://schemas.microsoft.com/office/powerpoint/2010/main" val="50014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Why is good records management important?</a:t>
            </a:r>
            <a:endParaRPr lang="en-GB" sz="11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For efficient working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Records are vital for routine tasks and support decision-making.  Well-managed records can be easily accessed and quickly retrieved when needed.</a:t>
            </a:r>
          </a:p>
          <a:p>
            <a:pPr lvl="0"/>
            <a:r>
              <a:rPr lang="en-GB" sz="1200" b="1" kern="1200" dirty="0" smtClean="0">
                <a:solidFill>
                  <a:schemeClr val="tx1"/>
                </a:solidFill>
                <a:effectLst/>
                <a:latin typeface="+mn-lt"/>
                <a:ea typeface="+mn-ea"/>
                <a:cs typeface="+mn-cs"/>
              </a:rPr>
              <a:t>To meet legal requirements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Records provide evidence of the activities, decisions and policies of the University.</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meet audit requirements e.g. periodic reviews</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meet university policy requirements: We will be talking about these in more detail later</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support </a:t>
            </a:r>
            <a:r>
              <a:rPr lang="en-GB" sz="1200" b="1" kern="1200" dirty="0" err="1" smtClean="0">
                <a:solidFill>
                  <a:schemeClr val="tx1"/>
                </a:solidFill>
                <a:effectLst/>
                <a:latin typeface="+mn-lt"/>
                <a:ea typeface="+mn-ea"/>
                <a:cs typeface="+mn-cs"/>
              </a:rPr>
              <a:t>UoL</a:t>
            </a:r>
            <a:r>
              <a:rPr lang="en-GB" sz="1200" b="1" kern="1200" dirty="0" smtClean="0">
                <a:solidFill>
                  <a:schemeClr val="tx1"/>
                </a:solidFill>
                <a:effectLst/>
                <a:latin typeface="+mn-lt"/>
                <a:ea typeface="+mn-ea"/>
                <a:cs typeface="+mn-cs"/>
              </a:rPr>
              <a:t> strategic priorities </a:t>
            </a:r>
            <a:endParaRPr lang="en-GB" dirty="0" smtClean="0">
              <a:effectLst/>
            </a:endParaRPr>
          </a:p>
          <a:p>
            <a:pPr lvl="1"/>
            <a:r>
              <a:rPr lang="en-GB" sz="1200" b="1" kern="1200" dirty="0" smtClean="0">
                <a:solidFill>
                  <a:schemeClr val="tx1"/>
                </a:solidFill>
                <a:effectLst/>
                <a:latin typeface="+mn-lt"/>
                <a:ea typeface="+mn-ea"/>
                <a:cs typeface="+mn-cs"/>
              </a:rPr>
              <a:t>Records are one of the University’s most valuable assets </a:t>
            </a:r>
            <a:endParaRPr lang="en-GB" sz="120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Records management is central to Information Systems, which has been identified as one of five key enablers in the Strategic Plan</a:t>
            </a:r>
            <a:endParaRPr lang="en-GB" sz="120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Records Management systems which are comparable to, or better than those of competitor universities in the Russell Group will enable </a:t>
            </a:r>
            <a:r>
              <a:rPr lang="en-GB" sz="1200" b="1" kern="1200" dirty="0" err="1" smtClean="0">
                <a:solidFill>
                  <a:schemeClr val="tx1"/>
                </a:solidFill>
                <a:effectLst/>
                <a:latin typeface="+mn-lt"/>
                <a:ea typeface="+mn-ea"/>
                <a:cs typeface="+mn-cs"/>
              </a:rPr>
              <a:t>UoL</a:t>
            </a:r>
            <a:r>
              <a:rPr lang="en-GB" sz="1200" b="1" kern="1200" dirty="0" smtClean="0">
                <a:solidFill>
                  <a:schemeClr val="tx1"/>
                </a:solidFill>
                <a:effectLst/>
                <a:latin typeface="+mn-lt"/>
                <a:ea typeface="+mn-ea"/>
                <a:cs typeface="+mn-cs"/>
              </a:rPr>
              <a:t> to compete effectively in a tough marketplace </a:t>
            </a:r>
            <a:endParaRPr lang="en-GB" sz="120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Support the </a:t>
            </a:r>
            <a:r>
              <a:rPr lang="en-GB" sz="1200" b="1" kern="1200" dirty="0" err="1" smtClean="0">
                <a:solidFill>
                  <a:schemeClr val="tx1"/>
                </a:solidFill>
                <a:effectLst/>
                <a:latin typeface="+mn-lt"/>
                <a:ea typeface="+mn-ea"/>
                <a:cs typeface="+mn-cs"/>
              </a:rPr>
              <a:t>UoL</a:t>
            </a:r>
            <a:r>
              <a:rPr lang="en-GB" sz="1200" b="1" kern="1200" dirty="0" smtClean="0">
                <a:solidFill>
                  <a:schemeClr val="tx1"/>
                </a:solidFill>
                <a:effectLst/>
                <a:latin typeface="+mn-lt"/>
                <a:ea typeface="+mn-ea"/>
                <a:cs typeface="+mn-cs"/>
              </a:rPr>
              <a:t> corporate image of the University which is presented to the outside world</a:t>
            </a:r>
            <a:endParaRPr lang="en-GB" sz="120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Build up a collective memory for </a:t>
            </a:r>
            <a:r>
              <a:rPr lang="en-GB" sz="1200" b="1" kern="1200" dirty="0" err="1" smtClean="0">
                <a:solidFill>
                  <a:schemeClr val="tx1"/>
                </a:solidFill>
                <a:effectLst/>
                <a:latin typeface="+mn-lt"/>
                <a:ea typeface="+mn-ea"/>
                <a:cs typeface="+mn-cs"/>
              </a:rPr>
              <a:t>UoL</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Current/Future projects: collaboration on Electronic Records Management systems and the University Research Data Management Project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Good records management begins at the point of creation - and is performed throughout the life of a document, so everyone who handles a record is partly responsible for its management. </a:t>
            </a:r>
            <a:endParaRPr lang="en-GB" dirty="0" smtClean="0">
              <a:effectLst/>
            </a:endParaRPr>
          </a:p>
          <a:p>
            <a:r>
              <a:rPr lang="en-GB" sz="1200" b="1" kern="1200" dirty="0" smtClean="0">
                <a:solidFill>
                  <a:schemeClr val="tx1"/>
                </a:solidFill>
                <a:effectLst/>
                <a:latin typeface="+mn-lt"/>
                <a:ea typeface="+mn-ea"/>
                <a:cs typeface="+mn-cs"/>
              </a:rPr>
              <a:t>Understanding the Records Lifecycle helps us to understand Records Management</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7</a:t>
            </a:fld>
            <a:endParaRPr lang="en-GB"/>
          </a:p>
        </p:txBody>
      </p:sp>
    </p:spTree>
    <p:extLst>
      <p:ext uri="{BB962C8B-B14F-4D97-AF65-F5344CB8AC3E}">
        <p14:creationId xmlns:p14="http://schemas.microsoft.com/office/powerpoint/2010/main" val="313065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2200" dirty="0" smtClean="0"/>
              <a:t>Examples include meeting minutes, emails, staff /student files, exam papers and correspondence. </a:t>
            </a: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8</a:t>
            </a:fld>
            <a:endParaRPr lang="en-GB"/>
          </a:p>
        </p:txBody>
      </p:sp>
    </p:spTree>
    <p:extLst>
      <p:ext uri="{BB962C8B-B14F-4D97-AF65-F5344CB8AC3E}">
        <p14:creationId xmlns:p14="http://schemas.microsoft.com/office/powerpoint/2010/main" val="36035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2200" dirty="0" smtClean="0"/>
              <a:t>Examples include meeting minutes, emails, staff /student files, exam papers and correspondence. </a:t>
            </a:r>
          </a:p>
          <a:p>
            <a:r>
              <a:rPr lang="en-GB" dirty="0" smtClean="0"/>
              <a:t>student files</a:t>
            </a:r>
          </a:p>
          <a:p>
            <a:r>
              <a:rPr lang="en-GB" dirty="0" smtClean="0"/>
              <a:t>invoices</a:t>
            </a:r>
          </a:p>
          <a:p>
            <a:r>
              <a:rPr lang="en-GB" dirty="0" smtClean="0"/>
              <a:t>committee papers </a:t>
            </a:r>
          </a:p>
          <a:p>
            <a:r>
              <a:rPr lang="en-GB" dirty="0" smtClean="0"/>
              <a:t>exam papers</a:t>
            </a:r>
          </a:p>
          <a:p>
            <a:r>
              <a:rPr lang="en-GB" dirty="0" smtClean="0"/>
              <a:t>research data</a:t>
            </a:r>
          </a:p>
          <a:p>
            <a:r>
              <a:rPr lang="en-GB" dirty="0" smtClean="0"/>
              <a:t>emails</a:t>
            </a:r>
          </a:p>
          <a:p>
            <a:r>
              <a:rPr lang="en-GB" dirty="0" smtClean="0"/>
              <a:t>letters</a:t>
            </a:r>
          </a:p>
          <a:p>
            <a:r>
              <a:rPr lang="en-GB" dirty="0" smtClean="0"/>
              <a:t>photographs</a:t>
            </a:r>
          </a:p>
          <a:p>
            <a:r>
              <a:rPr lang="en-GB" dirty="0" smtClean="0"/>
              <a:t>plans</a:t>
            </a:r>
          </a:p>
          <a:p>
            <a:r>
              <a:rPr lang="en-GB" dirty="0" smtClean="0"/>
              <a:t>purchase orders</a:t>
            </a:r>
          </a:p>
          <a:p>
            <a:r>
              <a:rPr lang="en-GB" dirty="0" smtClean="0"/>
              <a:t>surveys</a:t>
            </a:r>
          </a:p>
          <a:p>
            <a:r>
              <a:rPr lang="en-GB" dirty="0" smtClean="0"/>
              <a:t>course notes</a:t>
            </a:r>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9</a:t>
            </a:fld>
            <a:endParaRPr lang="en-GB"/>
          </a:p>
        </p:txBody>
      </p:sp>
    </p:spTree>
    <p:extLst>
      <p:ext uri="{BB962C8B-B14F-4D97-AF65-F5344CB8AC3E}">
        <p14:creationId xmlns:p14="http://schemas.microsoft.com/office/powerpoint/2010/main" val="36035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When thinking about how to manage our records, we often use a model called the RLC.</a:t>
            </a:r>
            <a:endParaRPr lang="en-GB" dirty="0" smtClean="0">
              <a:effectLst/>
            </a:endParaRPr>
          </a:p>
          <a:p>
            <a:r>
              <a:rPr lang="en-GB" sz="1200" kern="1200" dirty="0" smtClean="0">
                <a:solidFill>
                  <a:schemeClr val="tx1"/>
                </a:solidFill>
                <a:effectLst/>
                <a:latin typeface="+mn-lt"/>
                <a:ea typeface="+mn-ea"/>
                <a:cs typeface="+mn-cs"/>
              </a:rPr>
              <a:t>It’s the idea that records, like plants, animals, or people, have a life span.</a:t>
            </a:r>
            <a:endParaRPr lang="en-GB" dirty="0" smtClean="0">
              <a:effectLst/>
            </a:endParaRPr>
          </a:p>
          <a:p>
            <a:pPr lvl="0"/>
            <a:r>
              <a:rPr lang="en-GB" sz="1200" kern="1200" dirty="0" smtClean="0">
                <a:solidFill>
                  <a:schemeClr val="tx1"/>
                </a:solidFill>
                <a:effectLst/>
                <a:latin typeface="+mn-lt"/>
                <a:ea typeface="+mn-ea"/>
                <a:cs typeface="+mn-cs"/>
              </a:rPr>
              <a:t>In the records lifecycle, a record is born – it’s created or received. You might prepare a report, or you might receive a completed form, or an email from a customer.</a:t>
            </a:r>
          </a:p>
          <a:p>
            <a:pPr lvl="0"/>
            <a:r>
              <a:rPr lang="en-GB" sz="1200" kern="1200" dirty="0" smtClean="0">
                <a:solidFill>
                  <a:schemeClr val="tx1"/>
                </a:solidFill>
                <a:effectLst/>
                <a:latin typeface="+mn-lt"/>
                <a:ea typeface="+mn-ea"/>
                <a:cs typeface="+mn-cs"/>
              </a:rPr>
              <a:t>Throughout its life, that record is stored, maintained, and used.  </a:t>
            </a:r>
          </a:p>
          <a:p>
            <a:pPr lvl="0"/>
            <a:r>
              <a:rPr lang="en-GB" sz="1200" kern="1200" dirty="0" smtClean="0">
                <a:solidFill>
                  <a:schemeClr val="tx1"/>
                </a:solidFill>
                <a:effectLst/>
                <a:latin typeface="+mn-lt"/>
                <a:ea typeface="+mn-ea"/>
                <a:cs typeface="+mn-cs"/>
              </a:rPr>
              <a:t>After a period of time, a record reaches its ultimate fate.  Each record will either be destroyed or go on to live forever in the University Archives.</a:t>
            </a:r>
          </a:p>
          <a:p>
            <a:r>
              <a:rPr lang="en-GB" sz="1200" kern="1200" dirty="0" smtClean="0">
                <a:solidFill>
                  <a:schemeClr val="tx1"/>
                </a:solidFill>
                <a:effectLst/>
                <a:latin typeface="+mn-lt"/>
                <a:ea typeface="+mn-ea"/>
                <a:cs typeface="+mn-cs"/>
              </a:rPr>
              <a:t>Let’s take a look at each of these steps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11</a:t>
            </a:fld>
            <a:endParaRPr lang="en-GB"/>
          </a:p>
        </p:txBody>
      </p:sp>
    </p:spTree>
    <p:extLst>
      <p:ext uri="{BB962C8B-B14F-4D97-AF65-F5344CB8AC3E}">
        <p14:creationId xmlns:p14="http://schemas.microsoft.com/office/powerpoint/2010/main" val="112319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Creation &amp; Receipt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first step, Creation and Receipt, is usually where we identify and capture records. </a:t>
            </a:r>
            <a:endParaRPr lang="en-GB" dirty="0" smtClean="0">
              <a:effectLst/>
            </a:endParaRPr>
          </a:p>
          <a:p>
            <a:r>
              <a:rPr lang="en-GB" sz="1200" kern="1200" dirty="0" smtClean="0">
                <a:solidFill>
                  <a:schemeClr val="tx1"/>
                </a:solidFill>
                <a:effectLst/>
                <a:latin typeface="+mn-lt"/>
                <a:ea typeface="+mn-ea"/>
                <a:cs typeface="+mn-cs"/>
              </a:rPr>
              <a:t>Consider the following points before creating a record:</a:t>
            </a:r>
            <a:endParaRPr lang="en-GB" dirty="0" smtClean="0">
              <a:effectLst/>
            </a:endParaRPr>
          </a:p>
          <a:p>
            <a:pPr lvl="0"/>
            <a:r>
              <a:rPr lang="en-GB" sz="1200" kern="1200" dirty="0" smtClean="0">
                <a:solidFill>
                  <a:schemeClr val="tx1"/>
                </a:solidFill>
                <a:effectLst/>
                <a:latin typeface="+mn-lt"/>
                <a:ea typeface="+mn-ea"/>
                <a:cs typeface="+mn-cs"/>
              </a:rPr>
              <a:t>is it necessary to create a record? (Are you duplicating other work?)</a:t>
            </a:r>
          </a:p>
          <a:p>
            <a:pPr lvl="0"/>
            <a:r>
              <a:rPr lang="en-GB" sz="1200" kern="1200" dirty="0" smtClean="0">
                <a:solidFill>
                  <a:schemeClr val="tx1"/>
                </a:solidFill>
                <a:effectLst/>
                <a:latin typeface="+mn-lt"/>
                <a:ea typeface="+mn-ea"/>
                <a:cs typeface="+mn-cs"/>
              </a:rPr>
              <a:t>what will enable you to best carry out your work</a:t>
            </a:r>
          </a:p>
          <a:p>
            <a:r>
              <a:rPr lang="en-GB" sz="1200" kern="1200" dirty="0" smtClean="0">
                <a:solidFill>
                  <a:schemeClr val="tx1"/>
                </a:solidFill>
                <a:effectLst/>
                <a:latin typeface="+mn-lt"/>
                <a:ea typeface="+mn-ea"/>
                <a:cs typeface="+mn-cs"/>
              </a:rPr>
              <a:t>Record creation is a critical step because things that we do initially help us ensure that the record can be found, used, and understood all throughout the rest of its life by us and our colleagues.  For example, you might capture the title, author and date of a document, or the project number or name.  You also need to identify which section of the Retention Schedule applies to the record. Referring to the Retention Schedule at this stage helps us to make better decisions about the management of our records throughout their lifecycle.</a:t>
            </a:r>
            <a:endParaRPr lang="en-GB" dirty="0" smtClean="0">
              <a:effectLst/>
            </a:endParaRPr>
          </a:p>
          <a:p>
            <a:pPr lvl="0"/>
            <a:r>
              <a:rPr lang="en-GB" sz="1200" b="1" kern="1200" dirty="0" smtClean="0">
                <a:solidFill>
                  <a:schemeClr val="tx1"/>
                </a:solidFill>
                <a:effectLst/>
                <a:latin typeface="+mn-lt"/>
                <a:ea typeface="+mn-ea"/>
                <a:cs typeface="+mn-cs"/>
              </a:rPr>
              <a:t>Maintenance &amp; Use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planning how you will maintain and use your records, you will want to make choices that help you and others to find and manage the information quickly and easily.  You can set up good paper and electronic storage and filing systems and use tools like file plans to help everyone find what they need. It is best to integrate paper and electronic filing systems where possible.  You should make sure that all staff are familiar with and use office filing procedures. You’ll also look for ways to protect and back up your records.  Make sure access is balanced with appropriate security arrangements such as computer passwords, locked filing cabinets etc.  Also, in the case of electronic records, remember to consider degrading effects/migration to accessible formats.  Make sure that records are usable, and available to the people who need them for as long as they’re needed.  </a:t>
            </a:r>
          </a:p>
          <a:p>
            <a:pPr lvl="0"/>
            <a:r>
              <a:rPr lang="en-GB" sz="1200" b="1" kern="1200" dirty="0" smtClean="0">
                <a:solidFill>
                  <a:schemeClr val="tx1"/>
                </a:solidFill>
                <a:effectLst/>
                <a:latin typeface="+mn-lt"/>
                <a:ea typeface="+mn-ea"/>
                <a:cs typeface="+mn-cs"/>
              </a:rPr>
              <a:t>Disposition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Review files regularly, for example at the end of the year or the completion of a project. Refer to the University Retention Schedule to help ensure that records are kept for as long as necessary, and conversely, to avoid storing too much for too long.  Transfer records which are no longer used regularly but need to be kept for legal/ financial reasons or for occasional reference to the Records Centre.  The majority of university records can be destroyed at the end of their lifecycle. Use the confidential waste service where appropriate. A small but important percentage of University records (probably 2-5%) will go to the University Archives in Special Collections and Archives.  They have significant historical or other value that makes them worth keeping forever.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FF1761E9-6DAF-4544-891F-49EF4F96ED8F}" type="slidenum">
              <a:rPr lang="en-GB" smtClean="0"/>
              <a:t>12</a:t>
            </a:fld>
            <a:endParaRPr lang="en-GB"/>
          </a:p>
        </p:txBody>
      </p:sp>
    </p:spTree>
    <p:extLst>
      <p:ext uri="{BB962C8B-B14F-4D97-AF65-F5344CB8AC3E}">
        <p14:creationId xmlns:p14="http://schemas.microsoft.com/office/powerpoint/2010/main" val="112319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90" name="Picture 18" descr="title"/>
          <p:cNvPicPr>
            <a:picLocks noChangeAspect="1" noChangeArrowheads="1"/>
          </p:cNvPicPr>
          <p:nvPr userDrawn="1"/>
        </p:nvPicPr>
        <p:blipFill>
          <a:blip r:embed="rId2"/>
          <a:srcRect/>
          <a:stretch>
            <a:fillRect/>
          </a:stretch>
        </p:blipFill>
        <p:spPr bwMode="auto">
          <a:xfrm>
            <a:off x="0" y="-76200"/>
            <a:ext cx="9144000" cy="6969125"/>
          </a:xfrm>
          <a:prstGeom prst="rect">
            <a:avLst/>
          </a:prstGeom>
          <a:noFill/>
        </p:spPr>
      </p:pic>
      <p:sp>
        <p:nvSpPr>
          <p:cNvPr id="3086" name="Rectangle 14"/>
          <p:cNvSpPr>
            <a:spLocks noGrp="1" noChangeArrowheads="1"/>
          </p:cNvSpPr>
          <p:nvPr>
            <p:ph type="ctrTitle"/>
          </p:nvPr>
        </p:nvSpPr>
        <p:spPr>
          <a:xfrm>
            <a:off x="5562600" y="2286000"/>
            <a:ext cx="3352800" cy="1143000"/>
          </a:xfrm>
        </p:spPr>
        <p:txBody>
          <a:bodyPr/>
          <a:lstStyle>
            <a:lvl1pPr>
              <a:defRPr sz="1500">
                <a:solidFill>
                  <a:schemeClr val="bg1"/>
                </a:solidFill>
              </a:defRPr>
            </a:lvl1pPr>
          </a:lstStyle>
          <a:p>
            <a:r>
              <a:rPr lang="en-US" smtClean="0"/>
              <a:t>Click to edit Master title style</a:t>
            </a:r>
            <a:endParaRPr lang="en-US"/>
          </a:p>
        </p:txBody>
      </p:sp>
      <p:sp>
        <p:nvSpPr>
          <p:cNvPr id="3087" name="Rectangle 15"/>
          <p:cNvSpPr>
            <a:spLocks noGrp="1" noChangeArrowheads="1"/>
          </p:cNvSpPr>
          <p:nvPr>
            <p:ph type="subTitle" idx="1"/>
          </p:nvPr>
        </p:nvSpPr>
        <p:spPr>
          <a:xfrm>
            <a:off x="5562600" y="3505200"/>
            <a:ext cx="3352800" cy="1752600"/>
          </a:xfrm>
        </p:spPr>
        <p:txBody>
          <a:bodyPr/>
          <a:lstStyle>
            <a:lvl1pPr marL="0" indent="0">
              <a:defRPr sz="12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371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685800" y="13716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000">
          <a:solidFill>
            <a:srgbClr val="956700"/>
          </a:solidFill>
          <a:latin typeface="+mj-lt"/>
          <a:ea typeface="+mj-ea"/>
          <a:cs typeface="+mj-cs"/>
        </a:defRPr>
      </a:lvl1pPr>
      <a:lvl2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2pPr>
      <a:lvl3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3pPr>
      <a:lvl4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4pPr>
      <a:lvl5pPr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5pPr>
      <a:lvl6pPr marL="4572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6pPr>
      <a:lvl7pPr marL="9144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7pPr>
      <a:lvl8pPr marL="13716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8pPr>
      <a:lvl9pPr marL="1828800" algn="l" rtl="0" eaLnBrk="1" fontAlgn="base" hangingPunct="1">
        <a:spcBef>
          <a:spcPct val="0"/>
        </a:spcBef>
        <a:spcAft>
          <a:spcPct val="0"/>
        </a:spcAft>
        <a:defRPr sz="3000">
          <a:solidFill>
            <a:srgbClr val="956700"/>
          </a:solidFill>
          <a:latin typeface="Arial" pitchFamily="-112" charset="0"/>
          <a:ea typeface="ＭＳ Ｐゴシック" pitchFamily="48" charset="-128"/>
          <a:cs typeface="ＭＳ Ｐゴシック" pitchFamily="48" charset="-128"/>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defRPr sz="1600">
          <a:solidFill>
            <a:schemeClr val="tx1"/>
          </a:solidFill>
          <a:latin typeface="+mn-lt"/>
          <a:ea typeface="+mn-ea"/>
          <a:cs typeface="+mn-cs"/>
        </a:defRPr>
      </a:lvl2pPr>
      <a:lvl3pPr marL="1143000" indent="-228600" algn="l" rtl="0" eaLnBrk="1" fontAlgn="base" hangingPunct="1">
        <a:spcBef>
          <a:spcPct val="20000"/>
        </a:spcBef>
        <a:spcAft>
          <a:spcPct val="0"/>
        </a:spcAft>
        <a:defRPr sz="1400">
          <a:solidFill>
            <a:schemeClr val="tx1"/>
          </a:solidFill>
          <a:latin typeface="+mn-lt"/>
          <a:ea typeface="+mn-ea"/>
          <a:cs typeface="+mn-cs"/>
        </a:defRPr>
      </a:lvl3pPr>
      <a:lvl4pPr marL="1600200" indent="-228600" algn="l" rtl="0" eaLnBrk="1" fontAlgn="base" hangingPunct="1">
        <a:spcBef>
          <a:spcPct val="20000"/>
        </a:spcBef>
        <a:spcAft>
          <a:spcPct val="0"/>
        </a:spcAft>
        <a:defRPr sz="1200">
          <a:solidFill>
            <a:schemeClr val="tx1"/>
          </a:solidFill>
          <a:latin typeface="+mn-lt"/>
          <a:ea typeface="+mn-ea"/>
          <a:cs typeface="+mn-cs"/>
        </a:defRPr>
      </a:lvl4pPr>
      <a:lvl5pPr marL="2057400" indent="-228600" algn="l" rtl="0" eaLnBrk="1" fontAlgn="base" hangingPunct="1">
        <a:spcBef>
          <a:spcPct val="20000"/>
        </a:spcBef>
        <a:spcAft>
          <a:spcPct val="0"/>
        </a:spcAft>
        <a:defRPr sz="1000">
          <a:solidFill>
            <a:schemeClr val="tx1"/>
          </a:solidFill>
          <a:latin typeface="+mn-lt"/>
          <a:ea typeface="+mn-ea"/>
          <a:cs typeface="+mn-cs"/>
        </a:defRPr>
      </a:lvl5pPr>
      <a:lvl6pPr marL="2514600" indent="-228600" algn="l" rtl="0" eaLnBrk="1" fontAlgn="base" hangingPunct="1">
        <a:spcBef>
          <a:spcPct val="20000"/>
        </a:spcBef>
        <a:spcAft>
          <a:spcPct val="0"/>
        </a:spcAft>
        <a:defRPr sz="1000">
          <a:solidFill>
            <a:schemeClr val="tx1"/>
          </a:solidFill>
          <a:latin typeface="+mn-lt"/>
          <a:ea typeface="+mn-ea"/>
          <a:cs typeface="+mn-cs"/>
        </a:defRPr>
      </a:lvl6pPr>
      <a:lvl7pPr marL="2971800" indent="-228600" algn="l" rtl="0" eaLnBrk="1" fontAlgn="base" hangingPunct="1">
        <a:spcBef>
          <a:spcPct val="20000"/>
        </a:spcBef>
        <a:spcAft>
          <a:spcPct val="0"/>
        </a:spcAft>
        <a:defRPr sz="1000">
          <a:solidFill>
            <a:schemeClr val="tx1"/>
          </a:solidFill>
          <a:latin typeface="+mn-lt"/>
          <a:ea typeface="+mn-ea"/>
          <a:cs typeface="+mn-cs"/>
        </a:defRPr>
      </a:lvl7pPr>
      <a:lvl8pPr marL="3429000" indent="-228600" algn="l" rtl="0" eaLnBrk="1" fontAlgn="base" hangingPunct="1">
        <a:spcBef>
          <a:spcPct val="20000"/>
        </a:spcBef>
        <a:spcAft>
          <a:spcPct val="0"/>
        </a:spcAft>
        <a:defRPr sz="1000">
          <a:solidFill>
            <a:schemeClr val="tx1"/>
          </a:solidFill>
          <a:latin typeface="+mn-lt"/>
          <a:ea typeface="+mn-ea"/>
          <a:cs typeface="+mn-cs"/>
        </a:defRPr>
      </a:lvl8pPr>
      <a:lvl9pPr marL="3886200" indent="-228600" algn="l" rtl="0" eaLnBrk="1" fontAlgn="base" hangingPunct="1">
        <a:spcBef>
          <a:spcPct val="20000"/>
        </a:spcBef>
        <a:spcAft>
          <a:spcPct val="0"/>
        </a:spcAft>
        <a:defRPr sz="1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6.png"/><Relationship Id="rId10" Type="http://schemas.microsoft.com/office/2007/relationships/hdphoto" Target="../media/hdphoto5.wdp"/><Relationship Id="rId4" Type="http://schemas.openxmlformats.org/officeDocument/2006/relationships/image" Target="../media/image25.wmf"/><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png"/><Relationship Id="rId3" Type="http://schemas.openxmlformats.org/officeDocument/2006/relationships/image" Target="../media/image19.png"/><Relationship Id="rId7" Type="http://schemas.openxmlformats.org/officeDocument/2006/relationships/image" Target="../media/image33.wmf"/><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wmf"/><Relationship Id="rId11" Type="http://schemas.openxmlformats.org/officeDocument/2006/relationships/image" Target="../media/image24.png"/><Relationship Id="rId5" Type="http://schemas.openxmlformats.org/officeDocument/2006/relationships/image" Target="../media/image31.gif"/><Relationship Id="rId15" Type="http://schemas.openxmlformats.org/officeDocument/2006/relationships/image" Target="../media/image37.jpeg"/><Relationship Id="rId10" Type="http://schemas.openxmlformats.org/officeDocument/2006/relationships/image" Target="../media/image27.png"/><Relationship Id="rId4" Type="http://schemas.openxmlformats.org/officeDocument/2006/relationships/image" Target="../media/image30.wmf"/><Relationship Id="rId9" Type="http://schemas.microsoft.com/office/2007/relationships/hdphoto" Target="../media/hdphoto6.wdp"/><Relationship Id="rId1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wm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www.liverpool.ac.uk/csd/records-management/records-management-polic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jpeg"/><Relationship Id="rId4" Type="http://schemas.openxmlformats.org/officeDocument/2006/relationships/image" Target="../media/image38.wmf"/></Relationships>
</file>

<file path=ppt/slides/_rels/slide15.xml.rels><?xml version="1.0" encoding="UTF-8" standalone="yes"?>
<Relationships xmlns="http://schemas.openxmlformats.org/package/2006/relationships"><Relationship Id="rId3" Type="http://schemas.openxmlformats.org/officeDocument/2006/relationships/hyperlink" Target="http://www.liv.ac.uk/csd/records-managemen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hyperlink" Target="http://www.liverpool.ac.uk/csd/records-managemen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2.tmp"/></Relationships>
</file>

<file path=ppt/slides/_rels/slide17.xml.rels><?xml version="1.0" encoding="UTF-8" standalone="yes"?>
<Relationships xmlns="http://schemas.openxmlformats.org/package/2006/relationships"><Relationship Id="rId2" Type="http://schemas.openxmlformats.org/officeDocument/2006/relationships/hyperlink" Target="http://www.liv.ac.uk/csd/records-management/advice-and-guidanc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v.ac.uk/csd/records-manage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recman@liverpool.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wmf"/><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wmf"/><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wmf"/><Relationship Id="rId5" Type="http://schemas.openxmlformats.org/officeDocument/2006/relationships/image" Target="../media/image11.wmf"/><Relationship Id="rId15" Type="http://schemas.openxmlformats.org/officeDocument/2006/relationships/image" Target="../media/image20.png"/><Relationship Id="rId10" Type="http://schemas.openxmlformats.org/officeDocument/2006/relationships/image" Target="../media/image15.png"/><Relationship Id="rId4" Type="http://schemas.microsoft.com/office/2007/relationships/hdphoto" Target="../media/hdphoto2.wdp"/><Relationship Id="rId9" Type="http://schemas.microsoft.com/office/2007/relationships/hdphoto" Target="../media/hdphoto3.wdp"/><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wmf"/><Relationship Id="rId3" Type="http://schemas.openxmlformats.org/officeDocument/2006/relationships/image" Target="../media/image22.png"/><Relationship Id="rId7" Type="http://schemas.openxmlformats.org/officeDocument/2006/relationships/image" Target="../media/image12.png"/><Relationship Id="rId12" Type="http://schemas.openxmlformats.org/officeDocument/2006/relationships/image" Target="../media/image16.wmf"/><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5.png"/><Relationship Id="rId5" Type="http://schemas.microsoft.com/office/2007/relationships/hdphoto" Target="../media/hdphoto2.wdp"/><Relationship Id="rId1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19672" y="1844824"/>
            <a:ext cx="7079704" cy="1944216"/>
          </a:xfrm>
        </p:spPr>
        <p:txBody>
          <a:bodyPr anchor="t"/>
          <a:lstStyle/>
          <a:p>
            <a:r>
              <a:rPr lang="en-US" sz="4400" dirty="0" smtClean="0"/>
              <a:t/>
            </a:r>
            <a:br>
              <a:rPr lang="en-US" sz="4400" dirty="0" smtClean="0"/>
            </a:br>
            <a:r>
              <a:rPr lang="en-US" sz="4000" dirty="0" smtClean="0"/>
              <a:t>RECORDS MANAGEMENT TRAINING</a:t>
            </a:r>
            <a:endParaRPr lang="en-US" sz="4000" dirty="0"/>
          </a:p>
        </p:txBody>
      </p:sp>
      <p:sp>
        <p:nvSpPr>
          <p:cNvPr id="2051" name="Rectangle 3"/>
          <p:cNvSpPr>
            <a:spLocks noGrp="1" noChangeArrowheads="1"/>
          </p:cNvSpPr>
          <p:nvPr>
            <p:ph type="subTitle" idx="1"/>
          </p:nvPr>
        </p:nvSpPr>
        <p:spPr/>
        <p:txBody>
          <a:bodyPr/>
          <a:lstStyle/>
          <a:p>
            <a:r>
              <a:rPr lang="en-US" dirty="0"/>
              <a:t/>
            </a:r>
            <a:br>
              <a:rPr lang="en-US" dirty="0"/>
            </a:br>
            <a:endParaRPr lang="en-US" dirty="0"/>
          </a:p>
        </p:txBody>
      </p:sp>
      <p:sp>
        <p:nvSpPr>
          <p:cNvPr id="2055" name="Line 7"/>
          <p:cNvSpPr>
            <a:spLocks noChangeShapeType="1"/>
          </p:cNvSpPr>
          <p:nvPr/>
        </p:nvSpPr>
        <p:spPr bwMode="auto">
          <a:xfrm>
            <a:off x="1475656" y="2708920"/>
            <a:ext cx="0" cy="1080120"/>
          </a:xfrm>
          <a:prstGeom prst="line">
            <a:avLst/>
          </a:prstGeom>
          <a:noFill/>
          <a:ln w="53975">
            <a:solidFill>
              <a:schemeClr val="bg1"/>
            </a:solidFill>
            <a:round/>
            <a:headEnd/>
            <a:tailEnd/>
          </a:ln>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RECORDS MANAGEMENT?</a:t>
            </a:r>
            <a:endParaRPr lang="en-GB" dirty="0"/>
          </a:p>
        </p:txBody>
      </p:sp>
      <p:sp>
        <p:nvSpPr>
          <p:cNvPr id="3" name="Content Placeholder 2"/>
          <p:cNvSpPr>
            <a:spLocks noGrp="1"/>
          </p:cNvSpPr>
          <p:nvPr>
            <p:ph idx="1"/>
          </p:nvPr>
        </p:nvSpPr>
        <p:spPr/>
        <p:txBody>
          <a:bodyPr/>
          <a:lstStyle/>
          <a:p>
            <a:pPr lvl="0" indent="0"/>
            <a:r>
              <a:rPr lang="en-GB" sz="2400" dirty="0"/>
              <a:t>More than just filing!</a:t>
            </a:r>
          </a:p>
          <a:p>
            <a:pPr lvl="0" indent="0"/>
            <a:endParaRPr lang="en-GB" sz="2400" dirty="0"/>
          </a:p>
          <a:p>
            <a:pPr indent="0"/>
            <a:r>
              <a:rPr lang="en-GB" sz="2400" dirty="0"/>
              <a:t>‘the efficient and systematic control of the creation, receipt, maintenance, use and disposition [disposal] of records, including processes for capturing and maintaining evidence of and information about business activities and transactions’ (BS ISO 15489)</a:t>
            </a:r>
          </a:p>
          <a:p>
            <a:endParaRPr lang="en-GB" sz="2400" dirty="0"/>
          </a:p>
        </p:txBody>
      </p:sp>
      <p:pic>
        <p:nvPicPr>
          <p:cNvPr id="4" name="Picture 5" descr="C:\Users\allence\AppData\Local\Microsoft\Windows\Temporary Internet Files\Content.IE5\474CKOC2\MC9004348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5212">
            <a:off x="7362118" y="682095"/>
            <a:ext cx="1497327" cy="14973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llence\AppData\Local\Microsoft\Windows\Temporary Internet Files\Content.IE5\8DS0I61Z\MC90043260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437112"/>
            <a:ext cx="2044596" cy="20445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C:\Users\allence\AppData\Local\Microsoft\Windows\Temporary Internet Files\Content.IE5\474CKOC2\MC90011348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6333">
            <a:off x="6479785" y="5747953"/>
            <a:ext cx="869781" cy="4809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lence\AppData\Local\Microsoft\Windows\Temporary Internet Files\Content.IE5\MNXEB4BB\MP900305757[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500" b="92000" l="9524" r="89975">
                        <a14:foregroundMark x1="28571" y1="13500" x2="28571" y2="13500"/>
                        <a14:foregroundMark x1="46867" y1="12000" x2="46867" y2="12000"/>
                        <a14:foregroundMark x1="36090" y1="6500" x2="36090" y2="6500"/>
                        <a14:foregroundMark x1="84211" y1="85833" x2="84211" y2="85833"/>
                        <a14:foregroundMark x1="50125" y1="85833" x2="50125" y2="85833"/>
                        <a14:foregroundMark x1="24311" y1="87000" x2="24311" y2="87000"/>
                        <a14:foregroundMark x1="34336" y1="87000" x2="34336" y2="87000"/>
                        <a14:foregroundMark x1="40351" y1="87667" x2="40351" y2="87667"/>
                        <a14:foregroundMark x1="48371" y1="88000" x2="48371" y2="88000"/>
                        <a14:foregroundMark x1="69173" y1="88833" x2="69173" y2="88833"/>
                        <a14:foregroundMark x1="82707" y1="92000" x2="82707" y2="92000"/>
                        <a14:foregroundMark x1="23308" y1="88833" x2="23308" y2="88833"/>
                        <a14:foregroundMark x1="24561" y1="90833" x2="24561" y2="90833"/>
                        <a14:foregroundMark x1="23308" y1="91667" x2="23308" y2="91667"/>
                        <a14:foregroundMark x1="16291" y1="76333" x2="16291" y2="76333"/>
                        <a14:foregroundMark x1="15789" y1="74000" x2="15789" y2="74000"/>
                        <a14:foregroundMark x1="13784" y1="71333" x2="13784" y2="71333"/>
                        <a14:foregroundMark x1="13784" y1="64333" x2="13784" y2="64333"/>
                        <a14:foregroundMark x1="15539" y1="61833" x2="15539" y2="61833"/>
                        <a14:foregroundMark x1="13283" y1="56833" x2="13283" y2="56833"/>
                        <a14:foregroundMark x1="13784" y1="54500" x2="13784" y2="54500"/>
                        <a14:foregroundMark x1="14035" y1="47833" x2="14035" y2="47833"/>
                        <a14:foregroundMark x1="14035" y1="42833" x2="14035" y2="42833"/>
                        <a14:foregroundMark x1="14035" y1="38833" x2="14035" y2="38833"/>
                        <a14:foregroundMark x1="14035" y1="32167" x2="14035" y2="32167"/>
                        <a14:foregroundMark x1="14035" y1="28333" x2="14035" y2="28333"/>
                        <a14:foregroundMark x1="13283" y1="25667" x2="13283" y2="25667"/>
                        <a14:foregroundMark x1="13283" y1="22833" x2="12531" y2="21000"/>
                        <a14:foregroundMark x1="12030" y1="17333" x2="12030" y2="17333"/>
                        <a14:foregroundMark x1="11529" y1="15833" x2="11529" y2="15833"/>
                        <a14:foregroundMark x1="13283" y1="12000" x2="13283" y2="12000"/>
                        <a14:foregroundMark x1="13784" y1="67333" x2="13784" y2="67333"/>
                        <a14:foregroundMark x1="13283" y1="63500" x2="13283" y2="63500"/>
                        <a14:foregroundMark x1="13283" y1="62333" x2="13283" y2="62333"/>
                        <a14:foregroundMark x1="13283" y1="59500" x2="13283" y2="59500"/>
                        <a14:foregroundMark x1="12782" y1="46667" x2="12782" y2="46667"/>
                      </a14:backgroundRemoval>
                    </a14:imgEffect>
                  </a14:imgLayer>
                </a14:imgProps>
              </a:ext>
              <a:ext uri="{28A0092B-C50C-407E-A947-70E740481C1C}">
                <a14:useLocalDpi xmlns:a14="http://schemas.microsoft.com/office/drawing/2010/main" val="0"/>
              </a:ext>
            </a:extLst>
          </a:blip>
          <a:srcRect/>
          <a:stretch>
            <a:fillRect/>
          </a:stretch>
        </p:blipFill>
        <p:spPr bwMode="auto">
          <a:xfrm rot="19354106">
            <a:off x="6306782" y="5839890"/>
            <a:ext cx="588815" cy="8854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llence\AppData\Local\Microsoft\Windows\Temporary Internet Files\Content.IE5\MNXEB4BB\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031" y="4577611"/>
            <a:ext cx="2132690" cy="2132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llence\AppData\Local\Microsoft\Windows\Temporary Internet Files\Content.IE5\MNXEB4BB\MC900389712[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5485000"/>
            <a:ext cx="1467876" cy="119292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llence\AppData\Local\Microsoft\Windows\Temporary Internet Files\Content.IE5\474CKOC2\MC900439359[1].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1048" l="2381" r="94762">
                        <a14:foregroundMark x1="6286" y1="42476" x2="6286" y2="42476"/>
                        <a14:foregroundMark x1="92667" y1="37238" x2="92667" y2="37238"/>
                        <a14:foregroundMark x1="2571" y1="35714" x2="2571" y2="35714"/>
                        <a14:foregroundMark x1="94762" y1="79333" x2="94762" y2="79333"/>
                        <a14:foregroundMark x1="59905" y1="91048" x2="59905" y2="91048"/>
                      </a14:backgroundRemoval>
                    </a14:imgEffect>
                  </a14:imgLayer>
                </a14:imgProps>
              </a:ext>
              <a:ext uri="{28A0092B-C50C-407E-A947-70E740481C1C}">
                <a14:useLocalDpi xmlns:a14="http://schemas.microsoft.com/office/drawing/2010/main" val="0"/>
              </a:ext>
            </a:extLst>
          </a:blip>
          <a:srcRect/>
          <a:stretch>
            <a:fillRect/>
          </a:stretch>
        </p:blipFill>
        <p:spPr bwMode="auto">
          <a:xfrm>
            <a:off x="3563888" y="4645740"/>
            <a:ext cx="2223596" cy="222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
          <p:cNvSpPr>
            <a:spLocks noEditPoints="1" noChangeArrowheads="1"/>
          </p:cNvSpPr>
          <p:nvPr/>
        </p:nvSpPr>
        <p:spPr bwMode="auto">
          <a:xfrm rot="1457480">
            <a:off x="1827678" y="3473725"/>
            <a:ext cx="741237" cy="97615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5" name="Freeform 4"/>
          <p:cNvSpPr/>
          <p:nvPr/>
        </p:nvSpPr>
        <p:spPr>
          <a:xfrm>
            <a:off x="395536" y="1052736"/>
            <a:ext cx="3309582" cy="1440000"/>
          </a:xfrm>
          <a:custGeom>
            <a:avLst/>
            <a:gdLst>
              <a:gd name="connsiteX0" fmla="*/ 0 w 8208912"/>
              <a:gd name="connsiteY0" fmla="*/ 298883 h 1195530"/>
              <a:gd name="connsiteX1" fmla="*/ 7611147 w 8208912"/>
              <a:gd name="connsiteY1" fmla="*/ 298883 h 1195530"/>
              <a:gd name="connsiteX2" fmla="*/ 7611147 w 8208912"/>
              <a:gd name="connsiteY2" fmla="*/ 0 h 1195530"/>
              <a:gd name="connsiteX3" fmla="*/ 8208912 w 8208912"/>
              <a:gd name="connsiteY3" fmla="*/ 597765 h 1195530"/>
              <a:gd name="connsiteX4" fmla="*/ 7611147 w 8208912"/>
              <a:gd name="connsiteY4" fmla="*/ 1195530 h 1195530"/>
              <a:gd name="connsiteX5" fmla="*/ 7611147 w 8208912"/>
              <a:gd name="connsiteY5" fmla="*/ 896648 h 1195530"/>
              <a:gd name="connsiteX6" fmla="*/ 0 w 8208912"/>
              <a:gd name="connsiteY6" fmla="*/ 896648 h 1195530"/>
              <a:gd name="connsiteX7" fmla="*/ 0 w 8208912"/>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8912" h="1195530">
                <a:moveTo>
                  <a:pt x="0" y="298883"/>
                </a:moveTo>
                <a:lnTo>
                  <a:pt x="7611147" y="298883"/>
                </a:lnTo>
                <a:lnTo>
                  <a:pt x="7611147" y="0"/>
                </a:lnTo>
                <a:lnTo>
                  <a:pt x="8208912" y="597765"/>
                </a:lnTo>
                <a:lnTo>
                  <a:pt x="7611147" y="1195530"/>
                </a:lnTo>
                <a:lnTo>
                  <a:pt x="7611147"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tx1"/>
                </a:solidFill>
              </a:rPr>
              <a:t>1. Creation or </a:t>
            </a:r>
            <a:r>
              <a:rPr lang="en-GB" b="1" dirty="0">
                <a:solidFill>
                  <a:schemeClr val="tx1"/>
                </a:solidFill>
              </a:rPr>
              <a:t> </a:t>
            </a:r>
            <a:r>
              <a:rPr lang="en-GB" b="1" dirty="0" smtClean="0">
                <a:solidFill>
                  <a:schemeClr val="tx1"/>
                </a:solidFill>
              </a:rPr>
              <a:t>           </a:t>
            </a:r>
            <a:r>
              <a:rPr lang="en-GB" sz="2400" b="1" kern="1200" dirty="0" smtClean="0">
                <a:solidFill>
                  <a:schemeClr val="tx1"/>
                </a:solidFill>
              </a:rPr>
              <a:t>Receipt</a:t>
            </a:r>
            <a:endParaRPr lang="en-GB" sz="2400" b="1" kern="1200" dirty="0">
              <a:solidFill>
                <a:schemeClr val="tx1"/>
              </a:solidFill>
            </a:endParaRPr>
          </a:p>
        </p:txBody>
      </p:sp>
      <p:sp>
        <p:nvSpPr>
          <p:cNvPr id="6" name="Freeform 5"/>
          <p:cNvSpPr/>
          <p:nvPr/>
        </p:nvSpPr>
        <p:spPr>
          <a:xfrm>
            <a:off x="395536" y="2086449"/>
            <a:ext cx="2528344" cy="2582283"/>
          </a:xfrm>
          <a:custGeom>
            <a:avLst/>
            <a:gdLst>
              <a:gd name="connsiteX0" fmla="*/ 0 w 2528344"/>
              <a:gd name="connsiteY0" fmla="*/ 0 h 2303031"/>
              <a:gd name="connsiteX1" fmla="*/ 2528344 w 2528344"/>
              <a:gd name="connsiteY1" fmla="*/ 0 h 2303031"/>
              <a:gd name="connsiteX2" fmla="*/ 2528344 w 2528344"/>
              <a:gd name="connsiteY2" fmla="*/ 2303031 h 2303031"/>
              <a:gd name="connsiteX3" fmla="*/ 0 w 2528344"/>
              <a:gd name="connsiteY3" fmla="*/ 2303031 h 2303031"/>
              <a:gd name="connsiteX4" fmla="*/ 0 w 2528344"/>
              <a:gd name="connsiteY4" fmla="*/ 0 h 230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303031">
                <a:moveTo>
                  <a:pt x="0" y="0"/>
                </a:moveTo>
                <a:lnTo>
                  <a:pt x="2528344" y="0"/>
                </a:lnTo>
                <a:lnTo>
                  <a:pt x="2528344" y="2303031"/>
                </a:lnTo>
                <a:lnTo>
                  <a:pt x="0" y="230303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n-GB" sz="2000" kern="1200" dirty="0" smtClean="0"/>
          </a:p>
        </p:txBody>
      </p:sp>
      <p:sp>
        <p:nvSpPr>
          <p:cNvPr id="7" name="Freeform 6"/>
          <p:cNvSpPr/>
          <p:nvPr/>
        </p:nvSpPr>
        <p:spPr>
          <a:xfrm>
            <a:off x="2923881" y="1499567"/>
            <a:ext cx="3016272" cy="1440000"/>
          </a:xfrm>
          <a:custGeom>
            <a:avLst/>
            <a:gdLst>
              <a:gd name="connsiteX0" fmla="*/ 0 w 5680567"/>
              <a:gd name="connsiteY0" fmla="*/ 298883 h 1195530"/>
              <a:gd name="connsiteX1" fmla="*/ 5082802 w 5680567"/>
              <a:gd name="connsiteY1" fmla="*/ 298883 h 1195530"/>
              <a:gd name="connsiteX2" fmla="*/ 5082802 w 5680567"/>
              <a:gd name="connsiteY2" fmla="*/ 0 h 1195530"/>
              <a:gd name="connsiteX3" fmla="*/ 5680567 w 5680567"/>
              <a:gd name="connsiteY3" fmla="*/ 597765 h 1195530"/>
              <a:gd name="connsiteX4" fmla="*/ 5082802 w 5680567"/>
              <a:gd name="connsiteY4" fmla="*/ 1195530 h 1195530"/>
              <a:gd name="connsiteX5" fmla="*/ 5082802 w 5680567"/>
              <a:gd name="connsiteY5" fmla="*/ 896648 h 1195530"/>
              <a:gd name="connsiteX6" fmla="*/ 0 w 5680567"/>
              <a:gd name="connsiteY6" fmla="*/ 896648 h 1195530"/>
              <a:gd name="connsiteX7" fmla="*/ 0 w 5680567"/>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0567" h="1195530">
                <a:moveTo>
                  <a:pt x="0" y="298883"/>
                </a:moveTo>
                <a:lnTo>
                  <a:pt x="5082802" y="298883"/>
                </a:lnTo>
                <a:lnTo>
                  <a:pt x="5082802" y="0"/>
                </a:lnTo>
                <a:lnTo>
                  <a:pt x="5680567" y="597765"/>
                </a:lnTo>
                <a:lnTo>
                  <a:pt x="5082802" y="1195530"/>
                </a:lnTo>
                <a:lnTo>
                  <a:pt x="5082802"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tx1"/>
                </a:solidFill>
              </a:rPr>
              <a:t>2. Maintenance &amp; Use</a:t>
            </a:r>
            <a:endParaRPr lang="en-GB" sz="2400" b="1" kern="1200" dirty="0">
              <a:solidFill>
                <a:schemeClr val="tx1"/>
              </a:solidFill>
            </a:endParaRPr>
          </a:p>
        </p:txBody>
      </p:sp>
      <p:sp>
        <p:nvSpPr>
          <p:cNvPr id="8" name="Freeform 7"/>
          <p:cNvSpPr/>
          <p:nvPr/>
        </p:nvSpPr>
        <p:spPr>
          <a:xfrm>
            <a:off x="2923880" y="2533280"/>
            <a:ext cx="2528344" cy="2582283"/>
          </a:xfrm>
          <a:custGeom>
            <a:avLst/>
            <a:gdLst>
              <a:gd name="connsiteX0" fmla="*/ 0 w 2528344"/>
              <a:gd name="connsiteY0" fmla="*/ 0 h 2303031"/>
              <a:gd name="connsiteX1" fmla="*/ 2528344 w 2528344"/>
              <a:gd name="connsiteY1" fmla="*/ 0 h 2303031"/>
              <a:gd name="connsiteX2" fmla="*/ 2528344 w 2528344"/>
              <a:gd name="connsiteY2" fmla="*/ 2303031 h 2303031"/>
              <a:gd name="connsiteX3" fmla="*/ 0 w 2528344"/>
              <a:gd name="connsiteY3" fmla="*/ 2303031 h 2303031"/>
              <a:gd name="connsiteX4" fmla="*/ 0 w 2528344"/>
              <a:gd name="connsiteY4" fmla="*/ 0 h 230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303031">
                <a:moveTo>
                  <a:pt x="0" y="0"/>
                </a:moveTo>
                <a:lnTo>
                  <a:pt x="2528344" y="0"/>
                </a:lnTo>
                <a:lnTo>
                  <a:pt x="2528344" y="2303031"/>
                </a:lnTo>
                <a:lnTo>
                  <a:pt x="0" y="230303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n-GB" sz="1800" kern="1200" dirty="0"/>
          </a:p>
        </p:txBody>
      </p:sp>
      <p:sp>
        <p:nvSpPr>
          <p:cNvPr id="14" name="Title 13"/>
          <p:cNvSpPr>
            <a:spLocks noGrp="1"/>
          </p:cNvSpPr>
          <p:nvPr>
            <p:ph type="title"/>
          </p:nvPr>
        </p:nvSpPr>
        <p:spPr>
          <a:xfrm>
            <a:off x="685800" y="381600"/>
            <a:ext cx="7772400" cy="530696"/>
          </a:xfrm>
        </p:spPr>
        <p:txBody>
          <a:bodyPr/>
          <a:lstStyle/>
          <a:p>
            <a:r>
              <a:rPr lang="en-GB" dirty="0" smtClean="0"/>
              <a:t>THE RECORDS LIFECYCLE</a:t>
            </a:r>
            <a:endParaRPr lang="en-GB" dirty="0"/>
          </a:p>
        </p:txBody>
      </p:sp>
      <p:sp>
        <p:nvSpPr>
          <p:cNvPr id="9" name="Freeform 8"/>
          <p:cNvSpPr/>
          <p:nvPr/>
        </p:nvSpPr>
        <p:spPr>
          <a:xfrm>
            <a:off x="5452225" y="1946398"/>
            <a:ext cx="3016800" cy="1440000"/>
          </a:xfrm>
          <a:custGeom>
            <a:avLst/>
            <a:gdLst>
              <a:gd name="connsiteX0" fmla="*/ 0 w 3152222"/>
              <a:gd name="connsiteY0" fmla="*/ 298883 h 1195530"/>
              <a:gd name="connsiteX1" fmla="*/ 2554457 w 3152222"/>
              <a:gd name="connsiteY1" fmla="*/ 298883 h 1195530"/>
              <a:gd name="connsiteX2" fmla="*/ 2554457 w 3152222"/>
              <a:gd name="connsiteY2" fmla="*/ 0 h 1195530"/>
              <a:gd name="connsiteX3" fmla="*/ 3152222 w 3152222"/>
              <a:gd name="connsiteY3" fmla="*/ 597765 h 1195530"/>
              <a:gd name="connsiteX4" fmla="*/ 2554457 w 3152222"/>
              <a:gd name="connsiteY4" fmla="*/ 1195530 h 1195530"/>
              <a:gd name="connsiteX5" fmla="*/ 2554457 w 3152222"/>
              <a:gd name="connsiteY5" fmla="*/ 896648 h 1195530"/>
              <a:gd name="connsiteX6" fmla="*/ 0 w 3152222"/>
              <a:gd name="connsiteY6" fmla="*/ 896648 h 1195530"/>
              <a:gd name="connsiteX7" fmla="*/ 0 w 3152222"/>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222" h="1195530">
                <a:moveTo>
                  <a:pt x="0" y="298883"/>
                </a:moveTo>
                <a:lnTo>
                  <a:pt x="2554457" y="298883"/>
                </a:lnTo>
                <a:lnTo>
                  <a:pt x="2554457" y="0"/>
                </a:lnTo>
                <a:lnTo>
                  <a:pt x="3152222" y="597765"/>
                </a:lnTo>
                <a:lnTo>
                  <a:pt x="2554457" y="1195530"/>
                </a:lnTo>
                <a:lnTo>
                  <a:pt x="2554457"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tx1"/>
                </a:solidFill>
              </a:rPr>
              <a:t>3. Disposition</a:t>
            </a:r>
            <a:endParaRPr lang="en-GB" sz="2400" b="1" kern="1200" dirty="0">
              <a:solidFill>
                <a:schemeClr val="tx1"/>
              </a:solidFill>
            </a:endParaRPr>
          </a:p>
        </p:txBody>
      </p:sp>
      <p:sp>
        <p:nvSpPr>
          <p:cNvPr id="10" name="Freeform 9"/>
          <p:cNvSpPr/>
          <p:nvPr/>
        </p:nvSpPr>
        <p:spPr>
          <a:xfrm>
            <a:off x="5494947" y="2980112"/>
            <a:ext cx="2485621" cy="3386408"/>
          </a:xfrm>
          <a:custGeom>
            <a:avLst/>
            <a:gdLst>
              <a:gd name="connsiteX0" fmla="*/ 0 w 2528344"/>
              <a:gd name="connsiteY0" fmla="*/ 0 h 2269326"/>
              <a:gd name="connsiteX1" fmla="*/ 2528344 w 2528344"/>
              <a:gd name="connsiteY1" fmla="*/ 0 h 2269326"/>
              <a:gd name="connsiteX2" fmla="*/ 2528344 w 2528344"/>
              <a:gd name="connsiteY2" fmla="*/ 2269326 h 2269326"/>
              <a:gd name="connsiteX3" fmla="*/ 0 w 2528344"/>
              <a:gd name="connsiteY3" fmla="*/ 2269326 h 2269326"/>
              <a:gd name="connsiteX4" fmla="*/ 0 w 2528344"/>
              <a:gd name="connsiteY4" fmla="*/ 0 h 226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269326">
                <a:moveTo>
                  <a:pt x="0" y="0"/>
                </a:moveTo>
                <a:lnTo>
                  <a:pt x="2528344" y="0"/>
                </a:lnTo>
                <a:lnTo>
                  <a:pt x="2528344" y="2269326"/>
                </a:lnTo>
                <a:lnTo>
                  <a:pt x="0" y="226932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n-GB" sz="1800" kern="1200" dirty="0"/>
          </a:p>
        </p:txBody>
      </p:sp>
      <p:pic>
        <p:nvPicPr>
          <p:cNvPr id="4101" name="Picture 5" descr="C:\Users\allence\AppData\Local\Microsoft\Windows\Temporary Internet Files\Content.IE5\474CKOC2\MC9004338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4925">
            <a:off x="554498" y="3364472"/>
            <a:ext cx="1343702" cy="13437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llence\AppData\Local\Microsoft\Windows\Temporary Internet Files\Content.IE5\MNXEB4BB\MC90031081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81593">
            <a:off x="1721737" y="2209522"/>
            <a:ext cx="1205959" cy="874994"/>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Program Files\Microsoft Office\MEDIA\CAGCAT10\j030052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26268" y="3961801"/>
            <a:ext cx="1157700" cy="9956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1560" y="4941168"/>
            <a:ext cx="841098" cy="461665"/>
          </a:xfrm>
          <a:prstGeom prst="rect">
            <a:avLst/>
          </a:prstGeom>
          <a:noFill/>
        </p:spPr>
        <p:txBody>
          <a:bodyPr wrap="square" rtlCol="0">
            <a:spAutoFit/>
          </a:bodyPr>
          <a:lstStyle/>
          <a:p>
            <a:r>
              <a:rPr lang="en-GB" dirty="0" smtClean="0"/>
              <a:t>Birth</a:t>
            </a:r>
            <a:endParaRPr lang="en-GB" dirty="0"/>
          </a:p>
        </p:txBody>
      </p:sp>
      <p:sp>
        <p:nvSpPr>
          <p:cNvPr id="26" name="TextBox 25"/>
          <p:cNvSpPr txBox="1"/>
          <p:nvPr/>
        </p:nvSpPr>
        <p:spPr>
          <a:xfrm>
            <a:off x="6119526" y="6366519"/>
            <a:ext cx="1260785" cy="461665"/>
          </a:xfrm>
          <a:prstGeom prst="rect">
            <a:avLst/>
          </a:prstGeom>
          <a:noFill/>
        </p:spPr>
        <p:txBody>
          <a:bodyPr wrap="square" rtlCol="0">
            <a:spAutoFit/>
          </a:bodyPr>
          <a:lstStyle/>
          <a:p>
            <a:r>
              <a:rPr lang="en-GB" dirty="0" smtClean="0"/>
              <a:t>Death</a:t>
            </a:r>
            <a:endParaRPr lang="en-GB" dirty="0"/>
          </a:p>
        </p:txBody>
      </p:sp>
      <p:sp>
        <p:nvSpPr>
          <p:cNvPr id="27" name="TextBox 26"/>
          <p:cNvSpPr txBox="1"/>
          <p:nvPr/>
        </p:nvSpPr>
        <p:spPr>
          <a:xfrm>
            <a:off x="3997411" y="5441084"/>
            <a:ext cx="841098" cy="461665"/>
          </a:xfrm>
          <a:prstGeom prst="rect">
            <a:avLst/>
          </a:prstGeom>
          <a:noFill/>
        </p:spPr>
        <p:txBody>
          <a:bodyPr wrap="square" rtlCol="0">
            <a:spAutoFit/>
          </a:bodyPr>
          <a:lstStyle/>
          <a:p>
            <a:r>
              <a:rPr lang="en-GB" dirty="0" smtClean="0"/>
              <a:t>Life</a:t>
            </a:r>
            <a:endParaRPr lang="en-GB" dirty="0"/>
          </a:p>
        </p:txBody>
      </p:sp>
      <p:pic>
        <p:nvPicPr>
          <p:cNvPr id="1029" name="Picture 5" descr="C:\Users\allence\AppData\Local\Microsoft\Windows\Temporary Internet Files\Content.IE5\474CKOC2\MC900326292[1].wmf"/>
          <p:cNvPicPr>
            <a:picLocks noChangeAspect="1" noChangeArrowheads="1"/>
          </p:cNvPicPr>
          <p:nvPr/>
        </p:nvPicPr>
        <p:blipFill rotWithShape="1">
          <a:blip r:embed="rId6">
            <a:extLst>
              <a:ext uri="{28A0092B-C50C-407E-A947-70E740481C1C}">
                <a14:useLocalDpi xmlns:a14="http://schemas.microsoft.com/office/drawing/2010/main" val="0"/>
              </a:ext>
            </a:extLst>
          </a:blip>
          <a:srcRect l="5560" r="8056"/>
          <a:stretch/>
        </p:blipFill>
        <p:spPr bwMode="auto">
          <a:xfrm rot="669413">
            <a:off x="5491411" y="4941168"/>
            <a:ext cx="1587578" cy="121537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llence\AppData\Local\Microsoft\Windows\Temporary Internet Files\Content.IE5\MNXEB4BB\MC900030044[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0528">
            <a:off x="1898101" y="3331696"/>
            <a:ext cx="1065536" cy="1189838"/>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llence\AppData\Local\Microsoft\Windows\Temporary Internet Files\Content.IE5\MNXEB4BB\MP900405386[1].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8933" b="90000" l="10000" r="90000">
                        <a14:foregroundMark x1="21905" y1="8933" x2="21905" y2="8933"/>
                      </a14:backgroundRemoval>
                    </a14:imgEffect>
                  </a14:imgLayer>
                </a14:imgProps>
              </a:ext>
              <a:ext uri="{28A0092B-C50C-407E-A947-70E740481C1C}">
                <a14:useLocalDpi xmlns:a14="http://schemas.microsoft.com/office/drawing/2010/main" val="0"/>
              </a:ext>
            </a:extLst>
          </a:blip>
          <a:srcRect l="12349" t="5698" r="6126" b="5991"/>
          <a:stretch/>
        </p:blipFill>
        <p:spPr bwMode="auto">
          <a:xfrm rot="21351449">
            <a:off x="439764" y="2070559"/>
            <a:ext cx="1660216" cy="128457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allence\AppData\Local\Microsoft\Windows\Temporary Internet Files\Content.IE5\8DS0I61Z\MC900434845[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8255" y="2733795"/>
            <a:ext cx="1196692" cy="119669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allence\AppData\Local\Microsoft\Windows\Temporary Internet Files\Content.IE5\8DS0I61Z\MC900432606[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920" y="2737667"/>
            <a:ext cx="1188948" cy="118894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allence\AppData\Local\Microsoft\Windows\Temporary Internet Files\Content.IE5\474CKOC2\MC90043157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993235">
            <a:off x="4387191" y="3898862"/>
            <a:ext cx="1018819" cy="10256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13">
            <a:extLst>
              <a:ext uri="{BEBA8EAE-BF5A-486C-A8C5-ECC9F3942E4B}">
                <a14:imgProps xmlns:a14="http://schemas.microsoft.com/office/drawing/2010/main">
                  <a14:imgLayer r:embed="rId14">
                    <a14:imgEffect>
                      <a14:backgroundRemoval t="4592" b="94898" l="2917" r="90000">
                        <a14:foregroundMark x1="7083" y1="42857" x2="7083" y2="42857"/>
                        <a14:foregroundMark x1="9583" y1="40306" x2="9583" y2="40306"/>
                        <a14:foregroundMark x1="12917" y1="67857" x2="12917" y2="67857"/>
                        <a14:foregroundMark x1="12083" y1="72449" x2="12083" y2="72449"/>
                        <a14:foregroundMark x1="21250" y1="68878" x2="21250" y2="68878"/>
                        <a14:foregroundMark x1="38333" y1="72449" x2="38333" y2="72449"/>
                        <a14:foregroundMark x1="33750" y1="83163" x2="33750" y2="83163"/>
                        <a14:foregroundMark x1="33750" y1="83163" x2="33750" y2="83163"/>
                        <a14:foregroundMark x1="22500" y1="87755" x2="22500" y2="87755"/>
                        <a14:foregroundMark x1="17500" y1="86735" x2="17500" y2="86735"/>
                        <a14:foregroundMark x1="12917" y1="85714" x2="12917" y2="85714"/>
                        <a14:foregroundMark x1="3333" y1="82653" x2="3333" y2="82653"/>
                        <a14:foregroundMark x1="33750" y1="87755" x2="33750" y2="87755"/>
                        <a14:foregroundMark x1="41250" y1="86224" x2="41250" y2="86224"/>
                        <a14:foregroundMark x1="54167" y1="83673" x2="54167" y2="83673"/>
                        <a14:foregroundMark x1="57083" y1="87755" x2="57083" y2="87755"/>
                        <a14:foregroundMark x1="60417" y1="91327" x2="60417" y2="91327"/>
                        <a14:foregroundMark x1="49167" y1="87755" x2="49167" y2="87755"/>
                        <a14:foregroundMark x1="39583" y1="95408" x2="39583" y2="95408"/>
                        <a14:foregroundMark x1="30417" y1="91837" x2="30417" y2="91837"/>
                        <a14:foregroundMark x1="21250" y1="91837" x2="21250" y2="91837"/>
                        <a14:foregroundMark x1="7500" y1="92347" x2="7500" y2="92347"/>
                        <a14:foregroundMark x1="5833" y1="92347" x2="5833" y2="92347"/>
                        <a14:foregroundMark x1="77917" y1="90816" x2="77917" y2="90816"/>
                        <a14:foregroundMark x1="57917" y1="7143" x2="57917" y2="7143"/>
                        <a14:foregroundMark x1="68333" y1="4592" x2="68333" y2="4592"/>
                        <a14:foregroundMark x1="33750" y1="15306" x2="33750" y2="15306"/>
                        <a14:foregroundMark x1="26250" y1="17857" x2="26250" y2="17857"/>
                        <a14:foregroundMark x1="34583" y1="11735" x2="34583" y2="11735"/>
                        <a14:foregroundMark x1="35417" y1="10714" x2="35417" y2="10714"/>
                      </a14:backgroundRemoval>
                    </a14:imgEffect>
                  </a14:imgLayer>
                </a14:imgProps>
              </a:ext>
              <a:ext uri="{28A0092B-C50C-407E-A947-70E740481C1C}">
                <a14:useLocalDpi xmlns:a14="http://schemas.microsoft.com/office/drawing/2010/main" val="0"/>
              </a:ext>
            </a:extLst>
          </a:blip>
          <a:srcRect l="3029" t="3789" r="16112" b="590"/>
          <a:stretch/>
        </p:blipFill>
        <p:spPr>
          <a:xfrm>
            <a:off x="5599262" y="3217148"/>
            <a:ext cx="1236894" cy="1194519"/>
          </a:xfrm>
          <a:prstGeom prst="rect">
            <a:avLst/>
          </a:prstGeom>
        </p:spPr>
      </p:pic>
      <p:pic>
        <p:nvPicPr>
          <p:cNvPr id="3096" name="Picture 24" descr="http://theofipress.webs.com/Archives.jpg"/>
          <p:cNvPicPr>
            <a:picLocks noChangeAspect="1" noChangeArrowheads="1"/>
          </p:cNvPicPr>
          <p:nvPr/>
        </p:nvPicPr>
        <p:blipFill rotWithShape="1">
          <a:blip r:embed="rId15">
            <a:extLst>
              <a:ext uri="{28A0092B-C50C-407E-A947-70E740481C1C}">
                <a14:useLocalDpi xmlns:a14="http://schemas.microsoft.com/office/drawing/2010/main" val="0"/>
              </a:ext>
            </a:extLst>
          </a:blip>
          <a:srcRect l="25217" r="27669"/>
          <a:stretch/>
        </p:blipFill>
        <p:spPr bwMode="auto">
          <a:xfrm>
            <a:off x="6900378" y="3214950"/>
            <a:ext cx="955251" cy="13441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603685" y="4586941"/>
            <a:ext cx="1553252" cy="584775"/>
          </a:xfrm>
          <a:prstGeom prst="rect">
            <a:avLst/>
          </a:prstGeom>
          <a:noFill/>
        </p:spPr>
        <p:txBody>
          <a:bodyPr wrap="square" rtlCol="0">
            <a:spAutoFit/>
          </a:bodyPr>
          <a:lstStyle/>
          <a:p>
            <a:pPr algn="ctr"/>
            <a:r>
              <a:rPr lang="en-GB" sz="1600" b="1" dirty="0" smtClean="0">
                <a:ln>
                  <a:solidFill>
                    <a:srgbClr val="956700"/>
                  </a:solidFill>
                </a:ln>
                <a:solidFill>
                  <a:srgbClr val="CC9900"/>
                </a:solidFill>
              </a:rPr>
              <a:t>Record</a:t>
            </a:r>
          </a:p>
          <a:p>
            <a:pPr algn="ctr"/>
            <a:r>
              <a:rPr lang="en-GB" sz="1600" b="1" dirty="0" smtClean="0">
                <a:ln>
                  <a:solidFill>
                    <a:srgbClr val="956700"/>
                  </a:solidFill>
                </a:ln>
                <a:solidFill>
                  <a:srgbClr val="CC9900"/>
                </a:solidFill>
              </a:rPr>
              <a:t>Heaven</a:t>
            </a:r>
            <a:endParaRPr lang="en-GB" sz="1600" b="1" dirty="0">
              <a:ln>
                <a:solidFill>
                  <a:srgbClr val="956700"/>
                </a:solidFill>
              </a:ln>
              <a:solidFill>
                <a:srgbClr val="CC9900"/>
              </a:solidFill>
            </a:endParaRPr>
          </a:p>
        </p:txBody>
      </p:sp>
    </p:spTree>
    <p:extLst>
      <p:ext uri="{BB962C8B-B14F-4D97-AF65-F5344CB8AC3E}">
        <p14:creationId xmlns:p14="http://schemas.microsoft.com/office/powerpoint/2010/main" val="462423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95536" y="980729"/>
            <a:ext cx="3016800" cy="1440160"/>
          </a:xfrm>
          <a:custGeom>
            <a:avLst/>
            <a:gdLst>
              <a:gd name="connsiteX0" fmla="*/ 0 w 8208912"/>
              <a:gd name="connsiteY0" fmla="*/ 298883 h 1195530"/>
              <a:gd name="connsiteX1" fmla="*/ 7611147 w 8208912"/>
              <a:gd name="connsiteY1" fmla="*/ 298883 h 1195530"/>
              <a:gd name="connsiteX2" fmla="*/ 7611147 w 8208912"/>
              <a:gd name="connsiteY2" fmla="*/ 0 h 1195530"/>
              <a:gd name="connsiteX3" fmla="*/ 8208912 w 8208912"/>
              <a:gd name="connsiteY3" fmla="*/ 597765 h 1195530"/>
              <a:gd name="connsiteX4" fmla="*/ 7611147 w 8208912"/>
              <a:gd name="connsiteY4" fmla="*/ 1195530 h 1195530"/>
              <a:gd name="connsiteX5" fmla="*/ 7611147 w 8208912"/>
              <a:gd name="connsiteY5" fmla="*/ 896648 h 1195530"/>
              <a:gd name="connsiteX6" fmla="*/ 0 w 8208912"/>
              <a:gd name="connsiteY6" fmla="*/ 896648 h 1195530"/>
              <a:gd name="connsiteX7" fmla="*/ 0 w 8208912"/>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8912" h="1195530">
                <a:moveTo>
                  <a:pt x="0" y="298883"/>
                </a:moveTo>
                <a:lnTo>
                  <a:pt x="7611147" y="298883"/>
                </a:lnTo>
                <a:lnTo>
                  <a:pt x="7611147" y="0"/>
                </a:lnTo>
                <a:lnTo>
                  <a:pt x="8208912" y="597765"/>
                </a:lnTo>
                <a:lnTo>
                  <a:pt x="7611147" y="1195530"/>
                </a:lnTo>
                <a:lnTo>
                  <a:pt x="7611147"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tx1"/>
                </a:solidFill>
              </a:rPr>
              <a:t>Creation or Receipt (Birth)</a:t>
            </a:r>
            <a:endParaRPr lang="en-GB" sz="2400" b="1" kern="1200" dirty="0">
              <a:solidFill>
                <a:schemeClr val="tx1"/>
              </a:solidFill>
            </a:endParaRPr>
          </a:p>
        </p:txBody>
      </p:sp>
      <p:sp>
        <p:nvSpPr>
          <p:cNvPr id="6" name="Freeform 5"/>
          <p:cNvSpPr/>
          <p:nvPr/>
        </p:nvSpPr>
        <p:spPr>
          <a:xfrm>
            <a:off x="395536" y="2086449"/>
            <a:ext cx="2304256" cy="3070743"/>
          </a:xfrm>
          <a:custGeom>
            <a:avLst/>
            <a:gdLst>
              <a:gd name="connsiteX0" fmla="*/ 0 w 2528344"/>
              <a:gd name="connsiteY0" fmla="*/ 0 h 2303031"/>
              <a:gd name="connsiteX1" fmla="*/ 2528344 w 2528344"/>
              <a:gd name="connsiteY1" fmla="*/ 0 h 2303031"/>
              <a:gd name="connsiteX2" fmla="*/ 2528344 w 2528344"/>
              <a:gd name="connsiteY2" fmla="*/ 2303031 h 2303031"/>
              <a:gd name="connsiteX3" fmla="*/ 0 w 2528344"/>
              <a:gd name="connsiteY3" fmla="*/ 2303031 h 2303031"/>
              <a:gd name="connsiteX4" fmla="*/ 0 w 2528344"/>
              <a:gd name="connsiteY4" fmla="*/ 0 h 230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303031">
                <a:moveTo>
                  <a:pt x="0" y="0"/>
                </a:moveTo>
                <a:lnTo>
                  <a:pt x="2528344" y="0"/>
                </a:lnTo>
                <a:lnTo>
                  <a:pt x="2528344" y="2303031"/>
                </a:lnTo>
                <a:lnTo>
                  <a:pt x="0" y="230303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342900" lvl="0" indent="-342900" algn="l" defTabSz="666750">
              <a:lnSpc>
                <a:spcPct val="90000"/>
              </a:lnSpc>
              <a:spcBef>
                <a:spcPct val="0"/>
              </a:spcBef>
              <a:spcAft>
                <a:spcPct val="35000"/>
              </a:spcAft>
              <a:buFont typeface="Arial" panose="020B0604020202020204" pitchFamily="34" charset="0"/>
              <a:buChar char="•"/>
            </a:pPr>
            <a:endParaRPr lang="en-GB" sz="2000" kern="1200" dirty="0" smtClean="0"/>
          </a:p>
          <a:p>
            <a:pPr marL="342900" lvl="0" indent="-342900" algn="l" defTabSz="666750">
              <a:lnSpc>
                <a:spcPct val="90000"/>
              </a:lnSpc>
              <a:spcBef>
                <a:spcPct val="0"/>
              </a:spcBef>
              <a:spcAft>
                <a:spcPct val="35000"/>
              </a:spcAft>
              <a:buFont typeface="Arial" panose="020B0604020202020204" pitchFamily="34" charset="0"/>
              <a:buChar char="•"/>
            </a:pPr>
            <a:r>
              <a:rPr lang="en-GB" sz="2000" kern="1200" dirty="0" smtClean="0"/>
              <a:t>Consider &amp; create</a:t>
            </a:r>
          </a:p>
          <a:p>
            <a:pPr marL="342900" lvl="0" indent="-342900" algn="l" defTabSz="666750">
              <a:lnSpc>
                <a:spcPct val="90000"/>
              </a:lnSpc>
              <a:spcBef>
                <a:spcPct val="0"/>
              </a:spcBef>
              <a:spcAft>
                <a:spcPct val="35000"/>
              </a:spcAft>
              <a:buFont typeface="Arial" panose="020B0604020202020204" pitchFamily="34" charset="0"/>
              <a:buChar char="•"/>
            </a:pPr>
            <a:r>
              <a:rPr lang="en-GB" sz="2000" kern="1200" dirty="0" smtClean="0"/>
              <a:t>Identify and capture</a:t>
            </a:r>
          </a:p>
          <a:p>
            <a:pPr marL="342900" lvl="0" indent="-342900" algn="l" defTabSz="666750">
              <a:lnSpc>
                <a:spcPct val="90000"/>
              </a:lnSpc>
              <a:spcBef>
                <a:spcPct val="0"/>
              </a:spcBef>
              <a:spcAft>
                <a:spcPct val="35000"/>
              </a:spcAft>
              <a:buFont typeface="Arial" panose="020B0604020202020204" pitchFamily="34" charset="0"/>
              <a:buChar char="•"/>
            </a:pPr>
            <a:r>
              <a:rPr lang="en-GB" sz="2000" dirty="0" smtClean="0"/>
              <a:t>Connect</a:t>
            </a:r>
          </a:p>
          <a:p>
            <a:pPr marL="342900" lvl="0" indent="-342900" algn="l" defTabSz="666750">
              <a:lnSpc>
                <a:spcPct val="90000"/>
              </a:lnSpc>
              <a:spcBef>
                <a:spcPct val="0"/>
              </a:spcBef>
              <a:spcAft>
                <a:spcPct val="35000"/>
              </a:spcAft>
              <a:buFont typeface="Arial" panose="020B0604020202020204" pitchFamily="34" charset="0"/>
              <a:buChar char="•"/>
            </a:pPr>
            <a:r>
              <a:rPr lang="en-GB" sz="2000" dirty="0" smtClean="0"/>
              <a:t>Identify retention requirements</a:t>
            </a:r>
          </a:p>
          <a:p>
            <a:pPr marL="342900" lvl="0" indent="-342900" algn="l" defTabSz="666750">
              <a:lnSpc>
                <a:spcPct val="90000"/>
              </a:lnSpc>
              <a:spcBef>
                <a:spcPct val="0"/>
              </a:spcBef>
              <a:spcAft>
                <a:spcPct val="35000"/>
              </a:spcAft>
              <a:buFont typeface="Arial" panose="020B0604020202020204" pitchFamily="34" charset="0"/>
              <a:buChar char="•"/>
            </a:pPr>
            <a:endParaRPr lang="en-GB" sz="2000" kern="1200" dirty="0" smtClean="0"/>
          </a:p>
        </p:txBody>
      </p:sp>
      <p:sp>
        <p:nvSpPr>
          <p:cNvPr id="7" name="Freeform 6"/>
          <p:cNvSpPr/>
          <p:nvPr/>
        </p:nvSpPr>
        <p:spPr>
          <a:xfrm>
            <a:off x="2699792" y="1499567"/>
            <a:ext cx="3240361" cy="1440000"/>
          </a:xfrm>
          <a:custGeom>
            <a:avLst/>
            <a:gdLst>
              <a:gd name="connsiteX0" fmla="*/ 0 w 5680567"/>
              <a:gd name="connsiteY0" fmla="*/ 298883 h 1195530"/>
              <a:gd name="connsiteX1" fmla="*/ 5082802 w 5680567"/>
              <a:gd name="connsiteY1" fmla="*/ 298883 h 1195530"/>
              <a:gd name="connsiteX2" fmla="*/ 5082802 w 5680567"/>
              <a:gd name="connsiteY2" fmla="*/ 0 h 1195530"/>
              <a:gd name="connsiteX3" fmla="*/ 5680567 w 5680567"/>
              <a:gd name="connsiteY3" fmla="*/ 597765 h 1195530"/>
              <a:gd name="connsiteX4" fmla="*/ 5082802 w 5680567"/>
              <a:gd name="connsiteY4" fmla="*/ 1195530 h 1195530"/>
              <a:gd name="connsiteX5" fmla="*/ 5082802 w 5680567"/>
              <a:gd name="connsiteY5" fmla="*/ 896648 h 1195530"/>
              <a:gd name="connsiteX6" fmla="*/ 0 w 5680567"/>
              <a:gd name="connsiteY6" fmla="*/ 896648 h 1195530"/>
              <a:gd name="connsiteX7" fmla="*/ 0 w 5680567"/>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0567" h="1195530">
                <a:moveTo>
                  <a:pt x="0" y="298883"/>
                </a:moveTo>
                <a:lnTo>
                  <a:pt x="5082802" y="298883"/>
                </a:lnTo>
                <a:lnTo>
                  <a:pt x="5082802" y="0"/>
                </a:lnTo>
                <a:lnTo>
                  <a:pt x="5680567" y="597765"/>
                </a:lnTo>
                <a:lnTo>
                  <a:pt x="5082802" y="1195530"/>
                </a:lnTo>
                <a:lnTo>
                  <a:pt x="5082802"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tx1"/>
                </a:solidFill>
              </a:rPr>
              <a:t>Maintenance &amp; Use (Life)</a:t>
            </a:r>
            <a:endParaRPr lang="en-GB" sz="2400" b="1" kern="1200" dirty="0">
              <a:solidFill>
                <a:schemeClr val="tx1"/>
              </a:solidFill>
            </a:endParaRPr>
          </a:p>
        </p:txBody>
      </p:sp>
      <p:sp>
        <p:nvSpPr>
          <p:cNvPr id="8" name="Freeform 7"/>
          <p:cNvSpPr/>
          <p:nvPr/>
        </p:nvSpPr>
        <p:spPr>
          <a:xfrm>
            <a:off x="2699792" y="2533280"/>
            <a:ext cx="2752432" cy="3632024"/>
          </a:xfrm>
          <a:custGeom>
            <a:avLst/>
            <a:gdLst>
              <a:gd name="connsiteX0" fmla="*/ 0 w 2528344"/>
              <a:gd name="connsiteY0" fmla="*/ 0 h 2303031"/>
              <a:gd name="connsiteX1" fmla="*/ 2528344 w 2528344"/>
              <a:gd name="connsiteY1" fmla="*/ 0 h 2303031"/>
              <a:gd name="connsiteX2" fmla="*/ 2528344 w 2528344"/>
              <a:gd name="connsiteY2" fmla="*/ 2303031 h 2303031"/>
              <a:gd name="connsiteX3" fmla="*/ 0 w 2528344"/>
              <a:gd name="connsiteY3" fmla="*/ 2303031 h 2303031"/>
              <a:gd name="connsiteX4" fmla="*/ 0 w 2528344"/>
              <a:gd name="connsiteY4" fmla="*/ 0 h 230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303031">
                <a:moveTo>
                  <a:pt x="0" y="0"/>
                </a:moveTo>
                <a:lnTo>
                  <a:pt x="2528344" y="0"/>
                </a:lnTo>
                <a:lnTo>
                  <a:pt x="2528344" y="2303031"/>
                </a:lnTo>
                <a:lnTo>
                  <a:pt x="0" y="230303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endParaRPr lang="en-GB" sz="2000" kern="1200" dirty="0" smtClean="0"/>
          </a:p>
          <a:p>
            <a:pPr marL="285750" lvl="0" indent="-285750" algn="l" defTabSz="666750">
              <a:lnSpc>
                <a:spcPct val="90000"/>
              </a:lnSpc>
              <a:spcBef>
                <a:spcPct val="0"/>
              </a:spcBef>
              <a:spcAft>
                <a:spcPct val="35000"/>
              </a:spcAft>
              <a:buFont typeface="Arial" panose="020B0604020202020204" pitchFamily="34" charset="0"/>
              <a:buChar char="•"/>
            </a:pPr>
            <a:r>
              <a:rPr lang="en-GB" sz="2000" kern="1200" dirty="0" smtClean="0"/>
              <a:t>Storage and retrieval</a:t>
            </a:r>
          </a:p>
          <a:p>
            <a:pPr marL="285750" lvl="0" indent="-285750" algn="l" defTabSz="666750">
              <a:lnSpc>
                <a:spcPct val="90000"/>
              </a:lnSpc>
              <a:spcBef>
                <a:spcPct val="0"/>
              </a:spcBef>
              <a:spcAft>
                <a:spcPct val="35000"/>
              </a:spcAft>
              <a:buFont typeface="Arial" panose="020B0604020202020204" pitchFamily="34" charset="0"/>
              <a:buChar char="•"/>
            </a:pPr>
            <a:r>
              <a:rPr lang="en-GB" sz="2000" dirty="0" smtClean="0"/>
              <a:t>Use</a:t>
            </a:r>
            <a:r>
              <a:rPr lang="en-GB" sz="2000" b="1" dirty="0" smtClean="0"/>
              <a:t> </a:t>
            </a:r>
            <a:r>
              <a:rPr lang="en-GB" sz="2000" dirty="0" smtClean="0"/>
              <a:t>systems which</a:t>
            </a:r>
          </a:p>
          <a:p>
            <a:pPr marL="571500" lvl="2" indent="-114300" defTabSz="533400">
              <a:lnSpc>
                <a:spcPct val="90000"/>
              </a:lnSpc>
              <a:spcAft>
                <a:spcPct val="15000"/>
              </a:spcAft>
              <a:buChar char="••"/>
            </a:pPr>
            <a:r>
              <a:rPr lang="en-GB" sz="1800" dirty="0"/>
              <a:t>balance access and security </a:t>
            </a:r>
          </a:p>
          <a:p>
            <a:pPr marL="571500" lvl="2" indent="-114300" defTabSz="533400">
              <a:lnSpc>
                <a:spcPct val="90000"/>
              </a:lnSpc>
              <a:spcAft>
                <a:spcPct val="15000"/>
              </a:spcAft>
              <a:buChar char="••"/>
            </a:pPr>
            <a:r>
              <a:rPr lang="en-GB" sz="1800" dirty="0"/>
              <a:t>integrate paper and electronic formats </a:t>
            </a:r>
          </a:p>
          <a:p>
            <a:pPr marL="571500" lvl="2" indent="-114300" defTabSz="533400">
              <a:lnSpc>
                <a:spcPct val="90000"/>
              </a:lnSpc>
              <a:spcAft>
                <a:spcPct val="15000"/>
              </a:spcAft>
              <a:buChar char="••"/>
            </a:pPr>
            <a:r>
              <a:rPr lang="en-GB" sz="1800" dirty="0"/>
              <a:t>all staff understand</a:t>
            </a:r>
          </a:p>
          <a:p>
            <a:pPr marL="285750" indent="-285750" defTabSz="666750">
              <a:lnSpc>
                <a:spcPct val="90000"/>
              </a:lnSpc>
              <a:spcAft>
                <a:spcPct val="35000"/>
              </a:spcAft>
              <a:buFont typeface="Arial" panose="020B0604020202020204" pitchFamily="34" charset="0"/>
              <a:buChar char="•"/>
            </a:pPr>
            <a:r>
              <a:rPr lang="en-GB" sz="2000" dirty="0" smtClean="0"/>
              <a:t>Transfer </a:t>
            </a:r>
            <a:r>
              <a:rPr lang="en-GB" sz="2000" dirty="0"/>
              <a:t>semi-current records to the Records Centre</a:t>
            </a:r>
          </a:p>
          <a:p>
            <a:pPr marL="285750" lvl="0" indent="-285750" algn="l" defTabSz="666750">
              <a:lnSpc>
                <a:spcPct val="90000"/>
              </a:lnSpc>
              <a:spcBef>
                <a:spcPct val="0"/>
              </a:spcBef>
              <a:spcAft>
                <a:spcPct val="35000"/>
              </a:spcAft>
              <a:buFont typeface="Arial" panose="020B0604020202020204" pitchFamily="34" charset="0"/>
              <a:buChar char="•"/>
            </a:pPr>
            <a:endParaRPr lang="en-GB" sz="2000" dirty="0"/>
          </a:p>
          <a:p>
            <a:pPr marL="114300" lvl="1" indent="-114300" defTabSz="533400">
              <a:lnSpc>
                <a:spcPct val="90000"/>
              </a:lnSpc>
              <a:spcAft>
                <a:spcPct val="15000"/>
              </a:spcAft>
              <a:buChar char="••"/>
            </a:pPr>
            <a:endParaRPr lang="en-GB" sz="1800" dirty="0"/>
          </a:p>
          <a:p>
            <a:pPr marL="285750" lvl="0" indent="-285750" algn="l" defTabSz="666750">
              <a:lnSpc>
                <a:spcPct val="90000"/>
              </a:lnSpc>
              <a:spcBef>
                <a:spcPct val="0"/>
              </a:spcBef>
              <a:spcAft>
                <a:spcPct val="35000"/>
              </a:spcAft>
              <a:buFont typeface="Arial" panose="020B0604020202020204" pitchFamily="34" charset="0"/>
              <a:buChar char="•"/>
            </a:pPr>
            <a:endParaRPr lang="en-GB" sz="2000" dirty="0" smtClean="0"/>
          </a:p>
          <a:p>
            <a:pPr lvl="0" algn="l" defTabSz="666750">
              <a:lnSpc>
                <a:spcPct val="90000"/>
              </a:lnSpc>
              <a:spcBef>
                <a:spcPct val="0"/>
              </a:spcBef>
              <a:spcAft>
                <a:spcPct val="35000"/>
              </a:spcAft>
            </a:pPr>
            <a:endParaRPr lang="en-GB" sz="1800" kern="1200" dirty="0"/>
          </a:p>
        </p:txBody>
      </p:sp>
      <p:sp>
        <p:nvSpPr>
          <p:cNvPr id="9" name="Freeform 8"/>
          <p:cNvSpPr/>
          <p:nvPr/>
        </p:nvSpPr>
        <p:spPr>
          <a:xfrm>
            <a:off x="5452225" y="1946398"/>
            <a:ext cx="3016800" cy="1440000"/>
          </a:xfrm>
          <a:custGeom>
            <a:avLst/>
            <a:gdLst>
              <a:gd name="connsiteX0" fmla="*/ 0 w 3152222"/>
              <a:gd name="connsiteY0" fmla="*/ 298883 h 1195530"/>
              <a:gd name="connsiteX1" fmla="*/ 2554457 w 3152222"/>
              <a:gd name="connsiteY1" fmla="*/ 298883 h 1195530"/>
              <a:gd name="connsiteX2" fmla="*/ 2554457 w 3152222"/>
              <a:gd name="connsiteY2" fmla="*/ 0 h 1195530"/>
              <a:gd name="connsiteX3" fmla="*/ 3152222 w 3152222"/>
              <a:gd name="connsiteY3" fmla="*/ 597765 h 1195530"/>
              <a:gd name="connsiteX4" fmla="*/ 2554457 w 3152222"/>
              <a:gd name="connsiteY4" fmla="*/ 1195530 h 1195530"/>
              <a:gd name="connsiteX5" fmla="*/ 2554457 w 3152222"/>
              <a:gd name="connsiteY5" fmla="*/ 896648 h 1195530"/>
              <a:gd name="connsiteX6" fmla="*/ 0 w 3152222"/>
              <a:gd name="connsiteY6" fmla="*/ 896648 h 1195530"/>
              <a:gd name="connsiteX7" fmla="*/ 0 w 3152222"/>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222" h="1195530">
                <a:moveTo>
                  <a:pt x="0" y="298883"/>
                </a:moveTo>
                <a:lnTo>
                  <a:pt x="2554457" y="298883"/>
                </a:lnTo>
                <a:lnTo>
                  <a:pt x="2554457" y="0"/>
                </a:lnTo>
                <a:lnTo>
                  <a:pt x="3152222" y="597765"/>
                </a:lnTo>
                <a:lnTo>
                  <a:pt x="2554457" y="1195530"/>
                </a:lnTo>
                <a:lnTo>
                  <a:pt x="2554457"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tx1"/>
                </a:solidFill>
              </a:rPr>
              <a:t>Disposition (Deat</a:t>
            </a:r>
            <a:r>
              <a:rPr lang="en-GB" b="1" dirty="0" smtClean="0">
                <a:solidFill>
                  <a:schemeClr val="tx1"/>
                </a:solidFill>
              </a:rPr>
              <a:t>h)</a:t>
            </a:r>
            <a:endParaRPr lang="en-GB" sz="2400" b="1" kern="1200" dirty="0">
              <a:solidFill>
                <a:schemeClr val="tx1"/>
              </a:solidFill>
            </a:endParaRPr>
          </a:p>
        </p:txBody>
      </p:sp>
      <p:sp>
        <p:nvSpPr>
          <p:cNvPr id="10" name="Freeform 9"/>
          <p:cNvSpPr/>
          <p:nvPr/>
        </p:nvSpPr>
        <p:spPr>
          <a:xfrm>
            <a:off x="5452225" y="2980111"/>
            <a:ext cx="2528344" cy="3617241"/>
          </a:xfrm>
          <a:custGeom>
            <a:avLst/>
            <a:gdLst>
              <a:gd name="connsiteX0" fmla="*/ 0 w 2528344"/>
              <a:gd name="connsiteY0" fmla="*/ 0 h 2269326"/>
              <a:gd name="connsiteX1" fmla="*/ 2528344 w 2528344"/>
              <a:gd name="connsiteY1" fmla="*/ 0 h 2269326"/>
              <a:gd name="connsiteX2" fmla="*/ 2528344 w 2528344"/>
              <a:gd name="connsiteY2" fmla="*/ 2269326 h 2269326"/>
              <a:gd name="connsiteX3" fmla="*/ 0 w 2528344"/>
              <a:gd name="connsiteY3" fmla="*/ 2269326 h 2269326"/>
              <a:gd name="connsiteX4" fmla="*/ 0 w 2528344"/>
              <a:gd name="connsiteY4" fmla="*/ 0 h 226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269326">
                <a:moveTo>
                  <a:pt x="0" y="0"/>
                </a:moveTo>
                <a:lnTo>
                  <a:pt x="2528344" y="0"/>
                </a:lnTo>
                <a:lnTo>
                  <a:pt x="2528344" y="2269326"/>
                </a:lnTo>
                <a:lnTo>
                  <a:pt x="0" y="226932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endParaRPr lang="en-GB" sz="2000" kern="1200" dirty="0" smtClean="0"/>
          </a:p>
          <a:p>
            <a:pPr marL="285750" lvl="0" indent="-285750" algn="l" defTabSz="666750">
              <a:lnSpc>
                <a:spcPct val="90000"/>
              </a:lnSpc>
              <a:spcBef>
                <a:spcPct val="0"/>
              </a:spcBef>
              <a:spcAft>
                <a:spcPct val="35000"/>
              </a:spcAft>
              <a:buFont typeface="Arial" panose="020B0604020202020204" pitchFamily="34" charset="0"/>
              <a:buChar char="•"/>
            </a:pPr>
            <a:r>
              <a:rPr lang="en-GB" sz="2000" kern="1200" dirty="0" smtClean="0"/>
              <a:t>The ultimate “fate” of a record</a:t>
            </a:r>
          </a:p>
          <a:p>
            <a:pPr marL="285750" lvl="0" indent="-285750" algn="l" defTabSz="666750">
              <a:lnSpc>
                <a:spcPct val="90000"/>
              </a:lnSpc>
              <a:spcBef>
                <a:spcPct val="0"/>
              </a:spcBef>
              <a:spcAft>
                <a:spcPct val="35000"/>
              </a:spcAft>
              <a:buFont typeface="Arial" panose="020B0604020202020204" pitchFamily="34" charset="0"/>
              <a:buChar char="•"/>
            </a:pPr>
            <a:r>
              <a:rPr lang="en-GB" sz="2000" dirty="0" smtClean="0"/>
              <a:t>Review </a:t>
            </a:r>
            <a:r>
              <a:rPr lang="en-GB" sz="2000" dirty="0"/>
              <a:t>files regularly </a:t>
            </a:r>
            <a:endParaRPr lang="en-GB" sz="2000" dirty="0" smtClean="0"/>
          </a:p>
          <a:p>
            <a:pPr marL="742950" lvl="1" indent="-285750" defTabSz="666750">
              <a:lnSpc>
                <a:spcPct val="90000"/>
              </a:lnSpc>
              <a:spcAft>
                <a:spcPct val="35000"/>
              </a:spcAft>
              <a:buFont typeface="Arial" panose="020B0604020202020204" pitchFamily="34" charset="0"/>
              <a:buChar char="•"/>
            </a:pPr>
            <a:r>
              <a:rPr lang="en-GB" sz="1800" dirty="0" smtClean="0"/>
              <a:t>Confidentiality destroy records no </a:t>
            </a:r>
            <a:r>
              <a:rPr lang="en-GB" sz="1800" dirty="0"/>
              <a:t>longer </a:t>
            </a:r>
            <a:r>
              <a:rPr lang="en-GB" sz="1800" dirty="0" smtClean="0"/>
              <a:t>required or offer to archives</a:t>
            </a:r>
            <a:endParaRPr lang="en-GB" sz="2000" kern="1200" dirty="0"/>
          </a:p>
        </p:txBody>
      </p:sp>
      <p:sp>
        <p:nvSpPr>
          <p:cNvPr id="14" name="Title 13"/>
          <p:cNvSpPr>
            <a:spLocks noGrp="1"/>
          </p:cNvSpPr>
          <p:nvPr>
            <p:ph type="title"/>
          </p:nvPr>
        </p:nvSpPr>
        <p:spPr>
          <a:xfrm>
            <a:off x="696625" y="382600"/>
            <a:ext cx="7772400" cy="914400"/>
          </a:xfrm>
        </p:spPr>
        <p:txBody>
          <a:bodyPr/>
          <a:lstStyle/>
          <a:p>
            <a:r>
              <a:rPr lang="en-GB" dirty="0" smtClean="0"/>
              <a:t>The Records Lifecycle</a:t>
            </a:r>
            <a:br>
              <a:rPr lang="en-GB" dirty="0" smtClean="0"/>
            </a:br>
            <a:endParaRPr lang="en-GB" dirty="0"/>
          </a:p>
        </p:txBody>
      </p:sp>
      <p:sp>
        <p:nvSpPr>
          <p:cNvPr id="3" name="Left Arrow 2"/>
          <p:cNvSpPr/>
          <p:nvPr/>
        </p:nvSpPr>
        <p:spPr>
          <a:xfrm rot="10800000" flipV="1">
            <a:off x="3563888" y="487665"/>
            <a:ext cx="5494748" cy="1650742"/>
          </a:xfrm>
          <a:prstGeom prst="leftArrow">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ea typeface="Tahoma" panose="020B0604030504040204" pitchFamily="34" charset="0"/>
                <a:cs typeface="Tahoma" panose="020B0604030504040204" pitchFamily="34" charset="0"/>
              </a:rPr>
              <a:t>Good records management depends on the efforts of all staff!</a:t>
            </a:r>
            <a:endParaRPr lang="en-GB" sz="2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93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95536" y="1052736"/>
            <a:ext cx="3309582" cy="1440000"/>
          </a:xfrm>
          <a:custGeom>
            <a:avLst/>
            <a:gdLst>
              <a:gd name="connsiteX0" fmla="*/ 0 w 8208912"/>
              <a:gd name="connsiteY0" fmla="*/ 298883 h 1195530"/>
              <a:gd name="connsiteX1" fmla="*/ 7611147 w 8208912"/>
              <a:gd name="connsiteY1" fmla="*/ 298883 h 1195530"/>
              <a:gd name="connsiteX2" fmla="*/ 7611147 w 8208912"/>
              <a:gd name="connsiteY2" fmla="*/ 0 h 1195530"/>
              <a:gd name="connsiteX3" fmla="*/ 8208912 w 8208912"/>
              <a:gd name="connsiteY3" fmla="*/ 597765 h 1195530"/>
              <a:gd name="connsiteX4" fmla="*/ 7611147 w 8208912"/>
              <a:gd name="connsiteY4" fmla="*/ 1195530 h 1195530"/>
              <a:gd name="connsiteX5" fmla="*/ 7611147 w 8208912"/>
              <a:gd name="connsiteY5" fmla="*/ 896648 h 1195530"/>
              <a:gd name="connsiteX6" fmla="*/ 0 w 8208912"/>
              <a:gd name="connsiteY6" fmla="*/ 896648 h 1195530"/>
              <a:gd name="connsiteX7" fmla="*/ 0 w 8208912"/>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8912" h="1195530">
                <a:moveTo>
                  <a:pt x="0" y="298883"/>
                </a:moveTo>
                <a:lnTo>
                  <a:pt x="7611147" y="298883"/>
                </a:lnTo>
                <a:lnTo>
                  <a:pt x="7611147" y="0"/>
                </a:lnTo>
                <a:lnTo>
                  <a:pt x="8208912" y="597765"/>
                </a:lnTo>
                <a:lnTo>
                  <a:pt x="7611147" y="1195530"/>
                </a:lnTo>
                <a:lnTo>
                  <a:pt x="7611147"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1" defTabSz="1066800">
              <a:lnSpc>
                <a:spcPct val="90000"/>
              </a:lnSpc>
              <a:spcAft>
                <a:spcPct val="35000"/>
              </a:spcAft>
            </a:pPr>
            <a:r>
              <a:rPr lang="en-GB" b="1" kern="1200" dirty="0" smtClean="0">
                <a:solidFill>
                  <a:schemeClr val="tx1"/>
                </a:solidFill>
              </a:rPr>
              <a:t>Creation or Receipt</a:t>
            </a:r>
            <a:endParaRPr lang="en-GB" b="1" kern="1200" dirty="0">
              <a:solidFill>
                <a:schemeClr val="tx1"/>
              </a:solidFill>
            </a:endParaRPr>
          </a:p>
        </p:txBody>
      </p:sp>
      <p:sp>
        <p:nvSpPr>
          <p:cNvPr id="6" name="Freeform 5"/>
          <p:cNvSpPr/>
          <p:nvPr/>
        </p:nvSpPr>
        <p:spPr>
          <a:xfrm>
            <a:off x="395535" y="2086448"/>
            <a:ext cx="2528344" cy="2566689"/>
          </a:xfrm>
          <a:custGeom>
            <a:avLst/>
            <a:gdLst>
              <a:gd name="connsiteX0" fmla="*/ 0 w 2528344"/>
              <a:gd name="connsiteY0" fmla="*/ 0 h 2303031"/>
              <a:gd name="connsiteX1" fmla="*/ 2528344 w 2528344"/>
              <a:gd name="connsiteY1" fmla="*/ 0 h 2303031"/>
              <a:gd name="connsiteX2" fmla="*/ 2528344 w 2528344"/>
              <a:gd name="connsiteY2" fmla="*/ 2303031 h 2303031"/>
              <a:gd name="connsiteX3" fmla="*/ 0 w 2528344"/>
              <a:gd name="connsiteY3" fmla="*/ 2303031 h 2303031"/>
              <a:gd name="connsiteX4" fmla="*/ 0 w 2528344"/>
              <a:gd name="connsiteY4" fmla="*/ 0 h 230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303031">
                <a:moveTo>
                  <a:pt x="0" y="0"/>
                </a:moveTo>
                <a:lnTo>
                  <a:pt x="2528344" y="0"/>
                </a:lnTo>
                <a:lnTo>
                  <a:pt x="2528344" y="2303031"/>
                </a:lnTo>
                <a:lnTo>
                  <a:pt x="0" y="230303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342900" lvl="0" indent="-342900" algn="l" defTabSz="666750">
              <a:lnSpc>
                <a:spcPct val="90000"/>
              </a:lnSpc>
              <a:spcBef>
                <a:spcPct val="0"/>
              </a:spcBef>
              <a:spcAft>
                <a:spcPct val="35000"/>
              </a:spcAft>
              <a:buFont typeface="Arial" panose="020B0604020202020204" pitchFamily="34" charset="0"/>
              <a:buChar char="•"/>
            </a:pPr>
            <a:endParaRPr lang="en-GB" sz="2000" kern="1200" dirty="0" smtClean="0"/>
          </a:p>
        </p:txBody>
      </p:sp>
      <p:sp>
        <p:nvSpPr>
          <p:cNvPr id="7" name="Freeform 6"/>
          <p:cNvSpPr/>
          <p:nvPr/>
        </p:nvSpPr>
        <p:spPr>
          <a:xfrm>
            <a:off x="2923881" y="1499567"/>
            <a:ext cx="3016272" cy="1440000"/>
          </a:xfrm>
          <a:custGeom>
            <a:avLst/>
            <a:gdLst>
              <a:gd name="connsiteX0" fmla="*/ 0 w 5680567"/>
              <a:gd name="connsiteY0" fmla="*/ 298883 h 1195530"/>
              <a:gd name="connsiteX1" fmla="*/ 5082802 w 5680567"/>
              <a:gd name="connsiteY1" fmla="*/ 298883 h 1195530"/>
              <a:gd name="connsiteX2" fmla="*/ 5082802 w 5680567"/>
              <a:gd name="connsiteY2" fmla="*/ 0 h 1195530"/>
              <a:gd name="connsiteX3" fmla="*/ 5680567 w 5680567"/>
              <a:gd name="connsiteY3" fmla="*/ 597765 h 1195530"/>
              <a:gd name="connsiteX4" fmla="*/ 5082802 w 5680567"/>
              <a:gd name="connsiteY4" fmla="*/ 1195530 h 1195530"/>
              <a:gd name="connsiteX5" fmla="*/ 5082802 w 5680567"/>
              <a:gd name="connsiteY5" fmla="*/ 896648 h 1195530"/>
              <a:gd name="connsiteX6" fmla="*/ 0 w 5680567"/>
              <a:gd name="connsiteY6" fmla="*/ 896648 h 1195530"/>
              <a:gd name="connsiteX7" fmla="*/ 0 w 5680567"/>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0567" h="1195530">
                <a:moveTo>
                  <a:pt x="0" y="298883"/>
                </a:moveTo>
                <a:lnTo>
                  <a:pt x="5082802" y="298883"/>
                </a:lnTo>
                <a:lnTo>
                  <a:pt x="5082802" y="0"/>
                </a:lnTo>
                <a:lnTo>
                  <a:pt x="5680567" y="597765"/>
                </a:lnTo>
                <a:lnTo>
                  <a:pt x="5082802" y="1195530"/>
                </a:lnTo>
                <a:lnTo>
                  <a:pt x="5082802"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1" defTabSz="1066800">
              <a:lnSpc>
                <a:spcPct val="90000"/>
              </a:lnSpc>
              <a:spcAft>
                <a:spcPct val="35000"/>
              </a:spcAft>
            </a:pPr>
            <a:r>
              <a:rPr lang="en-GB" b="1" kern="1200" dirty="0" smtClean="0">
                <a:solidFill>
                  <a:schemeClr val="tx1"/>
                </a:solidFill>
              </a:rPr>
              <a:t>Maintenance &amp; Use</a:t>
            </a:r>
            <a:endParaRPr lang="en-GB" b="1" kern="1200" dirty="0">
              <a:solidFill>
                <a:schemeClr val="tx1"/>
              </a:solidFill>
            </a:endParaRPr>
          </a:p>
        </p:txBody>
      </p:sp>
      <p:sp>
        <p:nvSpPr>
          <p:cNvPr id="8" name="Freeform 7"/>
          <p:cNvSpPr/>
          <p:nvPr/>
        </p:nvSpPr>
        <p:spPr>
          <a:xfrm>
            <a:off x="2923879" y="2533279"/>
            <a:ext cx="2571067" cy="2119857"/>
          </a:xfrm>
          <a:custGeom>
            <a:avLst/>
            <a:gdLst>
              <a:gd name="connsiteX0" fmla="*/ 0 w 2528344"/>
              <a:gd name="connsiteY0" fmla="*/ 0 h 2303031"/>
              <a:gd name="connsiteX1" fmla="*/ 2528344 w 2528344"/>
              <a:gd name="connsiteY1" fmla="*/ 0 h 2303031"/>
              <a:gd name="connsiteX2" fmla="*/ 2528344 w 2528344"/>
              <a:gd name="connsiteY2" fmla="*/ 2303031 h 2303031"/>
              <a:gd name="connsiteX3" fmla="*/ 0 w 2528344"/>
              <a:gd name="connsiteY3" fmla="*/ 2303031 h 2303031"/>
              <a:gd name="connsiteX4" fmla="*/ 0 w 2528344"/>
              <a:gd name="connsiteY4" fmla="*/ 0 h 230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303031">
                <a:moveTo>
                  <a:pt x="0" y="0"/>
                </a:moveTo>
                <a:lnTo>
                  <a:pt x="2528344" y="0"/>
                </a:lnTo>
                <a:lnTo>
                  <a:pt x="2528344" y="2303031"/>
                </a:lnTo>
                <a:lnTo>
                  <a:pt x="0" y="230303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r>
              <a:rPr lang="en-GB" sz="1800" kern="1200" dirty="0" smtClean="0"/>
              <a:t>Records Centre</a:t>
            </a:r>
            <a:endParaRPr lang="en-GB" sz="1800" kern="1200" dirty="0"/>
          </a:p>
        </p:txBody>
      </p:sp>
      <p:sp>
        <p:nvSpPr>
          <p:cNvPr id="9" name="Freeform 8"/>
          <p:cNvSpPr/>
          <p:nvPr/>
        </p:nvSpPr>
        <p:spPr>
          <a:xfrm>
            <a:off x="5452225" y="1946398"/>
            <a:ext cx="3016800" cy="1440000"/>
          </a:xfrm>
          <a:custGeom>
            <a:avLst/>
            <a:gdLst>
              <a:gd name="connsiteX0" fmla="*/ 0 w 3152222"/>
              <a:gd name="connsiteY0" fmla="*/ 298883 h 1195530"/>
              <a:gd name="connsiteX1" fmla="*/ 2554457 w 3152222"/>
              <a:gd name="connsiteY1" fmla="*/ 298883 h 1195530"/>
              <a:gd name="connsiteX2" fmla="*/ 2554457 w 3152222"/>
              <a:gd name="connsiteY2" fmla="*/ 0 h 1195530"/>
              <a:gd name="connsiteX3" fmla="*/ 3152222 w 3152222"/>
              <a:gd name="connsiteY3" fmla="*/ 597765 h 1195530"/>
              <a:gd name="connsiteX4" fmla="*/ 2554457 w 3152222"/>
              <a:gd name="connsiteY4" fmla="*/ 1195530 h 1195530"/>
              <a:gd name="connsiteX5" fmla="*/ 2554457 w 3152222"/>
              <a:gd name="connsiteY5" fmla="*/ 896648 h 1195530"/>
              <a:gd name="connsiteX6" fmla="*/ 0 w 3152222"/>
              <a:gd name="connsiteY6" fmla="*/ 896648 h 1195530"/>
              <a:gd name="connsiteX7" fmla="*/ 0 w 3152222"/>
              <a:gd name="connsiteY7" fmla="*/ 298883 h 119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222" h="1195530">
                <a:moveTo>
                  <a:pt x="0" y="298883"/>
                </a:moveTo>
                <a:lnTo>
                  <a:pt x="2554457" y="298883"/>
                </a:lnTo>
                <a:lnTo>
                  <a:pt x="2554457" y="0"/>
                </a:lnTo>
                <a:lnTo>
                  <a:pt x="3152222" y="597765"/>
                </a:lnTo>
                <a:lnTo>
                  <a:pt x="2554457" y="1195530"/>
                </a:lnTo>
                <a:lnTo>
                  <a:pt x="2554457" y="896648"/>
                </a:lnTo>
                <a:lnTo>
                  <a:pt x="0" y="896648"/>
                </a:lnTo>
                <a:lnTo>
                  <a:pt x="0" y="2988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390323" rIns="552882" bIns="488672" numCol="1" spcCol="1270" anchor="ctr" anchorCtr="0">
            <a:noAutofit/>
          </a:bodyPr>
          <a:lstStyle/>
          <a:p>
            <a:pPr lvl="1" defTabSz="1066800">
              <a:lnSpc>
                <a:spcPct val="90000"/>
              </a:lnSpc>
              <a:spcAft>
                <a:spcPct val="35000"/>
              </a:spcAft>
            </a:pPr>
            <a:r>
              <a:rPr lang="en-GB" b="1" kern="1200" dirty="0" smtClean="0">
                <a:solidFill>
                  <a:schemeClr val="tx1"/>
                </a:solidFill>
              </a:rPr>
              <a:t>Disposition</a:t>
            </a:r>
            <a:endParaRPr lang="en-GB" b="1" kern="1200" dirty="0">
              <a:solidFill>
                <a:schemeClr val="tx1"/>
              </a:solidFill>
            </a:endParaRPr>
          </a:p>
        </p:txBody>
      </p:sp>
      <p:sp>
        <p:nvSpPr>
          <p:cNvPr id="10" name="Freeform 9"/>
          <p:cNvSpPr/>
          <p:nvPr/>
        </p:nvSpPr>
        <p:spPr>
          <a:xfrm>
            <a:off x="5494947" y="2980113"/>
            <a:ext cx="2893477" cy="1673024"/>
          </a:xfrm>
          <a:custGeom>
            <a:avLst/>
            <a:gdLst>
              <a:gd name="connsiteX0" fmla="*/ 0 w 2528344"/>
              <a:gd name="connsiteY0" fmla="*/ 0 h 2269326"/>
              <a:gd name="connsiteX1" fmla="*/ 2528344 w 2528344"/>
              <a:gd name="connsiteY1" fmla="*/ 0 h 2269326"/>
              <a:gd name="connsiteX2" fmla="*/ 2528344 w 2528344"/>
              <a:gd name="connsiteY2" fmla="*/ 2269326 h 2269326"/>
              <a:gd name="connsiteX3" fmla="*/ 0 w 2528344"/>
              <a:gd name="connsiteY3" fmla="*/ 2269326 h 2269326"/>
              <a:gd name="connsiteX4" fmla="*/ 0 w 2528344"/>
              <a:gd name="connsiteY4" fmla="*/ 0 h 226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344" h="2269326">
                <a:moveTo>
                  <a:pt x="0" y="0"/>
                </a:moveTo>
                <a:lnTo>
                  <a:pt x="2528344" y="0"/>
                </a:lnTo>
                <a:lnTo>
                  <a:pt x="2528344" y="2269326"/>
                </a:lnTo>
                <a:lnTo>
                  <a:pt x="0" y="2269326"/>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t" anchorCtr="0">
            <a:noAutofit/>
          </a:bodyPr>
          <a:lstStyle/>
          <a:p>
            <a:pPr marL="285750" lvl="0" indent="-285750" algn="l" defTabSz="666750">
              <a:lnSpc>
                <a:spcPct val="90000"/>
              </a:lnSpc>
              <a:spcBef>
                <a:spcPct val="0"/>
              </a:spcBef>
              <a:spcAft>
                <a:spcPct val="35000"/>
              </a:spcAft>
              <a:buFont typeface="Arial" panose="020B0604020202020204" pitchFamily="34" charset="0"/>
              <a:buChar char="•"/>
            </a:pPr>
            <a:r>
              <a:rPr lang="en-GB" sz="1800" kern="1200" dirty="0" smtClean="0"/>
              <a:t>Retention Schedule</a:t>
            </a:r>
          </a:p>
          <a:p>
            <a:pPr marL="285750" lvl="0" indent="-285750" algn="l" defTabSz="666750">
              <a:lnSpc>
                <a:spcPct val="90000"/>
              </a:lnSpc>
              <a:spcBef>
                <a:spcPct val="0"/>
              </a:spcBef>
              <a:spcAft>
                <a:spcPct val="35000"/>
              </a:spcAft>
              <a:buFont typeface="Arial" panose="020B0604020202020204" pitchFamily="34" charset="0"/>
              <a:buChar char="•"/>
            </a:pPr>
            <a:r>
              <a:rPr lang="en-GB" sz="1800" dirty="0" smtClean="0"/>
              <a:t>Confidential Destruction </a:t>
            </a:r>
          </a:p>
          <a:p>
            <a:pPr marL="285750" lvl="0" indent="-285750" algn="l" defTabSz="666750">
              <a:lnSpc>
                <a:spcPct val="90000"/>
              </a:lnSpc>
              <a:spcBef>
                <a:spcPct val="0"/>
              </a:spcBef>
              <a:spcAft>
                <a:spcPct val="35000"/>
              </a:spcAft>
              <a:buFont typeface="Arial" panose="020B0604020202020204" pitchFamily="34" charset="0"/>
              <a:buChar char="•"/>
            </a:pPr>
            <a:r>
              <a:rPr lang="en-GB" sz="1800" kern="1200" dirty="0" smtClean="0"/>
              <a:t>Offer to SCA</a:t>
            </a:r>
            <a:endParaRPr lang="en-GB" sz="1800" kern="1200" dirty="0"/>
          </a:p>
        </p:txBody>
      </p:sp>
      <p:sp>
        <p:nvSpPr>
          <p:cNvPr id="14" name="Title 13"/>
          <p:cNvSpPr>
            <a:spLocks noGrp="1"/>
          </p:cNvSpPr>
          <p:nvPr>
            <p:ph type="title"/>
          </p:nvPr>
        </p:nvSpPr>
        <p:spPr/>
        <p:txBody>
          <a:bodyPr/>
          <a:lstStyle/>
          <a:p>
            <a:r>
              <a:rPr lang="en-GB" dirty="0" smtClean="0"/>
              <a:t>Help managing records </a:t>
            </a:r>
            <a:r>
              <a:rPr lang="en-GB" dirty="0"/>
              <a:t>throughout </a:t>
            </a:r>
            <a:r>
              <a:rPr lang="en-GB" dirty="0" smtClean="0"/>
              <a:t>the lifecycle</a:t>
            </a:r>
            <a:endParaRPr lang="en-GB" dirty="0"/>
          </a:p>
        </p:txBody>
      </p:sp>
      <p:pic>
        <p:nvPicPr>
          <p:cNvPr id="30" name="Picture 5" descr="C:\Users\allence\AppData\Local\Microsoft\Windows\Temporary Internet Files\Content.IE5\474CKOC2\MC9004338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4925">
            <a:off x="898856" y="3263662"/>
            <a:ext cx="1343702" cy="134370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llence\AppData\Local\Microsoft\Windows\Temporary Internet Files\Content.IE5\8DS0I61Z\MC90043260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938" y="3240529"/>
            <a:ext cx="1188948" cy="11889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allence\AppData\Local\Microsoft\Windows\Temporary Internet Files\Content.IE5\474CKOC2\MC900326292[1].wmf"/>
          <p:cNvPicPr>
            <a:picLocks noChangeAspect="1" noChangeArrowheads="1"/>
          </p:cNvPicPr>
          <p:nvPr/>
        </p:nvPicPr>
        <p:blipFill rotWithShape="1">
          <a:blip r:embed="rId5">
            <a:extLst>
              <a:ext uri="{28A0092B-C50C-407E-A947-70E740481C1C}">
                <a14:useLocalDpi xmlns:a14="http://schemas.microsoft.com/office/drawing/2010/main" val="0"/>
              </a:ext>
            </a:extLst>
          </a:blip>
          <a:srcRect l="5560" r="8056"/>
          <a:stretch/>
        </p:blipFill>
        <p:spPr bwMode="auto">
          <a:xfrm rot="669413">
            <a:off x="7307193" y="3840635"/>
            <a:ext cx="1064251" cy="81474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a:off x="314932" y="4509120"/>
            <a:ext cx="7929475" cy="1296143"/>
          </a:xfrm>
          <a:prstGeom prst="rightArrow">
            <a:avLst/>
          </a:prstGeom>
          <a:solidFill>
            <a:srgbClr val="DDDDDD"/>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i="0" u="none" strike="noStrike" normalizeH="0" baseline="0" dirty="0" smtClean="0">
                <a:ln w="12700">
                  <a:solidFill>
                    <a:sysClr val="windowText" lastClr="000000"/>
                  </a:solidFill>
                  <a:prstDash val="solid"/>
                </a:ln>
                <a:solidFill>
                  <a:schemeClr val="tx1"/>
                </a:solidFill>
                <a:latin typeface="Arial Rounded MT Bold" panose="020F0704030504030204" pitchFamily="34" charset="0"/>
                <a:ea typeface="ＭＳ Ｐゴシック" pitchFamily="48" charset="-128"/>
                <a:cs typeface="ＭＳ Ｐゴシック" pitchFamily="48" charset="-128"/>
              </a:rPr>
              <a:t>Records Management advice, guidance &amp; training</a:t>
            </a:r>
            <a:endParaRPr kumimoji="0" lang="en-GB" i="0" u="none" strike="noStrike" normalizeH="0" baseline="0" dirty="0">
              <a:ln w="12700">
                <a:solidFill>
                  <a:sysClr val="windowText" lastClr="000000"/>
                </a:solidFill>
                <a:prstDash val="solid"/>
              </a:ln>
              <a:solidFill>
                <a:schemeClr val="tx1"/>
              </a:solidFill>
              <a:latin typeface="Arial Rounded MT Bold" panose="020F0704030504030204" pitchFamily="34" charset="0"/>
              <a:ea typeface="ＭＳ Ｐゴシック" pitchFamily="48" charset="-128"/>
              <a:cs typeface="ＭＳ Ｐゴシック" pitchFamily="48" charset="-128"/>
            </a:endParaRPr>
          </a:p>
        </p:txBody>
      </p:sp>
      <p:sp>
        <p:nvSpPr>
          <p:cNvPr id="34" name="Left Arrow 33"/>
          <p:cNvSpPr/>
          <p:nvPr/>
        </p:nvSpPr>
        <p:spPr>
          <a:xfrm rot="10800000" flipV="1">
            <a:off x="179512" y="5166022"/>
            <a:ext cx="8784976" cy="917079"/>
          </a:xfrm>
          <a:prstGeom prst="leftArrow">
            <a:avLst/>
          </a:prstGeom>
          <a:solidFill>
            <a:schemeClr val="accent1"/>
          </a:solidFill>
          <a:ln/>
        </p:spPr>
        <p:style>
          <a:lnRef idx="2">
            <a:schemeClr val="dk1"/>
          </a:lnRef>
          <a:fillRef idx="1">
            <a:schemeClr val="lt1"/>
          </a:fillRef>
          <a:effectRef idx="0">
            <a:schemeClr val="dk1"/>
          </a:effectRef>
          <a:fontRef idx="minor">
            <a:schemeClr val="dk1"/>
          </a:fontRef>
        </p:style>
        <p:txBody>
          <a:bodyPr wrap="square">
            <a:spAutoFit/>
            <a:scene3d>
              <a:camera prst="perspectiveFront"/>
              <a:lightRig rig="flat" dir="tl">
                <a:rot lat="0" lon="0" rev="6600000"/>
              </a:lightRig>
            </a:scene3d>
            <a:sp3d extrusionH="25400" contourW="8890">
              <a:bevelT w="38100" h="31750"/>
              <a:contourClr>
                <a:schemeClr val="accent2">
                  <a:shade val="75000"/>
                </a:schemeClr>
              </a:contourClr>
            </a:sp3d>
          </a:bodyPr>
          <a:lstStyle/>
          <a:p>
            <a:pPr algn="just"/>
            <a:r>
              <a:rPr lang="en-GB" b="1" dirty="0" smtClean="0">
                <a:ln w="11430"/>
                <a:solidFill>
                  <a:sysClr val="windowText" lastClr="000000"/>
                </a:solidFill>
                <a:effectLst>
                  <a:outerShdw blurRad="50800" dist="39000" dir="5460000" algn="tl">
                    <a:srgbClr val="000000">
                      <a:alpha val="38000"/>
                    </a:srgbClr>
                  </a:outerShdw>
                </a:effectLst>
                <a:ea typeface="Tahoma" panose="020B0604030504040204" pitchFamily="34" charset="0"/>
                <a:cs typeface="Tahoma" panose="020B0604030504040204" pitchFamily="34" charset="0"/>
              </a:rPr>
              <a:t>University of Liverpool Policies &amp; Retention Schedule</a:t>
            </a:r>
            <a:endParaRPr lang="en-GB" b="1" dirty="0">
              <a:ln w="11430"/>
              <a:solidFill>
                <a:sysClr val="windowText" lastClr="000000"/>
              </a:solidFill>
              <a:effectLst>
                <a:outerShdw blurRad="50800" dist="39000" dir="5460000" algn="tl">
                  <a:srgbClr val="000000">
                    <a:alpha val="38000"/>
                  </a:srgbClr>
                </a:outerShdw>
              </a:effectLst>
              <a:ea typeface="Tahoma" panose="020B0604030504040204" pitchFamily="34" charset="0"/>
              <a:cs typeface="Tahoma" panose="020B0604030504040204" pitchFamily="34" charset="0"/>
            </a:endParaRPr>
          </a:p>
        </p:txBody>
      </p:sp>
      <p:sp>
        <p:nvSpPr>
          <p:cNvPr id="2" name="TextBox 1"/>
          <p:cNvSpPr txBox="1"/>
          <p:nvPr/>
        </p:nvSpPr>
        <p:spPr>
          <a:xfrm>
            <a:off x="395537" y="2276872"/>
            <a:ext cx="2528342" cy="923330"/>
          </a:xfrm>
          <a:prstGeom prst="rect">
            <a:avLst/>
          </a:prstGeom>
          <a:noFill/>
        </p:spPr>
        <p:txBody>
          <a:bodyPr wrap="square" rtlCol="0">
            <a:spAutoFit/>
          </a:bodyPr>
          <a:lstStyle/>
          <a:p>
            <a:pPr marL="342900" indent="-342900">
              <a:buFont typeface="Arial" panose="020B0604020202020204" pitchFamily="34" charset="0"/>
              <a:buChar char="•"/>
            </a:pPr>
            <a:r>
              <a:rPr lang="en-GB" sz="1800" dirty="0" smtClean="0"/>
              <a:t>Guidance on naming, filing, version control etc.</a:t>
            </a:r>
            <a:endParaRPr lang="en-GB" sz="1800" dirty="0"/>
          </a:p>
        </p:txBody>
      </p:sp>
    </p:spTree>
    <p:extLst>
      <p:ext uri="{BB962C8B-B14F-4D97-AF65-F5344CB8AC3E}">
        <p14:creationId xmlns:p14="http://schemas.microsoft.com/office/powerpoint/2010/main" val="27454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391816"/>
          </a:xfrm>
        </p:spPr>
        <p:txBody>
          <a:bodyPr/>
          <a:lstStyle/>
          <a:p>
            <a:r>
              <a:rPr lang="en-GB" dirty="0" smtClean="0"/>
              <a:t>University of Liverpool Policies</a:t>
            </a:r>
            <a:r>
              <a:rPr lang="en-GB" dirty="0"/>
              <a:t/>
            </a:r>
            <a:br>
              <a:rPr lang="en-GB" dirty="0"/>
            </a:br>
            <a:r>
              <a:rPr lang="en-GB" sz="1600" dirty="0">
                <a:solidFill>
                  <a:schemeClr val="tx1"/>
                </a:solidFill>
                <a:hlinkClick r:id="rId3"/>
              </a:rPr>
              <a:t>http://</a:t>
            </a:r>
            <a:r>
              <a:rPr lang="en-GB" sz="1600" dirty="0" smtClean="0">
                <a:solidFill>
                  <a:schemeClr val="tx1"/>
                </a:solidFill>
                <a:hlinkClick r:id="rId3"/>
              </a:rPr>
              <a:t>www.liverpool.ac.uk/csd/records-management/records-management-policy</a:t>
            </a:r>
            <a:r>
              <a:rPr lang="en-GB" sz="1600" dirty="0">
                <a:solidFill>
                  <a:schemeClr val="tx1"/>
                </a:solidFill>
              </a:rPr>
              <a:t>/</a:t>
            </a:r>
          </a:p>
        </p:txBody>
      </p:sp>
      <p:sp>
        <p:nvSpPr>
          <p:cNvPr id="4" name="Content Placeholder 3"/>
          <p:cNvSpPr>
            <a:spLocks noGrp="1"/>
          </p:cNvSpPr>
          <p:nvPr>
            <p:ph idx="1"/>
          </p:nvPr>
        </p:nvSpPr>
        <p:spPr>
          <a:xfrm>
            <a:off x="1475656" y="1371600"/>
            <a:ext cx="6982544" cy="4953000"/>
          </a:xfrm>
        </p:spPr>
        <p:txBody>
          <a:bodyPr/>
          <a:lstStyle/>
          <a:p>
            <a:pPr marL="685800">
              <a:lnSpc>
                <a:spcPct val="150000"/>
              </a:lnSpc>
              <a:buFont typeface="Arial" panose="020B0604020202020204" pitchFamily="34" charset="0"/>
              <a:buChar char="•"/>
            </a:pPr>
            <a:endParaRPr lang="en-GB" sz="2400" dirty="0" smtClean="0"/>
          </a:p>
          <a:p>
            <a:pPr marL="685800">
              <a:lnSpc>
                <a:spcPct val="150000"/>
              </a:lnSpc>
              <a:buFont typeface="Arial" panose="020B0604020202020204" pitchFamily="34" charset="0"/>
              <a:buChar char="•"/>
            </a:pPr>
            <a:r>
              <a:rPr lang="en-GB" sz="2400" dirty="0" smtClean="0"/>
              <a:t>Records Management Policy</a:t>
            </a:r>
          </a:p>
          <a:p>
            <a:pPr marL="628650" indent="-285750">
              <a:lnSpc>
                <a:spcPct val="150000"/>
              </a:lnSpc>
              <a:buFont typeface="Arial" panose="020B0604020202020204" pitchFamily="34" charset="0"/>
              <a:buChar char="•"/>
            </a:pPr>
            <a:r>
              <a:rPr lang="en-GB" sz="2400" dirty="0" smtClean="0"/>
              <a:t>Research Data Management Policy</a:t>
            </a:r>
          </a:p>
          <a:p>
            <a:pPr marL="628650" indent="-285750">
              <a:lnSpc>
                <a:spcPct val="150000"/>
              </a:lnSpc>
              <a:buFont typeface="Arial" panose="020B0604020202020204" pitchFamily="34" charset="0"/>
              <a:buChar char="•"/>
            </a:pPr>
            <a:r>
              <a:rPr lang="en-GB" sz="2400" dirty="0" smtClean="0"/>
              <a:t>Data Protection Policy</a:t>
            </a:r>
          </a:p>
          <a:p>
            <a:pPr marL="628650" indent="-285750">
              <a:lnSpc>
                <a:spcPct val="150000"/>
              </a:lnSpc>
              <a:buFont typeface="Arial" panose="020B0604020202020204" pitchFamily="34" charset="0"/>
              <a:buChar char="•"/>
            </a:pPr>
            <a:r>
              <a:rPr lang="en-GB" sz="2400" dirty="0" smtClean="0"/>
              <a:t>Freedom </a:t>
            </a:r>
            <a:r>
              <a:rPr lang="en-GB" sz="2400" dirty="0"/>
              <a:t>of </a:t>
            </a:r>
            <a:r>
              <a:rPr lang="en-GB" sz="2400" dirty="0" smtClean="0"/>
              <a:t>Information</a:t>
            </a:r>
            <a:r>
              <a:rPr lang="en-GB" sz="2400" dirty="0"/>
              <a:t> </a:t>
            </a:r>
            <a:r>
              <a:rPr lang="en-GB" sz="2400" dirty="0" smtClean="0"/>
              <a:t>Policy</a:t>
            </a:r>
          </a:p>
          <a:p>
            <a:pPr marL="628650" indent="-285750">
              <a:lnSpc>
                <a:spcPct val="150000"/>
              </a:lnSpc>
              <a:buFont typeface="Arial" panose="020B0604020202020204" pitchFamily="34" charset="0"/>
              <a:buChar char="•"/>
            </a:pPr>
            <a:r>
              <a:rPr lang="en-GB" sz="2400" dirty="0" smtClean="0"/>
              <a:t>Information </a:t>
            </a:r>
            <a:r>
              <a:rPr lang="en-GB" sz="2400" dirty="0"/>
              <a:t>Security Policy and Sub Policies</a:t>
            </a:r>
            <a:endParaRPr lang="en-GB" sz="2400" dirty="0" smtClean="0"/>
          </a:p>
          <a:p>
            <a:pPr indent="0">
              <a:lnSpc>
                <a:spcPct val="150000"/>
              </a:lnSpc>
            </a:pPr>
            <a:endParaRPr lang="en-GB" b="1" dirty="0" smtClean="0"/>
          </a:p>
        </p:txBody>
      </p:sp>
      <p:pic>
        <p:nvPicPr>
          <p:cNvPr id="1030" name="Picture 6" descr="C:\Users\allence\AppData\Local\Microsoft\Windows\Temporary Internet Files\Content.IE5\8DS0I61Z\MC90038955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04" y="4759984"/>
            <a:ext cx="900000" cy="930183"/>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3" name="Picture 9" descr="http://www.wincantonrm.co.uk/media/253633/folder_with_padlock_l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66516"/>
            <a:ext cx="900000" cy="900000"/>
          </a:xfrm>
          <a:prstGeom prst="roundRect">
            <a:avLst>
              <a:gd name="adj" fmla="val 16667"/>
            </a:avLst>
          </a:prstGeom>
          <a:ln w="76200">
            <a:solidFill>
              <a:schemeClr val="tx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C:\Users\allence\AppData\Local\Microsoft\Windows\Temporary Internet Files\Content.IE5\T503VBSY\MC900391748[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366946"/>
            <a:ext cx="900000" cy="897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608" y="5225076"/>
            <a:ext cx="7524308" cy="830997"/>
          </a:xfrm>
          <a:prstGeom prst="rect">
            <a:avLst/>
          </a:prstGeom>
          <a:noFill/>
        </p:spPr>
        <p:txBody>
          <a:bodyPr wrap="square" rtlCol="0">
            <a:spAutoFit/>
          </a:bodyPr>
          <a:lstStyle/>
          <a:p>
            <a:r>
              <a:rPr lang="en-GB" b="1" dirty="0" smtClean="0"/>
              <a:t>	Apply </a:t>
            </a:r>
            <a:r>
              <a:rPr lang="en-GB" b="1" dirty="0"/>
              <a:t>to all records created, received or </a:t>
            </a:r>
            <a:r>
              <a:rPr lang="en-GB" b="1" dirty="0" smtClean="0"/>
              <a:t>		maintained </a:t>
            </a:r>
            <a:r>
              <a:rPr lang="en-GB" dirty="0"/>
              <a:t>by staff, including researchers</a:t>
            </a:r>
            <a:r>
              <a:rPr lang="en-GB" dirty="0" smtClean="0"/>
              <a:t>.</a:t>
            </a:r>
            <a:endParaRPr lang="en-GB" dirty="0"/>
          </a:p>
        </p:txBody>
      </p:sp>
    </p:spTree>
    <p:extLst>
      <p:ext uri="{BB962C8B-B14F-4D97-AF65-F5344CB8AC3E}">
        <p14:creationId xmlns:p14="http://schemas.microsoft.com/office/powerpoint/2010/main" val="25447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7772400" cy="815752"/>
          </a:xfrm>
        </p:spPr>
        <p:txBody>
          <a:bodyPr/>
          <a:lstStyle/>
          <a:p>
            <a:pPr>
              <a:lnSpc>
                <a:spcPct val="115000"/>
              </a:lnSpc>
              <a:spcAft>
                <a:spcPts val="1000"/>
              </a:spcAft>
            </a:pPr>
            <a:r>
              <a:rPr lang="en-GB" dirty="0" smtClean="0"/>
              <a:t/>
            </a:r>
            <a:br>
              <a:rPr lang="en-GB" dirty="0" smtClean="0"/>
            </a:br>
            <a:r>
              <a:rPr lang="en-GB" dirty="0"/>
              <a:t/>
            </a:r>
            <a:br>
              <a:rPr lang="en-GB" dirty="0"/>
            </a:br>
            <a:r>
              <a:rPr lang="en-GB" dirty="0" smtClean="0"/>
              <a:t>Records Centre Services</a:t>
            </a:r>
            <a:br>
              <a:rPr lang="en-GB" dirty="0" smtClean="0"/>
            </a:br>
            <a:r>
              <a:rPr lang="en-GB" sz="2000" u="sng" dirty="0" smtClean="0">
                <a:solidFill>
                  <a:srgbClr val="0000FF"/>
                </a:solidFill>
                <a:latin typeface="Calibri"/>
                <a:ea typeface="Calibri"/>
                <a:cs typeface="Times New Roman"/>
                <a:hlinkClick r:id="rId3"/>
              </a:rPr>
              <a:t>www.liverpool.ac.uk/csd/records-management</a:t>
            </a:r>
            <a:r>
              <a:rPr lang="en-GB" sz="2000" dirty="0">
                <a:latin typeface="Calibri"/>
                <a:ea typeface="Calibri"/>
                <a:cs typeface="Times New Roman"/>
              </a:rPr>
              <a:t/>
            </a:r>
            <a:br>
              <a:rPr lang="en-GB" sz="2000" dirty="0">
                <a:latin typeface="Calibri"/>
                <a:ea typeface="Calibri"/>
                <a:cs typeface="Times New Roman"/>
              </a:rPr>
            </a:br>
            <a:endParaRPr lang="en-GB" sz="2000" dirty="0"/>
          </a:p>
        </p:txBody>
      </p:sp>
      <p:pic>
        <p:nvPicPr>
          <p:cNvPr id="5" name="Content Placeholder 4"/>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6896" r="15768"/>
          <a:stretch/>
        </p:blipFill>
        <p:spPr>
          <a:xfrm>
            <a:off x="611560" y="1434960"/>
            <a:ext cx="3616203" cy="4730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648200" y="1371600"/>
            <a:ext cx="4172272" cy="4953000"/>
          </a:xfrm>
        </p:spPr>
        <p:txBody>
          <a:bodyPr/>
          <a:lstStyle/>
          <a:p>
            <a:pPr marL="0" indent="0"/>
            <a:r>
              <a:rPr lang="en-GB" sz="2600" dirty="0" smtClean="0"/>
              <a:t>Semi-current records</a:t>
            </a:r>
          </a:p>
          <a:p>
            <a:pPr marL="457200" lvl="0" indent="-457200">
              <a:buFont typeface="Arial" panose="020B0604020202020204" pitchFamily="34" charset="0"/>
              <a:buChar char="•"/>
            </a:pPr>
            <a:r>
              <a:rPr lang="en-GB" sz="2400" dirty="0"/>
              <a:t>C</a:t>
            </a:r>
            <a:r>
              <a:rPr lang="en-GB" sz="2400" dirty="0" smtClean="0"/>
              <a:t>ollections</a:t>
            </a:r>
          </a:p>
          <a:p>
            <a:pPr marL="457200" lvl="0" indent="-457200">
              <a:buFont typeface="Arial" panose="020B0604020202020204" pitchFamily="34" charset="0"/>
              <a:buChar char="•"/>
            </a:pPr>
            <a:r>
              <a:rPr lang="en-GB" sz="2400" dirty="0" smtClean="0"/>
              <a:t>Storage </a:t>
            </a:r>
          </a:p>
          <a:p>
            <a:pPr marL="457200" lvl="0" indent="-457200">
              <a:buFont typeface="Arial" panose="020B0604020202020204" pitchFamily="34" charset="0"/>
              <a:buChar char="•"/>
            </a:pPr>
            <a:r>
              <a:rPr lang="en-GB" sz="2400" dirty="0" smtClean="0"/>
              <a:t>Retrievals and </a:t>
            </a:r>
            <a:r>
              <a:rPr lang="en-GB" sz="2400" dirty="0"/>
              <a:t>recalls </a:t>
            </a:r>
            <a:endParaRPr lang="en-GB" sz="2400" dirty="0" smtClean="0"/>
          </a:p>
          <a:p>
            <a:pPr marL="457200" lvl="0" indent="-457200">
              <a:buFont typeface="Arial" panose="020B0604020202020204" pitchFamily="34" charset="0"/>
              <a:buChar char="•"/>
            </a:pPr>
            <a:r>
              <a:rPr lang="en-GB" sz="2400" dirty="0" smtClean="0"/>
              <a:t>Reviews </a:t>
            </a:r>
          </a:p>
          <a:p>
            <a:pPr marL="0" lvl="0" indent="0"/>
            <a:endParaRPr lang="en-GB" sz="2600" dirty="0" smtClean="0"/>
          </a:p>
          <a:p>
            <a:pPr marL="0" lvl="0" indent="0"/>
            <a:r>
              <a:rPr lang="en-GB" sz="2600" dirty="0" smtClean="0"/>
              <a:t>Confidential destruction</a:t>
            </a:r>
          </a:p>
          <a:p>
            <a:pPr marL="457200" lvl="0" indent="-457200">
              <a:buFont typeface="Arial" panose="020B0604020202020204" pitchFamily="34" charset="0"/>
              <a:buChar char="•"/>
            </a:pPr>
            <a:r>
              <a:rPr lang="en-GB" sz="2400" dirty="0" smtClean="0"/>
              <a:t>Collections </a:t>
            </a:r>
          </a:p>
          <a:p>
            <a:pPr marL="457200" lvl="0" indent="-457200">
              <a:buFont typeface="Arial" panose="020B0604020202020204" pitchFamily="34" charset="0"/>
              <a:buChar char="•"/>
            </a:pPr>
            <a:r>
              <a:rPr lang="en-GB" sz="2400" dirty="0" smtClean="0"/>
              <a:t>On-site shredding</a:t>
            </a:r>
          </a:p>
          <a:p>
            <a:pPr marL="457200" lvl="0" indent="-457200">
              <a:buFont typeface="Arial" panose="020B0604020202020204" pitchFamily="34" charset="0"/>
              <a:buChar char="•"/>
            </a:pPr>
            <a:r>
              <a:rPr lang="en-GB" sz="2400" dirty="0" smtClean="0"/>
              <a:t>Waste consoles</a:t>
            </a:r>
          </a:p>
          <a:p>
            <a:endParaRPr lang="en-GB" dirty="0"/>
          </a:p>
        </p:txBody>
      </p:sp>
    </p:spTree>
    <p:extLst>
      <p:ext uri="{BB962C8B-B14F-4D97-AF65-F5344CB8AC3E}">
        <p14:creationId xmlns:p14="http://schemas.microsoft.com/office/powerpoint/2010/main" val="42685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1000"/>
                                        <p:tgtEl>
                                          <p:spTgt spid="4">
                                            <p:txEl>
                                              <p:pRg st="7" end="7"/>
                                            </p:txEl>
                                          </p:spTgt>
                                        </p:tgtEl>
                                      </p:cBhvr>
                                    </p:animEffect>
                                    <p:anim calcmode="lin" valueType="num">
                                      <p:cBhvr>
                                        <p:cTn id="4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fade">
                                      <p:cBhvr>
                                        <p:cTn id="51" dur="1000"/>
                                        <p:tgtEl>
                                          <p:spTgt spid="4">
                                            <p:txEl>
                                              <p:pRg st="8" end="8"/>
                                            </p:txEl>
                                          </p:spTgt>
                                        </p:tgtEl>
                                      </p:cBhvr>
                                    </p:animEffect>
                                    <p:anim calcmode="lin" valueType="num">
                                      <p:cBhvr>
                                        <p:cTn id="5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1000"/>
                                        <p:tgtEl>
                                          <p:spTgt spid="4">
                                            <p:txEl>
                                              <p:pRg st="9" end="9"/>
                                            </p:txEl>
                                          </p:spTgt>
                                        </p:tgtEl>
                                      </p:cBhvr>
                                    </p:animEffect>
                                    <p:anim calcmode="lin" valueType="num">
                                      <p:cBhvr>
                                        <p:cTn id="5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704"/>
            <a:ext cx="7772400" cy="1080120"/>
          </a:xfrm>
        </p:spPr>
        <p:txBody>
          <a:bodyPr/>
          <a:lstStyle/>
          <a:p>
            <a:r>
              <a:rPr lang="en-GB" dirty="0" smtClean="0"/>
              <a:t>RM Guidance, Advice &amp; Training</a:t>
            </a:r>
            <a:br>
              <a:rPr lang="en-GB" dirty="0" smtClean="0"/>
            </a:br>
            <a:r>
              <a:rPr lang="en-GB" sz="2800" u="sng" dirty="0" smtClean="0">
                <a:solidFill>
                  <a:srgbClr val="0000FF"/>
                </a:solidFill>
                <a:latin typeface="Calibri"/>
                <a:ea typeface="Calibri"/>
                <a:cs typeface="Times New Roman"/>
                <a:hlinkClick r:id="rId3"/>
              </a:rPr>
              <a:t>www.liverpool.ac.uk/csd/records-management</a:t>
            </a:r>
            <a:r>
              <a:rPr lang="en-GB" sz="3200" u="sng" dirty="0">
                <a:solidFill>
                  <a:srgbClr val="0070C0"/>
                </a:solidFill>
              </a:rPr>
              <a:t/>
            </a:r>
            <a:br>
              <a:rPr lang="en-GB" sz="3200" u="sng" dirty="0">
                <a:solidFill>
                  <a:srgbClr val="0070C0"/>
                </a:solidFill>
              </a:rPr>
            </a:br>
            <a:endParaRPr lang="en-GB" dirty="0"/>
          </a:p>
        </p:txBody>
      </p:sp>
      <p:sp>
        <p:nvSpPr>
          <p:cNvPr id="3" name="Content Placeholder 2"/>
          <p:cNvSpPr>
            <a:spLocks noGrp="1"/>
          </p:cNvSpPr>
          <p:nvPr>
            <p:ph sz="half" idx="1"/>
          </p:nvPr>
        </p:nvSpPr>
        <p:spPr/>
        <p:txBody>
          <a:bodyPr/>
          <a:lstStyle/>
          <a:p>
            <a:pPr marL="360000" lvl="0" indent="-285750">
              <a:spcBef>
                <a:spcPts val="0"/>
              </a:spcBef>
              <a:buFont typeface="Arial" panose="020B0604020202020204" pitchFamily="34" charset="0"/>
              <a:buChar char="•"/>
            </a:pPr>
            <a:endParaRPr lang="en-GB" sz="2400" dirty="0" smtClean="0"/>
          </a:p>
          <a:p>
            <a:pPr marL="360000" lvl="0" indent="-285750">
              <a:spcBef>
                <a:spcPts val="0"/>
              </a:spcBef>
              <a:buFont typeface="Arial" panose="020B0604020202020204" pitchFamily="34" charset="0"/>
              <a:buChar char="•"/>
            </a:pPr>
            <a:r>
              <a:rPr lang="en-GB" sz="2400" dirty="0" smtClean="0"/>
              <a:t>Website</a:t>
            </a:r>
          </a:p>
          <a:p>
            <a:pPr marL="817200" lvl="1">
              <a:spcBef>
                <a:spcPts val="0"/>
              </a:spcBef>
              <a:buFont typeface="Wingdings" panose="05000000000000000000" pitchFamily="2" charset="2"/>
              <a:buChar char="Ø"/>
            </a:pPr>
            <a:r>
              <a:rPr lang="en-GB" sz="2000" dirty="0" smtClean="0"/>
              <a:t>General Advice</a:t>
            </a:r>
          </a:p>
          <a:p>
            <a:pPr marL="817200" lvl="1">
              <a:spcBef>
                <a:spcPts val="0"/>
              </a:spcBef>
              <a:buFont typeface="Wingdings" panose="05000000000000000000" pitchFamily="2" charset="2"/>
              <a:buChar char="Ø"/>
            </a:pPr>
            <a:r>
              <a:rPr lang="en-GB" sz="2000" dirty="0" smtClean="0"/>
              <a:t>Guidance Notes</a:t>
            </a:r>
          </a:p>
          <a:p>
            <a:pPr marL="417150">
              <a:spcBef>
                <a:spcPts val="0"/>
              </a:spcBef>
              <a:buFont typeface="Arial" panose="020B0604020202020204" pitchFamily="34" charset="0"/>
              <a:buChar char="•"/>
            </a:pPr>
            <a:r>
              <a:rPr lang="en-GB" sz="2400" dirty="0" smtClean="0"/>
              <a:t>Training </a:t>
            </a:r>
            <a:r>
              <a:rPr lang="en-GB" sz="2400" dirty="0"/>
              <a:t>for individuals or groups on request</a:t>
            </a:r>
          </a:p>
          <a:p>
            <a:pPr>
              <a:buFont typeface="Arial" panose="020B0604020202020204" pitchFamily="34" charset="0"/>
              <a:buChar char="•"/>
            </a:pPr>
            <a:r>
              <a:rPr lang="en-GB" sz="2400" dirty="0"/>
              <a:t>Specific advice for </a:t>
            </a:r>
            <a:r>
              <a:rPr lang="en-GB" sz="2400" dirty="0" smtClean="0"/>
              <a:t>departments </a:t>
            </a:r>
            <a:r>
              <a:rPr lang="en-GB" sz="2400" dirty="0"/>
              <a:t>and </a:t>
            </a:r>
            <a:r>
              <a:rPr lang="en-GB" sz="2400" dirty="0" smtClean="0"/>
              <a:t>individuals</a:t>
            </a:r>
          </a:p>
          <a:p>
            <a:pPr>
              <a:buFont typeface="Arial" panose="020B0604020202020204" pitchFamily="34" charset="0"/>
              <a:buChar char="•"/>
            </a:pPr>
            <a:r>
              <a:rPr lang="en-GB" sz="2400" dirty="0"/>
              <a:t>Student projects with the </a:t>
            </a:r>
            <a:r>
              <a:rPr lang="en-GB" sz="2400" dirty="0" smtClean="0"/>
              <a:t>MARM course </a:t>
            </a:r>
            <a:endParaRPr lang="en-GB" sz="2400" dirty="0"/>
          </a:p>
          <a:p>
            <a:pPr>
              <a:buFont typeface="Arial" panose="020B0604020202020204" pitchFamily="34" charset="0"/>
              <a:buChar char="•"/>
            </a:pPr>
            <a:endParaRPr lang="en-GB" sz="2000" dirty="0"/>
          </a:p>
          <a:p>
            <a:pPr marL="360000" lvl="0" indent="-285750">
              <a:spcBef>
                <a:spcPts val="0"/>
              </a:spcBef>
              <a:buFont typeface="Arial" panose="020B0604020202020204" pitchFamily="34" charset="0"/>
              <a:buChar char="•"/>
            </a:pPr>
            <a:endParaRPr lang="en-GB" dirty="0"/>
          </a:p>
        </p:txBody>
      </p:sp>
      <p:pic>
        <p:nvPicPr>
          <p:cNvPr id="9" name="Content Placeholder 8" descr="http://www.liv.ac.uk/library/records-management/services/office_moves.pdf - Windows Internet Explore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16016" y="1988840"/>
            <a:ext cx="3810000" cy="2939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4788024" y="5176646"/>
            <a:ext cx="3672408" cy="1080120"/>
            <a:chOff x="4788024" y="5176646"/>
            <a:chExt cx="3672408" cy="1080120"/>
          </a:xfrm>
        </p:grpSpPr>
        <p:sp>
          <p:nvSpPr>
            <p:cNvPr id="5" name="Flowchart: Alternate Process 4"/>
            <p:cNvSpPr/>
            <p:nvPr/>
          </p:nvSpPr>
          <p:spPr bwMode="auto">
            <a:xfrm>
              <a:off x="5112060" y="5176646"/>
              <a:ext cx="3024336" cy="1080120"/>
            </a:xfrm>
            <a:prstGeom prst="flowChartAlternateProcess">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571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endParaRPr>
            </a:p>
          </p:txBody>
        </p:sp>
        <p:sp>
          <p:nvSpPr>
            <p:cNvPr id="4" name="TextBox 3"/>
            <p:cNvSpPr txBox="1"/>
            <p:nvPr/>
          </p:nvSpPr>
          <p:spPr>
            <a:xfrm>
              <a:off x="4788024" y="5301208"/>
              <a:ext cx="3672408" cy="830997"/>
            </a:xfrm>
            <a:prstGeom prst="rect">
              <a:avLst/>
            </a:prstGeom>
            <a:noFill/>
          </p:spPr>
          <p:txBody>
            <a:bodyPr wrap="square" rtlCol="0">
              <a:spAutoFit/>
            </a:bodyPr>
            <a:lstStyle/>
            <a:p>
              <a:pPr marL="360000">
                <a:spcBef>
                  <a:spcPts val="0"/>
                </a:spcBef>
              </a:pPr>
              <a:r>
                <a:rPr lang="en-GB" b="1" dirty="0"/>
                <a:t>Any suggestions</a:t>
              </a:r>
              <a:r>
                <a:rPr lang="en-GB" b="1" dirty="0" smtClean="0"/>
                <a:t>?</a:t>
              </a:r>
            </a:p>
            <a:p>
              <a:pPr marL="360000">
                <a:spcBef>
                  <a:spcPts val="0"/>
                </a:spcBef>
              </a:pPr>
              <a:r>
                <a:rPr lang="en-GB" b="1" dirty="0" smtClean="0"/>
                <a:t>Please get in touch</a:t>
              </a:r>
              <a:endParaRPr lang="en-GB" dirty="0"/>
            </a:p>
          </p:txBody>
        </p:sp>
      </p:grpSp>
    </p:spTree>
    <p:extLst>
      <p:ext uri="{BB962C8B-B14F-4D97-AF65-F5344CB8AC3E}">
        <p14:creationId xmlns:p14="http://schemas.microsoft.com/office/powerpoint/2010/main" val="41078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Records Liaison Officer (RLO)</a:t>
            </a:r>
            <a:endParaRPr lang="en-GB" dirty="0"/>
          </a:p>
        </p:txBody>
      </p:sp>
      <p:sp>
        <p:nvSpPr>
          <p:cNvPr id="5" name="Content Placeholder 4"/>
          <p:cNvSpPr>
            <a:spLocks noGrp="1"/>
          </p:cNvSpPr>
          <p:nvPr>
            <p:ph idx="1"/>
          </p:nvPr>
        </p:nvSpPr>
        <p:spPr/>
        <p:txBody>
          <a:bodyPr/>
          <a:lstStyle/>
          <a:p>
            <a:pPr lvl="0"/>
            <a:r>
              <a:rPr lang="en-GB" sz="2800" dirty="0" smtClean="0">
                <a:solidFill>
                  <a:srgbClr val="000000"/>
                </a:solidFill>
              </a:rPr>
              <a:t>Most areas of the University now have </a:t>
            </a:r>
            <a:r>
              <a:rPr lang="en-GB" sz="2800" dirty="0" smtClean="0">
                <a:solidFill>
                  <a:srgbClr val="FF0000"/>
                </a:solidFill>
              </a:rPr>
              <a:t>Records </a:t>
            </a:r>
            <a:r>
              <a:rPr lang="en-GB" sz="2800" dirty="0">
                <a:solidFill>
                  <a:srgbClr val="FF0000"/>
                </a:solidFill>
              </a:rPr>
              <a:t>Liaison </a:t>
            </a:r>
            <a:r>
              <a:rPr lang="en-GB" sz="2800" dirty="0" smtClean="0">
                <a:solidFill>
                  <a:srgbClr val="FF0000"/>
                </a:solidFill>
              </a:rPr>
              <a:t>Officers </a:t>
            </a:r>
            <a:r>
              <a:rPr lang="en-GB" sz="2800" dirty="0" smtClean="0"/>
              <a:t>to:</a:t>
            </a:r>
            <a:endParaRPr lang="en-GB" sz="2400" dirty="0" smtClean="0"/>
          </a:p>
          <a:p>
            <a:pPr>
              <a:buFont typeface="Arial" panose="020B0604020202020204" pitchFamily="34" charset="0"/>
              <a:buChar char="•"/>
            </a:pPr>
            <a:r>
              <a:rPr lang="en-GB" sz="2400" dirty="0"/>
              <a:t>Maintain and promote/enhance best practice in records and information management for their Faculty/ Institute/ School/  Professional Services </a:t>
            </a:r>
            <a:r>
              <a:rPr lang="en-GB" sz="2400" dirty="0" smtClean="0"/>
              <a:t>area</a:t>
            </a:r>
          </a:p>
          <a:p>
            <a:pPr>
              <a:buFont typeface="Arial" panose="020B0604020202020204" pitchFamily="34" charset="0"/>
              <a:buChar char="•"/>
            </a:pPr>
            <a:r>
              <a:rPr lang="en-GB" sz="2400" dirty="0"/>
              <a:t>Act as a central point of contact for colleagues to access Records Management </a:t>
            </a:r>
            <a:r>
              <a:rPr lang="en-GB" sz="2400" dirty="0" smtClean="0"/>
              <a:t>services</a:t>
            </a:r>
          </a:p>
          <a:p>
            <a:pPr lvl="0">
              <a:buFont typeface="Arial" panose="020B0604020202020204" pitchFamily="34" charset="0"/>
              <a:buChar char="•"/>
            </a:pPr>
            <a:r>
              <a:rPr lang="en-GB" sz="2400" dirty="0"/>
              <a:t>Maintain and develop knowledge of records management and institutional requirements in this area</a:t>
            </a:r>
          </a:p>
          <a:p>
            <a:r>
              <a:rPr lang="en-GB" sz="2400" dirty="0" smtClean="0"/>
              <a:t>To find out more, see our </a:t>
            </a:r>
            <a:r>
              <a:rPr lang="en-GB" sz="2400" dirty="0" smtClean="0">
                <a:hlinkClick r:id="rId2"/>
              </a:rPr>
              <a:t>website.</a:t>
            </a:r>
            <a:endParaRPr lang="en-GB" sz="2400" dirty="0"/>
          </a:p>
        </p:txBody>
      </p:sp>
    </p:spTree>
    <p:extLst>
      <p:ext uri="{BB962C8B-B14F-4D97-AF65-F5344CB8AC3E}">
        <p14:creationId xmlns:p14="http://schemas.microsoft.com/office/powerpoint/2010/main" val="1796244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z="2800" dirty="0" smtClean="0"/>
              <a:t>Records Management </a:t>
            </a:r>
            <a:br>
              <a:rPr lang="en-GB" sz="2800" dirty="0" smtClean="0"/>
            </a:br>
            <a:r>
              <a:rPr lang="en-GB" sz="2800" u="sng" dirty="0" smtClean="0">
                <a:solidFill>
                  <a:srgbClr val="0000FF"/>
                </a:solidFill>
                <a:latin typeface="Calibri"/>
                <a:ea typeface="Calibri"/>
                <a:cs typeface="Times New Roman"/>
                <a:hlinkClick r:id="rId3"/>
              </a:rPr>
              <a:t>www.liverpool.ac.uk/csd/records-management</a:t>
            </a:r>
            <a:endParaRPr lang="en-GB" sz="2800" dirty="0" smtClean="0"/>
          </a:p>
        </p:txBody>
      </p:sp>
      <p:sp>
        <p:nvSpPr>
          <p:cNvPr id="7" name="Content Placeholder 2"/>
          <p:cNvSpPr>
            <a:spLocks noGrp="1"/>
          </p:cNvSpPr>
          <p:nvPr>
            <p:ph idx="1"/>
          </p:nvPr>
        </p:nvSpPr>
        <p:spPr>
          <a:xfrm>
            <a:off x="685800" y="1371600"/>
            <a:ext cx="7772400" cy="4953000"/>
          </a:xfrm>
        </p:spPr>
        <p:txBody>
          <a:bodyPr>
            <a:normAutofit fontScale="47500" lnSpcReduction="20000"/>
          </a:bodyPr>
          <a:lstStyle/>
          <a:p>
            <a:pPr eaLnBrk="1" hangingPunct="1">
              <a:defRPr/>
            </a:pPr>
            <a:r>
              <a:rPr lang="en-GB" sz="7000" dirty="0" smtClean="0"/>
              <a:t>What should you do?</a:t>
            </a:r>
          </a:p>
          <a:p>
            <a:pPr marL="742950" indent="-685800">
              <a:buFont typeface="Wingdings" panose="05000000000000000000" pitchFamily="2" charset="2"/>
              <a:buChar char="Ø"/>
              <a:defRPr/>
            </a:pPr>
            <a:r>
              <a:rPr lang="en-GB" sz="5300" dirty="0" smtClean="0"/>
              <a:t>Visit the Records Management website</a:t>
            </a:r>
          </a:p>
          <a:p>
            <a:pPr marL="742950" indent="-685800">
              <a:buFont typeface="Wingdings" panose="05000000000000000000" pitchFamily="2" charset="2"/>
              <a:buChar char="Ø"/>
              <a:defRPr/>
            </a:pPr>
            <a:r>
              <a:rPr lang="en-GB" sz="5300" dirty="0" smtClean="0"/>
              <a:t>Read the University Records Management and Retention Policies </a:t>
            </a:r>
          </a:p>
          <a:p>
            <a:pPr marL="742950" indent="-685800">
              <a:buFont typeface="Wingdings" panose="05000000000000000000" pitchFamily="2" charset="2"/>
              <a:buChar char="Ø"/>
              <a:defRPr/>
            </a:pPr>
            <a:r>
              <a:rPr lang="en-GB" sz="5300" dirty="0" smtClean="0"/>
              <a:t>Be aware of the University Retention Schedule </a:t>
            </a:r>
          </a:p>
          <a:p>
            <a:pPr marL="742950" indent="-685800">
              <a:buFont typeface="Wingdings" panose="05000000000000000000" pitchFamily="2" charset="2"/>
              <a:buChar char="Ø"/>
              <a:defRPr/>
            </a:pPr>
            <a:r>
              <a:rPr lang="en-GB" sz="5300" dirty="0" smtClean="0"/>
              <a:t>Set aside time regularly to review your records and keep them up-to-date</a:t>
            </a:r>
          </a:p>
          <a:p>
            <a:pPr marL="742950" indent="-685800">
              <a:buFont typeface="Wingdings" panose="05000000000000000000" pitchFamily="2" charset="2"/>
              <a:buChar char="Ø"/>
              <a:defRPr/>
            </a:pPr>
            <a:r>
              <a:rPr lang="en-GB" sz="5300" dirty="0" smtClean="0"/>
              <a:t>Make contact with your RLO to access services such as storage or confidential destruction</a:t>
            </a:r>
          </a:p>
          <a:p>
            <a:pPr marL="742950" indent="-685800">
              <a:buFont typeface="Wingdings" panose="05000000000000000000" pitchFamily="2" charset="2"/>
              <a:buChar char="Ø"/>
              <a:defRPr/>
            </a:pPr>
            <a:r>
              <a:rPr lang="en-GB" sz="5300" dirty="0" smtClean="0"/>
              <a:t>Any queries, contact Records Management x45675, or </a:t>
            </a:r>
            <a:r>
              <a:rPr lang="en-GB" sz="5300" u="sng" dirty="0" smtClean="0">
                <a:hlinkClick r:id="rId4"/>
              </a:rPr>
              <a:t>recman@liverpool.ac.uk</a:t>
            </a:r>
            <a:endParaRPr lang="en-GB" sz="5300" u="sng" dirty="0" smtClean="0"/>
          </a:p>
          <a:p>
            <a:pPr marL="57150" indent="0">
              <a:defRPr/>
            </a:pPr>
            <a:r>
              <a:rPr lang="en-GB" sz="5300" dirty="0"/>
              <a:t>And remember, good records management relies on the efforts of ALL University staff.</a:t>
            </a:r>
          </a:p>
          <a:p>
            <a:pPr marL="57150" indent="0">
              <a:defRPr/>
            </a:pPr>
            <a:endParaRPr lang="en-GB" sz="5300" u="sng" dirty="0" smtClean="0"/>
          </a:p>
          <a:p>
            <a:pPr eaLnBrk="1" hangingPunct="1">
              <a:defRPr/>
            </a:pPr>
            <a:endParaRPr lang="en-GB" dirty="0" smtClean="0"/>
          </a:p>
          <a:p>
            <a:pPr eaLnBrk="1" hangingPunct="1">
              <a:defRPr/>
            </a:pPr>
            <a:endParaRPr lang="en-GB" dirty="0"/>
          </a:p>
        </p:txBody>
      </p:sp>
    </p:spTree>
    <p:extLst>
      <p:ext uri="{BB962C8B-B14F-4D97-AF65-F5344CB8AC3E}">
        <p14:creationId xmlns:p14="http://schemas.microsoft.com/office/powerpoint/2010/main" val="4543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7">
                                            <p:txEl>
                                              <p:pRg st="4" end="4"/>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HAS RECORDS MANAGEMENT GOT TO DO WITH ME?</a:t>
            </a:r>
            <a:endParaRPr lang="en-GB" dirty="0"/>
          </a:p>
        </p:txBody>
      </p:sp>
      <p:sp>
        <p:nvSpPr>
          <p:cNvPr id="5" name="Content Placeholder 4"/>
          <p:cNvSpPr>
            <a:spLocks noGrp="1"/>
          </p:cNvSpPr>
          <p:nvPr>
            <p:ph idx="1"/>
          </p:nvPr>
        </p:nvSpPr>
        <p:spPr/>
        <p:txBody>
          <a:bodyPr/>
          <a:lstStyle/>
          <a:p>
            <a:pPr indent="0"/>
            <a:endParaRPr lang="en-GB" sz="2200" dirty="0"/>
          </a:p>
          <a:p>
            <a:pPr indent="0"/>
            <a:r>
              <a:rPr lang="en-GB" sz="2200" dirty="0" smtClean="0"/>
              <a:t>Records management is everyone’s responsibility.</a:t>
            </a:r>
          </a:p>
          <a:p>
            <a:pPr indent="0"/>
            <a:endParaRPr lang="en-GB" sz="2200" dirty="0"/>
          </a:p>
          <a:p>
            <a:pPr indent="0"/>
            <a:r>
              <a:rPr lang="en-GB" sz="2200" dirty="0" smtClean="0"/>
              <a:t>The three examples which follow are based on real life stories and highlight the importance of records management in the Higher Education sector.</a:t>
            </a:r>
            <a:endParaRPr lang="en-GB" sz="2200" dirty="0"/>
          </a:p>
        </p:txBody>
      </p:sp>
    </p:spTree>
    <p:extLst>
      <p:ext uri="{BB962C8B-B14F-4D97-AF65-F5344CB8AC3E}">
        <p14:creationId xmlns:p14="http://schemas.microsoft.com/office/powerpoint/2010/main" val="90449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381000"/>
            <a:ext cx="7990656" cy="887760"/>
          </a:xfrm>
        </p:spPr>
        <p:txBody>
          <a:bodyPr/>
          <a:lstStyle/>
          <a:p>
            <a:r>
              <a:rPr lang="en-GB" dirty="0" smtClean="0"/>
              <a:t>“CLIMATEGATE” SCANDAL  </a:t>
            </a:r>
            <a:br>
              <a:rPr lang="en-GB" dirty="0" smtClean="0"/>
            </a:br>
            <a:r>
              <a:rPr lang="en-GB" sz="1800" dirty="0" smtClean="0"/>
              <a:t>Climatic Research Unit at University of East Anglia, 2010</a:t>
            </a:r>
            <a:endParaRPr lang="en-GB" sz="1800" dirty="0"/>
          </a:p>
        </p:txBody>
      </p:sp>
      <p:sp>
        <p:nvSpPr>
          <p:cNvPr id="12" name="Content Placeholder 11"/>
          <p:cNvSpPr>
            <a:spLocks noGrp="1"/>
          </p:cNvSpPr>
          <p:nvPr>
            <p:ph sz="half" idx="1"/>
          </p:nvPr>
        </p:nvSpPr>
        <p:spPr>
          <a:xfrm>
            <a:off x="685800" y="1268760"/>
            <a:ext cx="3810000" cy="5055840"/>
          </a:xfrm>
        </p:spPr>
        <p:txBody>
          <a:bodyPr/>
          <a:lstStyle/>
          <a:p>
            <a:pPr marL="360000" indent="-171450">
              <a:buFont typeface="Arial" panose="020B0604020202020204" pitchFamily="34" charset="0"/>
              <a:buChar char="•"/>
            </a:pPr>
            <a:endParaRPr lang="en-GB" sz="1800" dirty="0" smtClean="0"/>
          </a:p>
          <a:p>
            <a:pPr marL="360000" indent="-171450">
              <a:buFont typeface="Arial" panose="020B0604020202020204" pitchFamily="34" charset="0"/>
              <a:buChar char="•"/>
            </a:pPr>
            <a:r>
              <a:rPr lang="en-GB" sz="1800" dirty="0" smtClean="0"/>
              <a:t>Thousands </a:t>
            </a:r>
            <a:r>
              <a:rPr lang="en-GB" sz="1800" dirty="0"/>
              <a:t>of </a:t>
            </a:r>
            <a:r>
              <a:rPr lang="en-GB" sz="1800" dirty="0" smtClean="0"/>
              <a:t>emails and </a:t>
            </a:r>
            <a:r>
              <a:rPr lang="en-GB" sz="1800" dirty="0"/>
              <a:t>data files </a:t>
            </a:r>
            <a:r>
              <a:rPr lang="en-GB" sz="1800" dirty="0" smtClean="0"/>
              <a:t>were leaked. </a:t>
            </a:r>
            <a:br>
              <a:rPr lang="en-GB" sz="1800" dirty="0" smtClean="0"/>
            </a:br>
            <a:endParaRPr lang="en-GB" sz="1800" dirty="0"/>
          </a:p>
          <a:p>
            <a:pPr marL="360000" indent="-171450">
              <a:buFont typeface="Arial" panose="020B0604020202020204" pitchFamily="34" charset="0"/>
              <a:buChar char="•"/>
            </a:pPr>
            <a:r>
              <a:rPr lang="en-GB" sz="1800" dirty="0" smtClean="0"/>
              <a:t>Allegations that scientists </a:t>
            </a:r>
            <a:r>
              <a:rPr lang="en-GB" sz="1800" dirty="0"/>
              <a:t>investigating </a:t>
            </a:r>
            <a:r>
              <a:rPr lang="en-GB" sz="1800" dirty="0" smtClean="0"/>
              <a:t>global warming had distorted data.</a:t>
            </a:r>
            <a:br>
              <a:rPr lang="en-GB" sz="1800" dirty="0" smtClean="0"/>
            </a:br>
            <a:endParaRPr lang="en-GB" sz="1800" dirty="0"/>
          </a:p>
          <a:p>
            <a:pPr marL="360000" indent="-171450">
              <a:buFont typeface="Arial" panose="020B0604020202020204" pitchFamily="34" charset="0"/>
              <a:buChar char="•"/>
            </a:pPr>
            <a:r>
              <a:rPr lang="en-GB" sz="1800" dirty="0" smtClean="0"/>
              <a:t>The Deputy </a:t>
            </a:r>
            <a:r>
              <a:rPr lang="en-GB" sz="1800" dirty="0"/>
              <a:t>I</a:t>
            </a:r>
            <a:r>
              <a:rPr lang="en-GB" sz="1800" dirty="0" smtClean="0"/>
              <a:t>nformation </a:t>
            </a:r>
            <a:r>
              <a:rPr lang="en-GB" sz="1800" dirty="0"/>
              <a:t>C</a:t>
            </a:r>
            <a:r>
              <a:rPr lang="en-GB" sz="1800" dirty="0" smtClean="0"/>
              <a:t>ommissioner </a:t>
            </a:r>
            <a:r>
              <a:rPr lang="en-GB" sz="1800" dirty="0"/>
              <a:t>stated that Freedom of Information </a:t>
            </a:r>
            <a:r>
              <a:rPr lang="en-GB" sz="1800" dirty="0" smtClean="0"/>
              <a:t>requests </a:t>
            </a:r>
            <a:r>
              <a:rPr lang="en-GB" sz="1800" dirty="0"/>
              <a:t>for climate data were “not dealt with as they should have been under the legislation</a:t>
            </a:r>
            <a:r>
              <a:rPr lang="en-GB" sz="1800" dirty="0" smtClean="0"/>
              <a:t>”.</a:t>
            </a:r>
            <a:endParaRPr lang="en-GB" sz="1800" dirty="0"/>
          </a:p>
          <a:p>
            <a:pPr marL="360000" indent="0"/>
            <a:endParaRPr lang="en-GB" sz="2000" dirty="0"/>
          </a:p>
        </p:txBody>
      </p:sp>
      <p:pic>
        <p:nvPicPr>
          <p:cNvPr id="1026" name="Picture 2"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729" y="2276872"/>
            <a:ext cx="4025855" cy="2537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AutoShape 6" descr="data:image/jpeg;base64,/9j/4AAQSkZJRgABAQAAAQABAAD/2wCEAAkGBhQSEBQUEhQUFRUVFxQXFxcUFRUYFhgVFRQVFRQUFBcXHSYeFxojGhQWHy8gJCcpLSwsFR4xNTAqNSYrLCkBCQoKDgwOGg8PGiwcHxwpLCwpLCwpLCwsKSwpLCwpLCkpLCwsLCwsKSkpLCwsLCwsLCksLCwsLCwpKSwpKSwsLP/AABEIAQkAvgMBIgACEQEDEQH/xAAcAAABBQEBAQAAAAAAAAAAAAADAAIEBQYBBwj/xABAEAABAwIDBQUFBwMDAwUAAAABAAIRAyEEMUEFElFhcQaBkaHwEyIyscEHFEJy0eHxUoKyIzOSYnOzFUOiwuL/xAAZAQADAQEBAAAAAAAAAAAAAAAAAQIEAwX/xAAhEQEBAAIBBAMBAQAAAAAAAAAAAQIRAwQSITEiQVETYf/aAAwDAQACEQMRAD8A2oCK0JoCIApBAJwCQCeAgEAnALoCcAkCAXQF0BPDUA0NTw1dAXSQBJIHVTaDmtTw1RK21aTG7zqjA3Q7wv04quHbfC7xBeRFp3SQekKbYrVX7WJ26qaj2zwjmyKo6EEHzU+jt3DuZviqwN4ucB4gpbg0mBi6GrtN4IkEEHIgyihiWzDDE8U0RrEQMUmEKaeGIgYnbqQ2EGJwYibq6jVLZgYu7ifCSfYW2KAT2hcAT2haUnAJ4C4AngJAgE4BIBPAQCDU9JYXtl2yApuZSc4EmDFjGsHTgoyujk2u9t9tKGGME7xvZunXvWB292+rViA07nJpjzzWZqb1S5JI0ngptLARcjL6rjcnaYBuxlVwALiQJIk5Tn3yiUKbnWnK5Vhh8BYTqp9HZnALlc2icatw9G8OH6XXauE3SYJ5Xt0V/Q2WGtlx97TkhP2YdNfqnMi/ntE2X2nxOGADX2IiCAQOkrf7C+0ejVcGVR7JxAufhJ66LCP2aSYP8FRquFDXQ4Z+u4qu5F43vFFwcAQQQdQihq8p7NdqXYZzWOJ9mY+IkgToeHVepYfFNe1rhk7JXPLhlLBV2F1KF1mKHIXYXUlcxJyEoXUlWoGLARWhNaEQBSDgE4BcCcEA4BPATQF17w1pJyAk9yVDI/aLt51GiGUnbr3G8fFu6wdF5NVxDnyb/M56q37W7XOIxD3idwWb3WJ71WYPCExGqzZ5NGGK22dinNYBAgiIIyj1qrCjQNZwsGt5CMuXBdwGzgGguEgWHObq9wuGgXzPDIDQDkFnyzbePjCZgRbkrBlOBbNOpsCk0qa5dzR2QGlhwTdFdhlJFNP3E5VaitqYWJ5qHi8MHC4lXVSmodSlmq2i4xnMU0sEEbzdCMx14rYdhdsb5FI1LtEtB5KhxNNV9CkaVUPYYIMgrrjltk5ePXl7iwyAU5UHZ7tM2tTG97rwIIm08pV810iQt+GUsefZp1JJJWRJJJIDHtRAE1oTwuYOATwuBOAQHQqXttjPZ4OpGb4YI/6jfylXgCxX2iYyfZ0hn8U+Q+q553wvGbrzs4bTjHirrZ2y5mNLd+aWCwYJA7/mr/C4PdBEfFCyZVswglKgAQP6QB/dF1JDUMkb1spKKFnrfjNQem3kjBiZSCNuKdrhzUQBcaxOVQqc6nZQ6lJSnPQXlUSrxVNV1WlPUXCuK7Zmyr6jbqpUZY+EzYMNqCTAMXGYnI9y9D2JvCmQ4zDnQeRv9V5tg7Twt5/uvROzb5pSO/rktnHflK8vlmvC2SSSWtnJJJJAZJqIAmNRAuRnBOCaE8JAnugErzPtZX38W4gghoaOWX8radqdo+zpQ34nZd2q83cHPqkuiSuWd+nXjn2ttmYQbwdw8+SuqrILQOp66+ao8BX3TfgYVyx8k+rLLl6bMPZlRl0Wk5CqO1TqZXCtsTWPRASojKilUnAqVwYFdkrjYXYIThugEpjildPDEy0j1RZVr2XurWpkq7EMjNXI5ZVHZV3VuOxNfepv4SI63n5BYQ0i9263Mr07YGzPYUWt/Ebu6nTuW3hm3m9R7WSSSS2MhJJJIDJtRAhtRAuJnhPaE1qI0IDE9s8UfatGgB8Vl6eHM7zXA8uHRei9pNge2plzfiaCRztcLzDZWH3XP47x5FZeW2V6XSceOeNt+kxrpJAFx9Vd4TESB0+Wap2MMz8/qrLCgDXL5rjteUkukom0J+Hegl8nxUepULZ9fwuVdom4jFBtzkhN7TUhnI5qiqYZzid5+63O5y7yUL75g2w2HPdMDda4yYmBzhExtFz01tDb1I5P8VYU8Y0hefGnRdBa17ZuJBiOKttl1DMTYcE8ppWOW2w9oM1Bxm12sBOaJRoy3UrNbcq7hyPDlPCUY+TzpuJ7U1XGKdM9yg16uId7zhHmqs7fqte5stZAcbg3Ij3RAzM2ngr2piqtJzd/32OAvkROpC7XCybZZyS3Uq27LVnVHNFt/IRIvPkvXKDCGtBMkAAniYuV5R2ZpFldhbYue2PFetrV0/2ydR7JJJJamUkkkkBk2ogQmorVxMRqK0IbEZoSB4C8q29gRh8ZWaLNMOaORg/WO5ertCwv2i4KKtKpo5pY7uP7jwXDmm8W/oc9cmv1l8DjHVC4RZozjnl5FHpuiB3qDsx5plzOLpB6qa9v+oDpfwWS36bs8NZbWDDaVz2BdPuzHrVNpOVngqMi65nrakrbENQg1LN0a3Ic3cUHFdjW1Hh4eWxf3TAmIkcDFlrHUJ/ZRzgz/VHcrxzynoXhmXuIDtlM3WNd8LQAAM/HuT2YIMFv371YMwozzPNBxxgJW9yphpJwz/dCrNpYMOcZE6gSj4CrMhcx3x5qsYeUVVLZdEul7Whwi5aJBHAlT/urZ48yZUhtPeFwCiMohtwFe76c/wCcH2Dhh94ogZbw14Xt4L0ped7BE4ul+Y+TXFeiLb08+NeZ1fjPRJJJLSyEkkkgMi1GagsKO1cTFYjNQWorUgM1VPazZntsM6BJZ746AHeHgT4K2aUQCVOU3NOmGVwymU+nkf3GWxN9CkaZbANyBCudu7IdhXkkE0ifdeMhOTXcD81Q1Mc1xgZiSvPyxsr3O6Z47ggN+qtsHViyqZkSjCsYkepUFLpf035c1I3RqqKltGc9FJdizEo06TJLxuMaxqpnYx7hMSCuPpuqgk5ac1Ar4iuwhrGgAZlwJEcoVSFau9ntMSi1qJIlUuz9tFrveIE5jmrOvto1WQyJ4xZVjBcvGnGY3cIDlOOJBCrRgZpw4lx48+XJNw2833TmPUhPXlG/C+7OHextIDTePgxy9FWA7C0N7FOd/Qw+LiAPKVv16HBPi8jqbvMkkkl3ZiSSSQGRaisKAworSuJpLCitUdhR2FIDNRWoLSitSUHjqG+wiAeRv5LyntBs8MxLgIG6RkIF2jQZZr1rE4ttKm57zDWiT+3PTvXj9fFmrXqudm57neJt3CIXDlnx3+NXS356/TKVRWGBd68VV1PdPVFoVyDZZLG/fldfdhMhOqUZgeoQ8PibKXUzBGo+X8qHTYbRFtNEyq0G3yVdtJ1YXY0Ec3QoDMbiOEfl3V1kPHyta2ywb7vipFKhugWA71S034gnJ3e79Ak/AVjnA4kklXI6XC6XZrBPzuqrZ+yBMuJcesDwCtT7oRl+M18Nd2Cw0Mqv4uDf+Ik/5+S1ap+yeF3MJT4uBef7zI8oVwvR45rGPH5bvO0kkkl0cySSSQGOYitQmorVxMVhRmFR2orSgJLSom2tv0cJRNWu4NaMuLjo1o1Kh7f7R0sHSNSqbmzGD4nu4N+p0Xh3a/tDWxr991yTusa0ndYD+Fo48TmSiY7PbXVO2tbaJqO+Ci0xTpg/E5pBJcfxGCOWccULFWe2o2+8JdyNt5vconZ7DezwrA0e/S96OJPxE8YPzVmW7/u5Ct7xn8Lxx4DXvCu4SzR45XG7jldocOokfUKDJabqVhngE0zIj4SeP0C7iqMi/orzMsbhe2vXmU5J3Yi4etZWNDH2grPUq5YbqQMWJkKLiruaUEObGiq8VhXNMi4807BY24VqPeyUzw6z9ih+8vGTY6o1N1V2gCuXUBGQ8FwUhC6SqtuvaPh6MBOwWENfEMpD8RuRo0XcfCUSpDWradluzYw7S996rwJ/6W57g78z+i7cWHfWHqOTsn+r1jQAALAWA5BOSSXovKJJJJAJJJJAY1pRGlBag7Q2rToML6joA8zwA1K4msWlUO2e3mGw8jeNRwzFOCAeBdMDzWA7SduKuJJYwmnT/pBu78x16C3VZmrWgcu6/RVMQsNtbeqYys6q82uA0EkNYMmj1cmdVBBIggZcDz1UdgI5ePmEZgmIjWw52/RWFz2b2q6k+I96TuzcQcwBqbrR42iGiQ6RVzi/s3czx+iwwJLgQfhyIzN7RC0GwdvtbLKgB3rXyadHRx5KiW1Wkajdxo/1G2f/ANfPuUVmKg7rjPB3HkpLd5lmn/VH/wAqekc/omYyizd3mgbx+Np/B0/XRcuTinJHbi5bx1GxFIFV1QFpU0lzID8j8J+h4FENIOC8+y4XVen4zm8UbD7RI6K8wm3QMys/XwJGSr3UXTEFOYTJP9MsHoLdqNN5EJr9qtixWIoYKsbSQOZVfVxJLqrQ73W2B1MH3r9xV48Et9py6iz6abtB2lfSDPZWcTLXWgbp05ypuy/tqxdOPbNp1W6+7uu7i23ks88GrhHtO7NIio0ZGMnR3ceCzkHlHJbsOOYzUedyclzy3Xv2xPtbwleA8Ook/wBUFv8AyF/JbShXa9ocxwc05FpBB6EL5QbUIstF2e7Z4jBmaTjpLHXaRzH1Varm+kUlk+x32h0Mc0NJFOtrTcfi5sOvTNaxAJJJJAeV7c7Y0qAIad+oPwjIfmOi8121t6riXzUcbZAZAcANOqgvruceHH1nKYSREfRToybPTn/K42Ne+I8fkijO/wCp9X4rjXAAa6aT48oTgNbUBN8sptPQ+tEqj7WnuC63O3E+Q04pTa8C37eu9MEyvFtYAvlEaJ5b7vE6d+iDUdByPiPLgpLYtPLMzeJjvQSx2btstI3gS5vwuJyNo3pWjoODh7Zv+5nuHJ/E9OSwjXHeJA6Dx9dymYHaBZcGzbgTfOTCcDUwxwc90lh+Jn4t7lwA46KK1rmXgupzZ2l9HHQ/NGwlYYt3ukU3AZ/hjmOJ80WlXe125u+6JlhyPFyjk45nPLtxc14641wciMpNF0Wtstr5dhSXAC7D8Qtct4hVhJmJIWHLiuPivQx5sc5uG9oNqeyoVHjMAx+Y2HmQsnswF26TqHzOpLQZVj22J+7ho1IJ6BQdjUSd46Bo8wAFo4pNMvNba0OxWbz3iAd6i4Xt+A5XWYcIK2+AwIp+8QTNNxN/hG46AsUMtO7l/K1Y+mPL2G5h49YSDdJSkA3P8R+6e8CBCZFTe5hkEg6GYM6QvcPsu7f/AHpgw+IdNZo9xx/9xoGp/rHmF4eK3u3+Sk4DFupua9hLXAggi0EXBCmw31Uksr9n/bMY/D3/AN6mAKtoEn4XDT3omORWqSD5Q3bcvXgnNbw8fouSe/ThqnNz5eXgkZNHvRP0yuuuaBe5F7XS37QLmxkd48Ut++fAW5KiNaL3vnA8UnOGmvTTL6LrnDjwPLNMc+NZ+nQaoB24Sb+Pdx9ZrrtAcvQ78l1o5+v5TXdZuLGc0gUm4HgBEDU85Xd4RY2PHut4/JCjMnhcayk8QIGXHy70wLTqlrxB3Tyy5E+Hkrmn2leRuvzsC6IJ4CeCpKJ93nfyOXyXG1C0EniM8vX6IgbfZ20ABNIkVDnGo1DOfFG2liqO6wZVXE7w0HAcjdYqhjSxp3SPe0NxPFpMbpj5otarvVN6o54O7bdj4s5MjjyRZMpqnjlcbuHdox7R4YOn1KKwtw9AZue4+61sy6BYC3OZ0so9LEMJqVKpe9zh7rWC5M3BJ5ShVtqOeQ+AHCAB+FgGTQBEnmfBcuPj17deTk7r4XNPHVvu9Z9YBhjcZfORulvEmDKzTASDcI1TEufd5medugiyHQbHBaHBHfTIMj5pwBjO3d4ohaZMj0UyIMSPEJAJjj1UptX3TBOaC4DQ8MkUGyA132Y9o/umOZvGKdUCm/gCT7ju50X4Er6FXyXScNLZL6K+zftH97wLC4zUp/6b+JLR7rj1bHfKi+zfPrBaBrfujLmnMgGLnOFwXERx48Mh61TKkzrAnrleEweW+u/TuTXuJHLlbzTWVZgRfTXLj4p+/FvHogHsbOZ8OX8INR0HTr6zTmtuM4P8fVCqNAOp1EfM9yZHbxnTIX6D9T5LppnOb8/1TSPC3rzT6ZEZRrPDr6CRluHdzkRnwlMHW8xz8+SeZ5gZTe6E9hmT9eiYPdUJGdxkTE+oQGvP4vpnofMp73ceEZDx77rjSCNAOWuduSQNF4jKfl6CJPyj9fqk6mABBI+RjlxyTXMfbKDw8kyM9rAnmMuExEc0R9aQQIzB5DKeqE4znmOCI0fvCYJzpsBwjiutF5unuqZ3jl8kKk68H5+aZHVBf1pyQ3gzl8kbdyvc6JlQWEfvHFKmGG+tEqZsR105LjnOj19ESkeemgCQMwx8R58Pmtr9nnbQYCtV3wTTezIf1tcN035F3ksVh23sSnh4JP1RZuBL3oBjjH7Joz3e/v5+tE4kR4fLy1XGvAB8j+yRgYt5bcR+sQE7DEGDw017/HyXMRJI14/p5+ajAljgNDzGfAphPPPInPleFHdT97XVPZe54jL1ZJzoPrPX5J+yd9lH1J06R6smza1/JEY6cpgDz4objpcx/H1RQdTqAHIaTw0seCdWcJIB6cuIuhNABvccPA+u9EY8cPX0ShhOB4eIHjHiuMaeIjw4ZjuXXtN4BPd018Vw2zaPqgj962l/0ub9VxrtPX6ITZJygW4E9EqboJgcbHggC58J6efrimlgkSZ4+uK6XR6v+y67IHge/LVVAc7hGuSZu+STZMac+9Pa0zpfWM0gTqmWpTIGYGieHHj4JpZPrNMkZzScrc+CkUxAzueaC3UfyiUxOnXxjNSYbbVDGXnzKQvmFxwIqTxCHhqhvw706FgHZgT00Sc4W6Cf1XGszOkGw4xpC5WEtyyz4ftdEDrapdmOmaiY6kXA21N+afRqQCOnLWbI9Qy3Ln46Dx8kBE2fiS8QTcWPrwU4Uh3zrnH8Kkcw06pMwHW6lXNHLnPHlzRPAcfIMZm8xkmuiNOfeESuw/X9ig7kiJjqfKE6HWDPK0Z2EJ7akxl6E25IMWueqc0Ac/BTAO240kzlqo5abnu4cNMkUVwDB8BpOWSHXqCbEX045C/rVMG9I8AYRGM6HuPj0UT2rQZmOFic5z8EmY0RMH1buQEn2VhHgYy6WTiSDH62Uf77bInrGfDwQTj4Onzz1/ZATnB08p1TXnnlxPz0UGpjxxNhpxtPfmhe2e4WYTafn/8ApMlp7doGl+K47Ft9Xj9VDpYWqTBhunPMjIX0Uqn2cqOuS4jOzTwJnyKNwaR31wL34XIhCOOtBPEiNNII4q3odjHEwQ46SRAB3omNQAHEjorfD9kBnu022cQDL4J91oJ1bF+MlRbFMtSrB2uVtMl3BUyRYE9J+krQbW2C2i0OkHJsQBpAJ4mx8UXY2HFNljnmYmSnaSnJOfjbQotQCCTnbx1jyKa3X8g+qLiPr/8AUI+9BCdSDTIv8k2niJFxl+vmpFT4R/coFfM9PqrpHbTwpewkZgkiE/A4neYHT3DznwPiitz9cFC2Jk7836pfZrXdBAPGR0jKfJRqlUCRnEW1/dFPwN6H/JRMf+L+36pkHWxk5Zc4GhOf8qLXxW6XDMgRwEWmB9eaZi/if3fII+A/3X/kf8kqcJjapktaRDd/LJotInRFr4GsMwCe45Tqrv8AFQ/7NH/MKTiPw/nd/wCZ6nYZpuy6xzgSdTpJaT7vQzyC5T2JUdF/w2Fzc/A3+7QrS4P4j0H/AIqitcLmP+3R/wASlabIs7On+pxAJNm3hlqhF8wbAa6K0o9lBbeE2EnLL3i4RBOjY4zwWnwfxd/1Cms/X/Iqe6hmcL2PEAmGmLwLTym9pPgFYt2KyLkkzPnP6/8AIq3Z8XcfmEzE/Geiewi08BTbENAgcJt1KKawBzE3nqACUOvmP7/8Cq0ZYju+YRIS1xe0WNZvZxYwPL5qN/6s1wJYQRaLxe9iOFpmVV7Z/wBg/nP1UDZ/wHo75J9sNZ7bxXtcO6YElpjobkH1mqnEbYNINDGgmL+Wo1SxPwnof8lAxf4Pyn/JOzyT/9k="/>
          <p:cNvSpPr>
            <a:spLocks noChangeAspect="1" noChangeArrowheads="1"/>
          </p:cNvSpPr>
          <p:nvPr/>
        </p:nvSpPr>
        <p:spPr bwMode="auto">
          <a:xfrm>
            <a:off x="155575" y="-2560638"/>
            <a:ext cx="381952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8" descr="data:image/jpeg;base64,/9j/4AAQSkZJRgABAQAAAQABAAD/2wCEAAkGBhQSEBQUEhQUFRUVFxQXFxcUFRUYFhgVFRQVFRQUFBcXHSYeFxojGhQWHy8gJCcpLSwsFR4xNTAqNSYrLCkBCQoKDgwOGg8PGiwcHxwpLCwpLCwpLCwsKSwpLCwpLCkpLCwsLCwsKSkpLCwsLCwsLCksLCwsLCwpKSwpKSwsLP/AABEIAQkAvgMBIgACEQEDEQH/xAAcAAABBQEBAQAAAAAAAAAAAAADAAIEBQYBBwj/xABAEAABAwIDBQUFBwMDAwUAAAABAAIRAyEEMUEFElFhcQaBkaHwEyIyscEHFEJy0eHxUoKyIzOSYnOzFUOiwuL/xAAZAQADAQEBAAAAAAAAAAAAAAAAAQIEAwX/xAAhEQEBAAIBBAMBAQAAAAAAAAAAAQIRAwQSITEiQVETYf/aAAwDAQACEQMRAD8A2oCK0JoCIApBAJwCQCeAgEAnALoCcAkCAXQF0BPDUA0NTw1dAXSQBJIHVTaDmtTw1RK21aTG7zqjA3Q7wv04quHbfC7xBeRFp3SQekKbYrVX7WJ26qaj2zwjmyKo6EEHzU+jt3DuZviqwN4ucB4gpbg0mBi6GrtN4IkEEHIgyihiWzDDE8U0RrEQMUmEKaeGIgYnbqQ2EGJwYibq6jVLZgYu7ifCSfYW2KAT2hcAT2haUnAJ4C4AngJAgE4BIBPAQCDU9JYXtl2yApuZSc4EmDFjGsHTgoyujk2u9t9tKGGME7xvZunXvWB292+rViA07nJpjzzWZqb1S5JI0ngptLARcjL6rjcnaYBuxlVwALiQJIk5Tn3yiUKbnWnK5Vhh8BYTqp9HZnALlc2icatw9G8OH6XXauE3SYJ5Xt0V/Q2WGtlx97TkhP2YdNfqnMi/ntE2X2nxOGADX2IiCAQOkrf7C+0ejVcGVR7JxAufhJ66LCP2aSYP8FRquFDXQ4Z+u4qu5F43vFFwcAQQQdQihq8p7NdqXYZzWOJ9mY+IkgToeHVepYfFNe1rhk7JXPLhlLBV2F1KF1mKHIXYXUlcxJyEoXUlWoGLARWhNaEQBSDgE4BcCcEA4BPATQF17w1pJyAk9yVDI/aLt51GiGUnbr3G8fFu6wdF5NVxDnyb/M56q37W7XOIxD3idwWb3WJ71WYPCExGqzZ5NGGK22dinNYBAgiIIyj1qrCjQNZwsGt5CMuXBdwGzgGguEgWHObq9wuGgXzPDIDQDkFnyzbePjCZgRbkrBlOBbNOpsCk0qa5dzR2QGlhwTdFdhlJFNP3E5VaitqYWJ5qHi8MHC4lXVSmodSlmq2i4xnMU0sEEbzdCMx14rYdhdsb5FI1LtEtB5KhxNNV9CkaVUPYYIMgrrjltk5ePXl7iwyAU5UHZ7tM2tTG97rwIIm08pV810iQt+GUsefZp1JJJWRJJJIDHtRAE1oTwuYOATwuBOAQHQqXttjPZ4OpGb4YI/6jfylXgCxX2iYyfZ0hn8U+Q+q553wvGbrzs4bTjHirrZ2y5mNLd+aWCwYJA7/mr/C4PdBEfFCyZVswglKgAQP6QB/dF1JDUMkb1spKKFnrfjNQem3kjBiZSCNuKdrhzUQBcaxOVQqc6nZQ6lJSnPQXlUSrxVNV1WlPUXCuK7Zmyr6jbqpUZY+EzYMNqCTAMXGYnI9y9D2JvCmQ4zDnQeRv9V5tg7Twt5/uvROzb5pSO/rktnHflK8vlmvC2SSSWtnJJJJAZJqIAmNRAuRnBOCaE8JAnugErzPtZX38W4gghoaOWX8radqdo+zpQ34nZd2q83cHPqkuiSuWd+nXjn2ttmYQbwdw8+SuqrILQOp66+ao8BX3TfgYVyx8k+rLLl6bMPZlRl0Wk5CqO1TqZXCtsTWPRASojKilUnAqVwYFdkrjYXYIThugEpjildPDEy0j1RZVr2XurWpkq7EMjNXI5ZVHZV3VuOxNfepv4SI63n5BYQ0i9263Mr07YGzPYUWt/Ebu6nTuW3hm3m9R7WSSSS2MhJJJIDJtRAhtRAuJnhPaE1qI0IDE9s8UfatGgB8Vl6eHM7zXA8uHRei9pNge2plzfiaCRztcLzDZWH3XP47x5FZeW2V6XSceOeNt+kxrpJAFx9Vd4TESB0+Wap2MMz8/qrLCgDXL5rjteUkukom0J+Hegl8nxUepULZ9fwuVdom4jFBtzkhN7TUhnI5qiqYZzid5+63O5y7yUL75g2w2HPdMDda4yYmBzhExtFz01tDb1I5P8VYU8Y0hefGnRdBa17ZuJBiOKttl1DMTYcE8ppWOW2w9oM1Bxm12sBOaJRoy3UrNbcq7hyPDlPCUY+TzpuJ7U1XGKdM9yg16uId7zhHmqs7fqte5stZAcbg3Ij3RAzM2ngr2piqtJzd/32OAvkROpC7XCybZZyS3Uq27LVnVHNFt/IRIvPkvXKDCGtBMkAAniYuV5R2ZpFldhbYue2PFetrV0/2ydR7JJJJamUkkkkBk2ogQmorVxMRqK0IbEZoSB4C8q29gRh8ZWaLNMOaORg/WO5ertCwv2i4KKtKpo5pY7uP7jwXDmm8W/oc9cmv1l8DjHVC4RZozjnl5FHpuiB3qDsx5plzOLpB6qa9v+oDpfwWS36bs8NZbWDDaVz2BdPuzHrVNpOVngqMi65nrakrbENQg1LN0a3Ic3cUHFdjW1Hh4eWxf3TAmIkcDFlrHUJ/ZRzgz/VHcrxzynoXhmXuIDtlM3WNd8LQAAM/HuT2YIMFv371YMwozzPNBxxgJW9yphpJwz/dCrNpYMOcZE6gSj4CrMhcx3x5qsYeUVVLZdEul7Whwi5aJBHAlT/urZ48yZUhtPeFwCiMohtwFe76c/wCcH2Dhh94ogZbw14Xt4L0ped7BE4ul+Y+TXFeiLb08+NeZ1fjPRJJJLSyEkkkgMi1GagsKO1cTFYjNQWorUgM1VPazZntsM6BJZ746AHeHgT4K2aUQCVOU3NOmGVwymU+nkf3GWxN9CkaZbANyBCudu7IdhXkkE0ifdeMhOTXcD81Q1Mc1xgZiSvPyxsr3O6Z47ggN+qtsHViyqZkSjCsYkepUFLpf035c1I3RqqKltGc9FJdizEo06TJLxuMaxqpnYx7hMSCuPpuqgk5ac1Ar4iuwhrGgAZlwJEcoVSFau9ntMSi1qJIlUuz9tFrveIE5jmrOvto1WQyJ4xZVjBcvGnGY3cIDlOOJBCrRgZpw4lx48+XJNw2833TmPUhPXlG/C+7OHextIDTePgxy9FWA7C0N7FOd/Qw+LiAPKVv16HBPi8jqbvMkkkl3ZiSSSQGRaisKAworSuJpLCitUdhR2FIDNRWoLSitSUHjqG+wiAeRv5LyntBs8MxLgIG6RkIF2jQZZr1rE4ttKm57zDWiT+3PTvXj9fFmrXqudm57neJt3CIXDlnx3+NXS356/TKVRWGBd68VV1PdPVFoVyDZZLG/fldfdhMhOqUZgeoQ8PibKXUzBGo+X8qHTYbRFtNEyq0G3yVdtJ1YXY0Ec3QoDMbiOEfl3V1kPHyta2ywb7vipFKhugWA71S034gnJ3e79Ak/AVjnA4kklXI6XC6XZrBPzuqrZ+yBMuJcesDwCtT7oRl+M18Nd2Cw0Mqv4uDf+Ik/5+S1ap+yeF3MJT4uBef7zI8oVwvR45rGPH5bvO0kkkl0cySSSQGOYitQmorVxMVhRmFR2orSgJLSom2tv0cJRNWu4NaMuLjo1o1Kh7f7R0sHSNSqbmzGD4nu4N+p0Xh3a/tDWxr991yTusa0ndYD+Fo48TmSiY7PbXVO2tbaJqO+Ci0xTpg/E5pBJcfxGCOWccULFWe2o2+8JdyNt5vconZ7DezwrA0e/S96OJPxE8YPzVmW7/u5Ct7xn8Lxx4DXvCu4SzR45XG7jldocOokfUKDJabqVhngE0zIj4SeP0C7iqMi/orzMsbhe2vXmU5J3Yi4etZWNDH2grPUq5YbqQMWJkKLiruaUEObGiq8VhXNMi4807BY24VqPeyUzw6z9ih+8vGTY6o1N1V2gCuXUBGQ8FwUhC6SqtuvaPh6MBOwWENfEMpD8RuRo0XcfCUSpDWradluzYw7S996rwJ/6W57g78z+i7cWHfWHqOTsn+r1jQAALAWA5BOSSXovKJJJJAJJJJAY1pRGlBag7Q2rToML6joA8zwA1K4msWlUO2e3mGw8jeNRwzFOCAeBdMDzWA7SduKuJJYwmnT/pBu78x16C3VZmrWgcu6/RVMQsNtbeqYys6q82uA0EkNYMmj1cmdVBBIggZcDz1UdgI5ePmEZgmIjWw52/RWFz2b2q6k+I96TuzcQcwBqbrR42iGiQ6RVzi/s3czx+iwwJLgQfhyIzN7RC0GwdvtbLKgB3rXyadHRx5KiW1Wkajdxo/1G2f/ANfPuUVmKg7rjPB3HkpLd5lmn/VH/wAqekc/omYyizd3mgbx+Np/B0/XRcuTinJHbi5bx1GxFIFV1QFpU0lzID8j8J+h4FENIOC8+y4XVen4zm8UbD7RI6K8wm3QMys/XwJGSr3UXTEFOYTJP9MsHoLdqNN5EJr9qtixWIoYKsbSQOZVfVxJLqrQ73W2B1MH3r9xV48Et9py6iz6abtB2lfSDPZWcTLXWgbp05ypuy/tqxdOPbNp1W6+7uu7i23ks88GrhHtO7NIio0ZGMnR3ceCzkHlHJbsOOYzUedyclzy3Xv2xPtbwleA8Ook/wBUFv8AyF/JbShXa9ocxwc05FpBB6EL5QbUIstF2e7Z4jBmaTjpLHXaRzH1Varm+kUlk+x32h0Mc0NJFOtrTcfi5sOvTNaxAJJJJAeV7c7Y0qAIad+oPwjIfmOi8121t6riXzUcbZAZAcANOqgvruceHH1nKYSREfRToybPTn/K42Ne+I8fkijO/wCp9X4rjXAAa6aT48oTgNbUBN8sptPQ+tEqj7WnuC63O3E+Q04pTa8C37eu9MEyvFtYAvlEaJ5b7vE6d+iDUdByPiPLgpLYtPLMzeJjvQSx2btstI3gS5vwuJyNo3pWjoODh7Zv+5nuHJ/E9OSwjXHeJA6Dx9dymYHaBZcGzbgTfOTCcDUwxwc90lh+Jn4t7lwA46KK1rmXgupzZ2l9HHQ/NGwlYYt3ukU3AZ/hjmOJ80WlXe125u+6JlhyPFyjk45nPLtxc14641wciMpNF0Wtstr5dhSXAC7D8Qtct4hVhJmJIWHLiuPivQx5sc5uG9oNqeyoVHjMAx+Y2HmQsnswF26TqHzOpLQZVj22J+7ho1IJ6BQdjUSd46Bo8wAFo4pNMvNba0OxWbz3iAd6i4Xt+A5XWYcIK2+AwIp+8QTNNxN/hG46AsUMtO7l/K1Y+mPL2G5h49YSDdJSkA3P8R+6e8CBCZFTe5hkEg6GYM6QvcPsu7f/AHpgw+IdNZo9xx/9xoGp/rHmF4eK3u3+Sk4DFupua9hLXAggi0EXBCmw31Uksr9n/bMY/D3/AN6mAKtoEn4XDT3omORWqSD5Q3bcvXgnNbw8fouSe/ThqnNz5eXgkZNHvRP0yuuuaBe5F7XS37QLmxkd48Ut++fAW5KiNaL3vnA8UnOGmvTTL6LrnDjwPLNMc+NZ+nQaoB24Sb+Pdx9ZrrtAcvQ78l1o5+v5TXdZuLGc0gUm4HgBEDU85Xd4RY2PHut4/JCjMnhcayk8QIGXHy70wLTqlrxB3Tyy5E+Hkrmn2leRuvzsC6IJ4CeCpKJ93nfyOXyXG1C0EniM8vX6IgbfZ20ABNIkVDnGo1DOfFG2liqO6wZVXE7w0HAcjdYqhjSxp3SPe0NxPFpMbpj5otarvVN6o54O7bdj4s5MjjyRZMpqnjlcbuHdox7R4YOn1KKwtw9AZue4+61sy6BYC3OZ0so9LEMJqVKpe9zh7rWC5M3BJ5ShVtqOeQ+AHCAB+FgGTQBEnmfBcuPj17deTk7r4XNPHVvu9Z9YBhjcZfORulvEmDKzTASDcI1TEufd5medugiyHQbHBaHBHfTIMj5pwBjO3d4ohaZMj0UyIMSPEJAJjj1UptX3TBOaC4DQ8MkUGyA132Y9o/umOZvGKdUCm/gCT7ju50X4Er6FXyXScNLZL6K+zftH97wLC4zUp/6b+JLR7rj1bHfKi+zfPrBaBrfujLmnMgGLnOFwXERx48Mh61TKkzrAnrleEweW+u/TuTXuJHLlbzTWVZgRfTXLj4p+/FvHogHsbOZ8OX8INR0HTr6zTmtuM4P8fVCqNAOp1EfM9yZHbxnTIX6D9T5LppnOb8/1TSPC3rzT6ZEZRrPDr6CRluHdzkRnwlMHW8xz8+SeZ5gZTe6E9hmT9eiYPdUJGdxkTE+oQGvP4vpnofMp73ceEZDx77rjSCNAOWuduSQNF4jKfl6CJPyj9fqk6mABBI+RjlxyTXMfbKDw8kyM9rAnmMuExEc0R9aQQIzB5DKeqE4znmOCI0fvCYJzpsBwjiutF5unuqZ3jl8kKk68H5+aZHVBf1pyQ3gzl8kbdyvc6JlQWEfvHFKmGG+tEqZsR105LjnOj19ESkeemgCQMwx8R58Pmtr9nnbQYCtV3wTTezIf1tcN035F3ksVh23sSnh4JP1RZuBL3oBjjH7Joz3e/v5+tE4kR4fLy1XGvAB8j+yRgYt5bcR+sQE7DEGDw017/HyXMRJI14/p5+ajAljgNDzGfAphPPPInPleFHdT97XVPZe54jL1ZJzoPrPX5J+yd9lH1J06R6smza1/JEY6cpgDz4objpcx/H1RQdTqAHIaTw0seCdWcJIB6cuIuhNABvccPA+u9EY8cPX0ShhOB4eIHjHiuMaeIjw4ZjuXXtN4BPd018Vw2zaPqgj962l/0ub9VxrtPX6ITZJygW4E9EqboJgcbHggC58J6efrimlgkSZ4+uK6XR6v+y67IHge/LVVAc7hGuSZu+STZMac+9Pa0zpfWM0gTqmWpTIGYGieHHj4JpZPrNMkZzScrc+CkUxAzueaC3UfyiUxOnXxjNSYbbVDGXnzKQvmFxwIqTxCHhqhvw706FgHZgT00Sc4W6Cf1XGszOkGw4xpC5WEtyyz4ftdEDrapdmOmaiY6kXA21N+afRqQCOnLWbI9Qy3Ln46Dx8kBE2fiS8QTcWPrwU4Uh3zrnH8Kkcw06pMwHW6lXNHLnPHlzRPAcfIMZm8xkmuiNOfeESuw/X9ig7kiJjqfKE6HWDPK0Z2EJ7akxl6E25IMWueqc0Ac/BTAO240kzlqo5abnu4cNMkUVwDB8BpOWSHXqCbEX045C/rVMG9I8AYRGM6HuPj0UT2rQZmOFic5z8EmY0RMH1buQEn2VhHgYy6WTiSDH62Uf77bInrGfDwQTj4Onzz1/ZATnB08p1TXnnlxPz0UGpjxxNhpxtPfmhe2e4WYTafn/8ApMlp7doGl+K47Ft9Xj9VDpYWqTBhunPMjIX0Uqn2cqOuS4jOzTwJnyKNwaR31wL34XIhCOOtBPEiNNII4q3odjHEwQ46SRAB3omNQAHEjorfD9kBnu022cQDL4J91oJ1bF+MlRbFMtSrB2uVtMl3BUyRYE9J+krQbW2C2i0OkHJsQBpAJ4mx8UXY2HFNljnmYmSnaSnJOfjbQotQCCTnbx1jyKa3X8g+qLiPr/8AUI+9BCdSDTIv8k2niJFxl+vmpFT4R/coFfM9PqrpHbTwpewkZgkiE/A4neYHT3DznwPiitz9cFC2Jk7836pfZrXdBAPGR0jKfJRqlUCRnEW1/dFPwN6H/JRMf+L+36pkHWxk5Zc4GhOf8qLXxW6XDMgRwEWmB9eaZi/if3fII+A/3X/kf8kqcJjapktaRDd/LJotInRFr4GsMwCe45Tqrv8AFQ/7NH/MKTiPw/nd/wCZ6nYZpuy6xzgSdTpJaT7vQzyC5T2JUdF/w2Fzc/A3+7QrS4P4j0H/AIqitcLmP+3R/wASlabIs7On+pxAJNm3hlqhF8wbAa6K0o9lBbeE2EnLL3i4RBOjY4zwWnwfxd/1Cms/X/Iqe6hmcL2PEAmGmLwLTym9pPgFYt2KyLkkzPnP6/8AIq3Z8XcfmEzE/Geiewi08BTbENAgcJt1KKawBzE3nqACUOvmP7/8Cq0ZYju+YRIS1xe0WNZvZxYwPL5qN/6s1wJYQRaLxe9iOFpmVV7Z/wBg/nP1UDZ/wHo75J9sNZ7bxXtcO6YElpjobkH1mqnEbYNINDGgmL+Wo1SxPwnof8lAxf4Pyn/JOzyT/9k="/>
          <p:cNvSpPr>
            <a:spLocks noChangeAspect="1" noChangeArrowheads="1"/>
          </p:cNvSpPr>
          <p:nvPr/>
        </p:nvSpPr>
        <p:spPr bwMode="auto">
          <a:xfrm>
            <a:off x="307975" y="-2408238"/>
            <a:ext cx="381952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712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064896" cy="599728"/>
          </a:xfrm>
        </p:spPr>
        <p:txBody>
          <a:bodyPr/>
          <a:lstStyle/>
          <a:p>
            <a:r>
              <a:rPr lang="en-GB" sz="2800" dirty="0" smtClean="0">
                <a:latin typeface="+mn-lt"/>
              </a:rPr>
              <a:t>DATA PROTECTION BREACH </a:t>
            </a:r>
            <a:br>
              <a:rPr lang="en-GB" sz="2800" dirty="0" smtClean="0">
                <a:latin typeface="+mn-lt"/>
              </a:rPr>
            </a:br>
            <a:r>
              <a:rPr lang="en-GB" sz="1800" dirty="0" smtClean="0">
                <a:latin typeface="+mn-lt"/>
              </a:rPr>
              <a:t>Durham University, </a:t>
            </a:r>
            <a:r>
              <a:rPr lang="en-GB" sz="1800" dirty="0" smtClean="0"/>
              <a:t>2011 </a:t>
            </a:r>
            <a:endParaRPr lang="en-GB" sz="1800" dirty="0">
              <a:latin typeface="+mn-lt"/>
            </a:endParaRPr>
          </a:p>
        </p:txBody>
      </p:sp>
      <p:sp>
        <p:nvSpPr>
          <p:cNvPr id="3" name="Content Placeholder 2"/>
          <p:cNvSpPr>
            <a:spLocks noGrp="1"/>
          </p:cNvSpPr>
          <p:nvPr>
            <p:ph sz="half" idx="1"/>
          </p:nvPr>
        </p:nvSpPr>
        <p:spPr>
          <a:xfrm>
            <a:off x="539552" y="1268760"/>
            <a:ext cx="3956248" cy="5055840"/>
          </a:xfrm>
        </p:spPr>
        <p:txBody>
          <a:bodyPr/>
          <a:lstStyle/>
          <a:p>
            <a:pPr marL="360000">
              <a:buFont typeface="Arial" panose="020B0604020202020204" pitchFamily="34" charset="0"/>
              <a:buChar char="•"/>
            </a:pPr>
            <a:r>
              <a:rPr lang="en-GB" sz="1800" dirty="0"/>
              <a:t>P</a:t>
            </a:r>
            <a:r>
              <a:rPr lang="en-GB" sz="1800" dirty="0" smtClean="0"/>
              <a:t>ersonal information was disclosed </a:t>
            </a:r>
            <a:r>
              <a:rPr lang="en-GB" sz="1800" dirty="0"/>
              <a:t>in training materials on </a:t>
            </a:r>
            <a:r>
              <a:rPr lang="en-GB" sz="1800" dirty="0" smtClean="0"/>
              <a:t>the University website.</a:t>
            </a:r>
            <a:endParaRPr lang="en-GB" sz="1800" dirty="0"/>
          </a:p>
          <a:p>
            <a:pPr marL="360000">
              <a:buFont typeface="Arial" panose="020B0604020202020204" pitchFamily="34" charset="0"/>
              <a:buChar char="•"/>
            </a:pPr>
            <a:r>
              <a:rPr lang="en-GB" sz="1800" dirty="0"/>
              <a:t>Screenshots of </a:t>
            </a:r>
            <a:r>
              <a:rPr lang="en-GB" sz="1800" dirty="0" smtClean="0"/>
              <a:t>University </a:t>
            </a:r>
            <a:r>
              <a:rPr lang="en-GB" sz="1800" dirty="0"/>
              <a:t>systems included names, addresses and dates of birth of up to 177 former students and </a:t>
            </a:r>
            <a:r>
              <a:rPr lang="en-GB" sz="1800" dirty="0" smtClean="0"/>
              <a:t>staff.</a:t>
            </a:r>
          </a:p>
          <a:p>
            <a:pPr marL="360000">
              <a:buFont typeface="Arial" panose="020B0604020202020204" pitchFamily="34" charset="0"/>
              <a:buChar char="•"/>
            </a:pPr>
            <a:r>
              <a:rPr lang="en-GB" sz="1800" dirty="0" smtClean="0"/>
              <a:t>Durham University discovered the breach in July 2011, and removed the material before reporting itself to the Information Commissioner’s Office (ICO).</a:t>
            </a:r>
          </a:p>
          <a:p>
            <a:pPr marL="360000">
              <a:buFont typeface="Arial" panose="020B0604020202020204" pitchFamily="34" charset="0"/>
              <a:buChar char="•"/>
            </a:pPr>
            <a:r>
              <a:rPr lang="en-GB" sz="1800" dirty="0" smtClean="0"/>
              <a:t>An investigation found that only around 20% of the University’s non-manual staff had accessed online data protection training materials.</a:t>
            </a:r>
            <a:endParaRPr lang="en-GB" sz="1800" dirty="0"/>
          </a:p>
          <a:p>
            <a:endParaRPr lang="en-GB" sz="2200" dirty="0"/>
          </a:p>
        </p:txBody>
      </p:sp>
      <p:pic>
        <p:nvPicPr>
          <p:cNvPr id="7" name="Content Placeholder 6" descr="ICO raps Durham University over online data breach | ZDNet - Mozilla Firefox"/>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319" t="12732" r="38464" b="7450"/>
          <a:stretch/>
        </p:blipFill>
        <p:spPr>
          <a:xfrm>
            <a:off x="5435474" y="1327604"/>
            <a:ext cx="3358603" cy="420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510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990656" cy="671736"/>
          </a:xfrm>
        </p:spPr>
        <p:txBody>
          <a:bodyPr/>
          <a:lstStyle/>
          <a:p>
            <a:r>
              <a:rPr lang="en-GB" sz="2800" dirty="0" smtClean="0"/>
              <a:t>PLANT RECORDS DATABASE</a:t>
            </a:r>
            <a:br>
              <a:rPr lang="en-GB" sz="2800" dirty="0" smtClean="0"/>
            </a:br>
            <a:r>
              <a:rPr lang="en-GB" sz="1800" dirty="0" smtClean="0"/>
              <a:t>Ness Gardens at University of Liverpool, 2013</a:t>
            </a:r>
            <a:endParaRPr lang="en-GB" sz="1800" dirty="0"/>
          </a:p>
        </p:txBody>
      </p:sp>
      <p:sp>
        <p:nvSpPr>
          <p:cNvPr id="3" name="Content Placeholder 2"/>
          <p:cNvSpPr>
            <a:spLocks noGrp="1"/>
          </p:cNvSpPr>
          <p:nvPr>
            <p:ph sz="half" idx="1"/>
          </p:nvPr>
        </p:nvSpPr>
        <p:spPr>
          <a:xfrm>
            <a:off x="685800" y="1412776"/>
            <a:ext cx="3810000" cy="4911824"/>
          </a:xfrm>
        </p:spPr>
        <p:txBody>
          <a:bodyPr/>
          <a:lstStyle/>
          <a:p>
            <a:pPr>
              <a:buFont typeface="Arial" panose="020B0604020202020204" pitchFamily="34" charset="0"/>
              <a:buChar char="•"/>
            </a:pPr>
            <a:endParaRPr lang="en-GB" sz="1800" dirty="0" smtClean="0"/>
          </a:p>
          <a:p>
            <a:pPr>
              <a:buFont typeface="Arial" panose="020B0604020202020204" pitchFamily="34" charset="0"/>
              <a:buChar char="•"/>
            </a:pPr>
            <a:r>
              <a:rPr lang="en-GB" sz="1800" dirty="0" smtClean="0"/>
              <a:t>By </a:t>
            </a:r>
            <a:r>
              <a:rPr lang="en-GB" sz="1800" dirty="0"/>
              <a:t>the end of 1999 Bill Reid had entered around 13500 </a:t>
            </a:r>
            <a:r>
              <a:rPr lang="en-GB" sz="1800" dirty="0" smtClean="0"/>
              <a:t>records. </a:t>
            </a:r>
            <a:br>
              <a:rPr lang="en-GB" sz="1800" dirty="0" smtClean="0"/>
            </a:br>
            <a:endParaRPr lang="en-GB" sz="1800" dirty="0"/>
          </a:p>
          <a:p>
            <a:pPr>
              <a:buFont typeface="Arial" panose="020B0604020202020204" pitchFamily="34" charset="0"/>
              <a:buChar char="•"/>
            </a:pPr>
            <a:r>
              <a:rPr lang="en-GB" sz="1800" dirty="0"/>
              <a:t>The </a:t>
            </a:r>
            <a:r>
              <a:rPr lang="en-GB" sz="1800" dirty="0" smtClean="0"/>
              <a:t>computer </a:t>
            </a:r>
            <a:r>
              <a:rPr lang="en-GB" sz="1800" dirty="0"/>
              <a:t>crashed. The records had not been backed up </a:t>
            </a:r>
            <a:r>
              <a:rPr lang="en-GB" sz="1800" dirty="0" smtClean="0"/>
              <a:t>and </a:t>
            </a:r>
            <a:r>
              <a:rPr lang="en-GB" sz="1800" dirty="0"/>
              <a:t>could not be recovered by the IT </a:t>
            </a:r>
            <a:r>
              <a:rPr lang="en-GB" sz="1800" dirty="0" smtClean="0"/>
              <a:t>team.</a:t>
            </a:r>
            <a:br>
              <a:rPr lang="en-GB" sz="1800" dirty="0" smtClean="0"/>
            </a:br>
            <a:endParaRPr lang="en-GB" sz="1800" dirty="0"/>
          </a:p>
          <a:p>
            <a:pPr>
              <a:buFont typeface="Arial" panose="020B0604020202020204" pitchFamily="34" charset="0"/>
              <a:buChar char="•"/>
            </a:pPr>
            <a:r>
              <a:rPr lang="en-GB" sz="1800" dirty="0" smtClean="0"/>
              <a:t>During 2000-2013 </a:t>
            </a:r>
            <a:r>
              <a:rPr lang="en-GB" sz="1800" dirty="0"/>
              <a:t>Bill </a:t>
            </a:r>
            <a:r>
              <a:rPr lang="en-GB" sz="1800" dirty="0" smtClean="0"/>
              <a:t>re-entered all of the data.</a:t>
            </a:r>
            <a:endParaRPr lang="en-GB" sz="1800" dirty="0"/>
          </a:p>
          <a:p>
            <a:endParaRPr lang="en-GB" dirty="0"/>
          </a:p>
        </p:txBody>
      </p:sp>
      <p:pic>
        <p:nvPicPr>
          <p:cNvPr id="5" name="Content Placeholder 8" descr="Ness Gardens newsletter_spring_2013_final.pdf - Adobe Reade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897" t="40777" r="51267" b="8106"/>
          <a:stretch/>
        </p:blipFill>
        <p:spPr>
          <a:xfrm>
            <a:off x="4932040" y="1340768"/>
            <a:ext cx="3528392" cy="4826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84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OBJECTIVES</a:t>
            </a:r>
            <a:endParaRPr lang="en-US" dirty="0"/>
          </a:p>
        </p:txBody>
      </p:sp>
      <p:sp>
        <p:nvSpPr>
          <p:cNvPr id="7171" name="Rectangle 3"/>
          <p:cNvSpPr>
            <a:spLocks noGrp="1" noChangeArrowheads="1"/>
          </p:cNvSpPr>
          <p:nvPr>
            <p:ph type="body" idx="1"/>
          </p:nvPr>
        </p:nvSpPr>
        <p:spPr/>
        <p:txBody>
          <a:bodyPr/>
          <a:lstStyle/>
          <a:p>
            <a:r>
              <a:rPr lang="en-US" sz="2400" dirty="0" smtClean="0"/>
              <a:t>By the end of this session participants will be able to</a:t>
            </a:r>
          </a:p>
          <a:p>
            <a:endParaRPr lang="en-US" sz="2400" dirty="0" smtClean="0"/>
          </a:p>
          <a:p>
            <a:pPr>
              <a:buFont typeface="Arial" pitchFamily="34" charset="0"/>
              <a:buChar char="•"/>
            </a:pPr>
            <a:r>
              <a:rPr lang="en-US" sz="2400" dirty="0" smtClean="0"/>
              <a:t>Understand </a:t>
            </a:r>
            <a:r>
              <a:rPr lang="en-US" sz="2400" dirty="0"/>
              <a:t>why </a:t>
            </a:r>
            <a:r>
              <a:rPr lang="en-US" sz="2400" dirty="0" smtClean="0"/>
              <a:t>Records Management is important</a:t>
            </a:r>
            <a:br>
              <a:rPr lang="en-US" sz="2400" dirty="0" smtClean="0"/>
            </a:br>
            <a:r>
              <a:rPr lang="en-US" sz="2400" dirty="0" smtClean="0"/>
              <a:t> </a:t>
            </a:r>
          </a:p>
          <a:p>
            <a:pPr>
              <a:buFont typeface="Arial" pitchFamily="34" charset="0"/>
              <a:buChar char="•"/>
            </a:pPr>
            <a:r>
              <a:rPr lang="en-US" sz="2400" dirty="0" smtClean="0"/>
              <a:t>Be aware of key concepts of records </a:t>
            </a:r>
            <a:r>
              <a:rPr lang="en-US" sz="2400" dirty="0"/>
              <a:t>management, </a:t>
            </a:r>
            <a:r>
              <a:rPr lang="en-US" sz="2400" dirty="0" smtClean="0"/>
              <a:t>including the records lifecycle</a:t>
            </a:r>
            <a:br>
              <a:rPr lang="en-US" sz="2400" dirty="0" smtClean="0"/>
            </a:br>
            <a:endParaRPr lang="en-US" sz="2400" dirty="0" smtClean="0"/>
          </a:p>
          <a:p>
            <a:pPr>
              <a:buFont typeface="Arial" pitchFamily="34" charset="0"/>
              <a:buChar char="•"/>
            </a:pPr>
            <a:r>
              <a:rPr lang="en-US" sz="2400" dirty="0" smtClean="0"/>
              <a:t>Follow key </a:t>
            </a:r>
            <a:r>
              <a:rPr lang="en-US" sz="2400" dirty="0"/>
              <a:t>U</a:t>
            </a:r>
            <a:r>
              <a:rPr lang="en-US" sz="2400" dirty="0" smtClean="0"/>
              <a:t>niversity policies on </a:t>
            </a:r>
            <a:r>
              <a:rPr lang="en-US" sz="2400" dirty="0"/>
              <a:t>r</a:t>
            </a:r>
            <a:r>
              <a:rPr lang="en-US" sz="2400" dirty="0" smtClean="0"/>
              <a:t>ecords management</a:t>
            </a:r>
            <a:br>
              <a:rPr lang="en-US" sz="2400" dirty="0" smtClean="0"/>
            </a:br>
            <a:endParaRPr lang="en-US" sz="2400" dirty="0" smtClean="0"/>
          </a:p>
          <a:p>
            <a:pPr>
              <a:buFont typeface="Arial" pitchFamily="34" charset="0"/>
              <a:buChar char="•"/>
            </a:pPr>
            <a:r>
              <a:rPr lang="en-US" sz="2400" dirty="0" smtClean="0"/>
              <a:t>Know what University </a:t>
            </a:r>
            <a:r>
              <a:rPr lang="en-US" sz="2400" dirty="0"/>
              <a:t>r</a:t>
            </a:r>
            <a:r>
              <a:rPr lang="en-US" sz="2400" dirty="0" smtClean="0"/>
              <a:t>ecords </a:t>
            </a:r>
            <a:r>
              <a:rPr lang="en-US" sz="2400" dirty="0"/>
              <a:t>m</a:t>
            </a:r>
            <a:r>
              <a:rPr lang="en-US" sz="2400" dirty="0" smtClean="0"/>
              <a:t>anagement services are available and how to access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lence\AppData\Local\Microsoft\Windows\Temporary Internet Files\Content.IE5\T503VBSY\MC90015702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216" y="1546521"/>
            <a:ext cx="3972638" cy="41078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backgroundRemoval t="6394" b="100000" l="29912" r="98938">
                        <a14:foregroundMark x1="81947" y1="74425" x2="81947" y2="74425"/>
                        <a14:foregroundMark x1="55752" y1="88491" x2="55752" y2="88491"/>
                        <a14:foregroundMark x1="83540" y1="87724" x2="83540" y2="87724"/>
                        <a14:foregroundMark x1="95221" y1="94629" x2="95221" y2="94629"/>
                        <a14:foregroundMark x1="96283" y1="76215" x2="96283" y2="76215"/>
                        <a14:foregroundMark x1="99115" y1="95652" x2="99115" y2="95652"/>
                      </a14:backgroundRemoval>
                    </a14:imgEffect>
                  </a14:imgLayer>
                </a14:imgProps>
              </a:ext>
              <a:ext uri="{28A0092B-C50C-407E-A947-70E740481C1C}">
                <a14:useLocalDpi xmlns:a14="http://schemas.microsoft.com/office/drawing/2010/main" val="0"/>
              </a:ext>
            </a:extLst>
          </a:blip>
          <a:srcRect l="31961" r="2891"/>
          <a:stretch/>
        </p:blipFill>
        <p:spPr>
          <a:xfrm>
            <a:off x="5209212" y="1805829"/>
            <a:ext cx="3480647" cy="4032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l="10660" t="12814" r="12456" b="25761"/>
          <a:stretch>
            <a:fillRect/>
          </a:stretch>
        </p:blipFill>
        <p:spPr bwMode="auto">
          <a:xfrm>
            <a:off x="4572000" y="1628775"/>
            <a:ext cx="4159250" cy="319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3" descr="C:\Users\allence\AppData\Local\Microsoft\Windows\Temporary Internet Files\Content.IE5\T503VBSY\MP900399350[1].jpg"/>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4788024" y="1628800"/>
            <a:ext cx="3810000" cy="3807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WHY IS RECORDS MANAGEMENT IMPORTANT?</a:t>
            </a:r>
            <a:endParaRPr lang="en-GB" dirty="0"/>
          </a:p>
        </p:txBody>
      </p:sp>
      <p:sp>
        <p:nvSpPr>
          <p:cNvPr id="3" name="Content Placeholder 2"/>
          <p:cNvSpPr>
            <a:spLocks noGrp="1"/>
          </p:cNvSpPr>
          <p:nvPr>
            <p:ph sz="half" idx="1"/>
          </p:nvPr>
        </p:nvSpPr>
        <p:spPr/>
        <p:txBody>
          <a:bodyPr/>
          <a:lstStyle/>
          <a:p>
            <a:pPr marL="360000" indent="-180000">
              <a:buFont typeface="Arial" pitchFamily="34" charset="0"/>
              <a:buChar char="•"/>
              <a:defRPr/>
            </a:pPr>
            <a:endParaRPr lang="en-GB" sz="1800" dirty="0" smtClean="0">
              <a:latin typeface="Arial" pitchFamily="34" charset="0"/>
              <a:cs typeface="Arial" pitchFamily="34" charset="0"/>
            </a:endParaRPr>
          </a:p>
          <a:p>
            <a:pPr marL="360000" indent="-180000">
              <a:buFont typeface="Arial" pitchFamily="34" charset="0"/>
              <a:buChar char="•"/>
              <a:defRPr/>
            </a:pPr>
            <a:r>
              <a:rPr lang="en-GB" sz="1800" dirty="0" smtClean="0">
                <a:latin typeface="Arial" pitchFamily="34" charset="0"/>
                <a:cs typeface="Arial" pitchFamily="34" charset="0"/>
              </a:rPr>
              <a:t>For </a:t>
            </a:r>
            <a:r>
              <a:rPr lang="en-GB" sz="1800" dirty="0">
                <a:latin typeface="Arial" pitchFamily="34" charset="0"/>
                <a:cs typeface="Arial" pitchFamily="34" charset="0"/>
              </a:rPr>
              <a:t>efficient </a:t>
            </a:r>
            <a:r>
              <a:rPr lang="en-GB" sz="1800" dirty="0" smtClean="0">
                <a:latin typeface="Arial" pitchFamily="34" charset="0"/>
                <a:cs typeface="Arial" pitchFamily="34" charset="0"/>
              </a:rPr>
              <a:t>working</a:t>
            </a:r>
            <a:br>
              <a:rPr lang="en-GB" sz="1800" dirty="0" smtClean="0">
                <a:latin typeface="Arial" pitchFamily="34" charset="0"/>
                <a:cs typeface="Arial" pitchFamily="34" charset="0"/>
              </a:rPr>
            </a:br>
            <a:endParaRPr lang="en-GB" sz="1800" dirty="0" smtClean="0">
              <a:latin typeface="Arial" pitchFamily="34" charset="0"/>
              <a:cs typeface="Arial" pitchFamily="34" charset="0"/>
            </a:endParaRPr>
          </a:p>
          <a:p>
            <a:pPr marL="360000" indent="-180000">
              <a:buFont typeface="Arial" pitchFamily="34" charset="0"/>
              <a:buChar char="•"/>
              <a:defRPr/>
            </a:pPr>
            <a:endParaRPr lang="en-GB" sz="1800" dirty="0">
              <a:latin typeface="Arial" pitchFamily="34" charset="0"/>
              <a:cs typeface="Arial" pitchFamily="34" charset="0"/>
            </a:endParaRPr>
          </a:p>
          <a:p>
            <a:pPr marL="360000" indent="-180000">
              <a:buFont typeface="Arial" pitchFamily="34" charset="0"/>
              <a:buChar char="•"/>
              <a:defRPr/>
            </a:pPr>
            <a:r>
              <a:rPr lang="en-GB" sz="1800" dirty="0">
                <a:latin typeface="Arial" pitchFamily="34" charset="0"/>
                <a:cs typeface="Arial" pitchFamily="34" charset="0"/>
              </a:rPr>
              <a:t>To meet legal </a:t>
            </a:r>
            <a:r>
              <a:rPr lang="en-GB" sz="1800" dirty="0" smtClean="0">
                <a:latin typeface="Arial" pitchFamily="34" charset="0"/>
                <a:cs typeface="Arial" pitchFamily="34" charset="0"/>
              </a:rPr>
              <a:t>requirements</a:t>
            </a:r>
            <a:br>
              <a:rPr lang="en-GB" sz="1800" dirty="0" smtClean="0">
                <a:latin typeface="Arial" pitchFamily="34" charset="0"/>
                <a:cs typeface="Arial" pitchFamily="34" charset="0"/>
              </a:rPr>
            </a:br>
            <a:endParaRPr lang="en-GB" sz="1800" dirty="0" smtClean="0">
              <a:latin typeface="Arial" pitchFamily="34" charset="0"/>
              <a:cs typeface="Arial" pitchFamily="34" charset="0"/>
            </a:endParaRPr>
          </a:p>
          <a:p>
            <a:pPr marL="360000" indent="-180000">
              <a:buFont typeface="Arial" pitchFamily="34" charset="0"/>
              <a:buChar char="•"/>
              <a:defRPr/>
            </a:pPr>
            <a:endParaRPr lang="en-GB" sz="1800" dirty="0" smtClean="0">
              <a:latin typeface="Arial" pitchFamily="34" charset="0"/>
              <a:cs typeface="Arial" pitchFamily="34" charset="0"/>
            </a:endParaRPr>
          </a:p>
          <a:p>
            <a:pPr marL="360000" indent="-180000">
              <a:buFont typeface="Arial" pitchFamily="34" charset="0"/>
              <a:buChar char="•"/>
              <a:defRPr/>
            </a:pPr>
            <a:r>
              <a:rPr lang="en-GB" sz="1800" dirty="0" smtClean="0">
                <a:latin typeface="Arial" pitchFamily="34" charset="0"/>
                <a:cs typeface="Arial" pitchFamily="34" charset="0"/>
              </a:rPr>
              <a:t>To meet audit requirements</a:t>
            </a:r>
            <a:br>
              <a:rPr lang="en-GB" sz="1800" dirty="0" smtClean="0">
                <a:latin typeface="Arial" pitchFamily="34" charset="0"/>
                <a:cs typeface="Arial" pitchFamily="34" charset="0"/>
              </a:rPr>
            </a:br>
            <a:endParaRPr lang="en-GB" sz="1800" dirty="0" smtClean="0">
              <a:latin typeface="Arial" pitchFamily="34" charset="0"/>
              <a:cs typeface="Arial" pitchFamily="34" charset="0"/>
            </a:endParaRPr>
          </a:p>
          <a:p>
            <a:pPr marL="360000" indent="-180000">
              <a:buFont typeface="Arial" pitchFamily="34" charset="0"/>
              <a:buChar char="•"/>
              <a:defRPr/>
            </a:pPr>
            <a:endParaRPr lang="en-GB" sz="1800" dirty="0" smtClean="0">
              <a:latin typeface="Arial" pitchFamily="34" charset="0"/>
              <a:cs typeface="Arial" pitchFamily="34" charset="0"/>
            </a:endParaRPr>
          </a:p>
          <a:p>
            <a:pPr marL="360000" indent="-180000">
              <a:buFont typeface="Arial" pitchFamily="34" charset="0"/>
              <a:buChar char="•"/>
              <a:defRPr/>
            </a:pPr>
            <a:r>
              <a:rPr lang="en-GB" sz="1800" dirty="0" smtClean="0">
                <a:latin typeface="Arial" pitchFamily="34" charset="0"/>
                <a:cs typeface="Arial" pitchFamily="34" charset="0"/>
              </a:rPr>
              <a:t>To meet policy requirements</a:t>
            </a:r>
            <a:br>
              <a:rPr lang="en-GB" sz="1800" dirty="0" smtClean="0">
                <a:latin typeface="Arial" pitchFamily="34" charset="0"/>
                <a:cs typeface="Arial" pitchFamily="34" charset="0"/>
              </a:rPr>
            </a:br>
            <a:endParaRPr lang="en-GB" sz="1800" dirty="0" smtClean="0">
              <a:latin typeface="Arial" pitchFamily="34" charset="0"/>
              <a:cs typeface="Arial" pitchFamily="34" charset="0"/>
            </a:endParaRPr>
          </a:p>
          <a:p>
            <a:pPr marL="360000" indent="-180000">
              <a:buFont typeface="Arial" pitchFamily="34" charset="0"/>
              <a:buChar char="•"/>
              <a:defRPr/>
            </a:pPr>
            <a:endParaRPr lang="en-GB" sz="1800" dirty="0" smtClean="0">
              <a:latin typeface="Arial" pitchFamily="34" charset="0"/>
              <a:cs typeface="Arial" pitchFamily="34" charset="0"/>
            </a:endParaRPr>
          </a:p>
          <a:p>
            <a:pPr marL="360000" indent="-180000">
              <a:buFont typeface="Arial" pitchFamily="34" charset="0"/>
              <a:buChar char="•"/>
              <a:defRPr/>
            </a:pPr>
            <a:r>
              <a:rPr lang="en-GB" sz="1800" dirty="0" smtClean="0">
                <a:latin typeface="Arial" pitchFamily="34" charset="0"/>
                <a:cs typeface="Arial" pitchFamily="34" charset="0"/>
              </a:rPr>
              <a:t>To </a:t>
            </a:r>
            <a:r>
              <a:rPr lang="en-GB" sz="1800" dirty="0">
                <a:latin typeface="Arial" pitchFamily="34" charset="0"/>
                <a:cs typeface="Arial" pitchFamily="34" charset="0"/>
              </a:rPr>
              <a:t>support </a:t>
            </a:r>
            <a:r>
              <a:rPr lang="en-GB" sz="1800" dirty="0" smtClean="0">
                <a:latin typeface="Arial" pitchFamily="34" charset="0"/>
                <a:cs typeface="Arial" pitchFamily="34" charset="0"/>
              </a:rPr>
              <a:t>strategic priorities</a:t>
            </a:r>
          </a:p>
          <a:p>
            <a:pPr marL="180000" indent="0">
              <a:defRPr/>
            </a:pPr>
            <a:endParaRPr lang="en-GB" dirty="0">
              <a:latin typeface="Arial" pitchFamily="34" charset="0"/>
              <a:cs typeface="Arial" pitchFamily="34" charset="0"/>
            </a:endParaRPr>
          </a:p>
          <a:p>
            <a:endParaRPr lang="en-GB" dirty="0"/>
          </a:p>
        </p:txBody>
      </p:sp>
      <p:pic>
        <p:nvPicPr>
          <p:cNvPr id="6" name="Picture 3" descr="C:\Users\allence\AppData\Local\Microsoft\Windows\Temporary Internet Files\Content.IE5\T503VBSY\MP90030571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1395413"/>
            <a:ext cx="3101975" cy="4410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1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RECORDS?</a:t>
            </a:r>
            <a:br>
              <a:rPr lang="en-GB" dirty="0" smtClean="0"/>
            </a:br>
            <a:endParaRPr lang="en-GB" dirty="0"/>
          </a:p>
        </p:txBody>
      </p:sp>
      <p:pic>
        <p:nvPicPr>
          <p:cNvPr id="1033" name="Picture 9" descr="C:\Users\allence\AppData\Local\Microsoft\Windows\Temporary Internet Files\Content.IE5\474CKOC2\MP900422411[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20728" y="2828560"/>
            <a:ext cx="3240000" cy="485763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allence\AppData\Local\Microsoft\Windows\Temporary Internet Files\Content.IE5\MNXEB4BB\MC90008862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616" y="4453239"/>
            <a:ext cx="1673568" cy="188948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allence\AppData\Local\Microsoft\Windows\Temporary Internet Files\Content.IE5\474CKOC2\MC90043983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35497">
            <a:off x="3127652" y="5666751"/>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allence\AppData\Local\Microsoft\Windows\Temporary Internet Files\Content.IE5\T503VBSY\MC90043263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38888">
            <a:off x="7015668" y="-212345"/>
            <a:ext cx="216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llence\AppData\Local\Microsoft\Windows\Temporary Internet Files\Content.IE5\8DS0I61Z\MP900382815[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4667" l="10000" r="92857">
                        <a14:foregroundMark x1="14000" y1="40667" x2="14000" y2="40667"/>
                        <a14:foregroundMark x1="87333" y1="86933" x2="87333" y2="86933"/>
                        <a14:foregroundMark x1="88190" y1="80400" x2="88190" y2="80400"/>
                        <a14:foregroundMark x1="61714" y1="92267" x2="61714" y2="92267"/>
                        <a14:foregroundMark x1="46762" y1="90267" x2="46762" y2="90267"/>
                        <a14:foregroundMark x1="31429" y1="94667" x2="31429" y2="94667"/>
                        <a14:foregroundMark x1="92857" y1="90267" x2="92857" y2="90267"/>
                        <a14:foregroundMark x1="86286" y1="69067" x2="86286" y2="69067"/>
                        <a14:foregroundMark x1="87143" y1="71733" x2="87143" y2="71733"/>
                        <a14:foregroundMark x1="88762" y1="71733" x2="88762" y2="71733"/>
                        <a14:foregroundMark x1="86000" y1="73200" x2="86000" y2="73200"/>
                        <a14:foregroundMark x1="89048" y1="69867" x2="89048" y2="69867"/>
                        <a14:foregroundMark x1="86476" y1="69867" x2="86476" y2="69867"/>
                        <a14:foregroundMark x1="47048" y1="75600" x2="47048" y2="75600"/>
                        <a14:foregroundMark x1="53429" y1="74400" x2="53429" y2="74400"/>
                        <a14:foregroundMark x1="42286" y1="75867" x2="42286" y2="75867"/>
                        <a14:foregroundMark x1="48952" y1="75067" x2="48952" y2="75067"/>
                        <a14:foregroundMark x1="45524" y1="75067" x2="45524" y2="75067"/>
                        <a14:foregroundMark x1="43143" y1="75067" x2="43143" y2="75067"/>
                        <a14:foregroundMark x1="14571" y1="41867" x2="14571" y2="41867"/>
                      </a14:backgroundRemoval>
                    </a14:imgEffect>
                  </a14:imgLayer>
                </a14:imgProps>
              </a:ext>
              <a:ext uri="{28A0092B-C50C-407E-A947-70E740481C1C}">
                <a14:useLocalDpi xmlns:a14="http://schemas.microsoft.com/office/drawing/2010/main" val="0"/>
              </a:ext>
            </a:extLst>
          </a:blip>
          <a:srcRect/>
          <a:stretch>
            <a:fillRect/>
          </a:stretch>
        </p:blipFill>
        <p:spPr bwMode="auto">
          <a:xfrm>
            <a:off x="4993896" y="4915768"/>
            <a:ext cx="2448032" cy="17485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llence\AppData\Local\Microsoft\Windows\Temporary Internet Files\Content.IE5\474CKOC2\MC900432646[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33" y="3675523"/>
            <a:ext cx="2827307" cy="28273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C:\Users\allence\AppData\Local\Microsoft\Windows\Temporary Internet Files\Content.IE5\474CKOC2\MC900360624[1].w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7073" y="4869887"/>
            <a:ext cx="1834286" cy="719633"/>
          </a:xfrm>
          <a:prstGeom prst="rect">
            <a:avLst/>
          </a:prstGeom>
          <a:noFill/>
          <a:extLst>
            <a:ext uri="{909E8E84-426E-40DD-AFC4-6F175D3DCCD1}">
              <a14:hiddenFill xmlns:a14="http://schemas.microsoft.com/office/drawing/2010/main">
                <a:solidFill>
                  <a:srgbClr val="FFFFFF"/>
                </a:solidFill>
              </a14:hiddenFill>
            </a:ext>
          </a:extLst>
        </p:spPr>
      </p:pic>
      <p:sp>
        <p:nvSpPr>
          <p:cNvPr id="7" name="Film"/>
          <p:cNvSpPr>
            <a:spLocks noEditPoints="1" noChangeArrowheads="1"/>
          </p:cNvSpPr>
          <p:nvPr/>
        </p:nvSpPr>
        <p:spPr bwMode="auto">
          <a:xfrm>
            <a:off x="8340728" y="1678565"/>
            <a:ext cx="469264" cy="159447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chemeClr val="bg2">
              <a:alpha val="23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043" name="Picture 19" descr="C:\Users\allence\AppData\Local\Microsoft\Windows\Temporary Internet Files\Content.IE5\8DS0I61Z\MC900300055[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19294" y="5257375"/>
            <a:ext cx="1203400" cy="66622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allence\AppData\Local\Microsoft\Windows\Temporary Internet Files\Content.IE5\T503VBSY\MC900433879[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9028589">
            <a:off x="2345495" y="6068603"/>
            <a:ext cx="843055" cy="8430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lence\AppData\Local\Microsoft\Windows\Temporary Internet Files\Content.IE5\8DS0I61Z\MC900433837[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7768" y="502942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ence\AppData\Local\Microsoft\Windows\Temporary Internet Files\Content.IE5\T503VBSY\MC900431587[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9673876">
            <a:off x="197624" y="2767013"/>
            <a:ext cx="1012049" cy="101204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descr="data:image/jpeg;base64,/9j/4AAQSkZJRgABAQAAAQABAAD/2wCEAAkGBxITEBUQEhIVFhQQFhUVFBUUFBUUFBUUFBYWFhQUFBUYHCggGBolHBQVITEhJSkrLi4uFx8zRDMsNygtLisBCgoKDg0OGhAQGywkHCQsLCwsLCwsLCwsLCwsLCwsLCwsLCwsLCwsLCwsLCwsLCwsLCwsLCwsLCwsLCwsLCwsLP/AABEIAQsAvQMBEQACEQEDEQH/xAAcAAABBAMBAAAAAAAAAAAAAAAAAQUGBwIDBAj/xABMEAABAwEDBQgNCwIGAwEAAAABAAIDEQQSIQUTMUFRBgciU2FzgZEIFBcyNVJxkqGxssHSFiQ0QlRik7PR4fAVciNjdIKiozNDwiX/xAAbAQEAAwEBAQEAAAAAAAAAAAAAAQMEAgUGB//EADMRAAICAQMCAwcDBQADAQAAAAABAhEDBCExEkETM1EFIjJhgaHwFLHBI1JxkdFiguFC/9oADAMBAAIRAxEAPwC8UAIAQAgBACAEAIAQAgBACAEAIAQAgBACAEAIAQAgBACAEBE92e+DYsmkMnc50rhURRi8+m01NGjyoRZDe77Yvsto/wCr4kG5sbv92DXZrSOiP40G5l3ecn8RafNj+NBbF7vOT+ItPmx/Ggth3ecn8RafNj+NBbDu85P4i0+bH8aC2Hd5yfxFp82P40FsO7zk/iLT5sfxoLZ3ZG35LHaZM1FBPeoXUdm21ApWnD04qaIcmh7+XTPs8vnRfElHPiB8umfZ5fOi+JKHiB8umfZ5fOi+JKHiB8umfZ5fOi+JKHiB8umfZ5fOi+JKHiB8umfZ5fOi+JKHiB8umfZ5fOi+JKHiB8umfZ5fOi+JKHiCfLtn2aXzoviSh4hid3jfssvnxfElDrFj3esrwrNMBrIMTqdAdU9CUT1koyfbo5o2yxODmO0HyYEEaiDgQoOk7OhCQQHkbfSnc/LFrLjUiUtHI1oAAHIhCIqhIIAQAgBACAEAIDryTbnQTxzN0xuB8o0Ob0gkdKENWi6JMpsDGSYubKWBpa0u7/vSaaByropo6s4hAZxAGcQBnEAZxAGcQBnEAZxAGcQBnEBM97aQ3bQ3UHscOQuZQ082vSoZZAmagsBAeQ980f8A69s553qCELgjCEggBACAEAIAQAgBAWVve5Vv2cwOPCgOH9jsR1Go6lKKpqmSrOKTgM4gDOIAziAM4gDOIAziAM4gDOIAziAnG9kcLQfvR+yVDLMZN1BYCA8ib5/hi2c8fUEIXBF0JLN3DblWz2Jkrmwm85+L2OL8CGgVBGHBOH3lox47jZky5umVDxJvehwaAYG3W0JbCauPjOx0rvwiv9QIN7f/ADIvwf3TwyfHMhva/wCZF+D+6jwx45mN7QcZF+D+6jwyfGF7mY4yL8H908MeML3MhxkX4P7p4ZPjB3MhxsX4P7p0Dxh3yFuLbZ5GvGY0XXkRkFzakn61NnmqPDHikrkyA0nDNjyM9Kro7sx+Tw2s8xTRFifJ4bWeYlCw+Tw2s8xKFiHc+NrPMShYnyfG1nmJRFif0AbWeYlCxWZDAIJuGmoswKUOoim6aMR2gtAAFGmjRQCoXLR0nY1Z1QSWBvVuqy0f3s9lQyyBO1BYCA8ib5/hi2c8fUEIXBF0JLx3rXH+mRYfWl9srZhXuHmal/1GTBrz4oVlIps2NkPipR11GxsnIFFE9RmJPuhR0k9RkHjxVFE2hbw2JQ6kJeGxTTFoKjYlMWhxssoLfJgVTJNMuhJNG6oUUzq0JUIAQCdKECKCLEqgsxquiLK63cSfOz/Yz1KuXJbDgj+dXJ2WVvRurHaOcZ7ChncCfqCwEB5E3z/DFs54+oIQuCLoSXhvXE/0yKlO+l9srbhS6Dy9U34jJeHu2BW0jP1Mdchhs4NLoEZuuNATe1heDHJnzZclSqMZNFmnjLK32SMMrSCKRsXBq8VaQKVA04LvDkzQ1UcU3aab/wBEZOvHkUHumag538C9ikT1MUvP8CikT1MasqbpbPBLHFI59ZLpcWMa5sTXuLWvkxDrtWnEA0w2qpQySTkuEbEoKk+49TMcylaVdo0aOhc45NumcZopR2RrvHxfQr6M1s3WSajqEYHkXMo7HcJ0zsyhlSGG7eHfmgwGrTVeVLUZJZZQh/8Ak9FQh0qT7m6aRppdp0LRpM/j4+v519SnPFQlRqLgtJTaEa4VFdoR8BU2MmVN1hZLIyGzRvZZzdkLjRxd9YNAGAGip1qpKTNDcU+B3jtsc0cc0YoJWh1NBFdR5RiF3C2VZaTVASuymysd30lLaf7GepVT5L8fwkdzq5LC0t5p1YbRzjPYUM7gWKoLAQHkTfP8MWznj6ghC4IuhJdu9g4/02PR30ntlb8C9xHk6vzWS0vNNStoz2arDlpkFaOoXd8C0kV24a/1XyMtH7TwanLPCk4yba3Vbu+LW/Yrx+NilJw4YsmUWzPD71XaAbpFBsGHlV3s/R+0HrFn1PCT7rv6JEdOWWTryDg0navpqRosJXG6cT1qKFjTM6yGRksjRnY23L1H4treuuumj21xoa6Vn6citLhm5ZYNKzvGUGyEXHE0OvD1qceNp2yvNkTjSZ13jt9KuMts1zyECtdHKpoJnbaJLLMQ9z6itaOjrcoCMMNNRt1rw8/s1yyOcW03zXoeti1PSqu18+xvbOCGhpBprFQP+QB6PSVt02BYYdCVIozZOuV3ubC4rRRTbNM7zTBGtgpbkYtuTGukfIHvYZcJA361cD5K61WoyL+uI95Oo1rWNbRrAGtHIF1CNFWWd8HWX8i7opsqvfDl+fO/sZ6lTPk14fhIznVwWlubyLqwWjnW+wFDO4FlKDsEB5E3z/DFs54+oIQuCLoSXLvbOb/To6n60ntlejp78NHj6zzWSsPbtKvpmbYRzail51BoFBr06Vw8abssjlaVI2RsGs16h6kUK4EsjlybxI3k61NM5tGRmZtCipE2jS5rNTqU0afQuXjvsdrK1smZxhgxONPulSoVwRKfVybxK3+NKUzm0I57Tt81KYtGywUFW1dQ4gXcOVVzh3LseVrYcGADb1Kujtysyv8Al6lJyYuNdvmoDSYztPmhR0o662hWtpr/AOKk5bsUuP8AAlHJU++PJ8/d/ZHqpqVGT4jdp/gIvnVWXFy7xLq2a08832AoZ1Es9QdggPIm+d4YtnPO9QQhcEXQkt3e7laLBGCcb0mr75Xp6ZXjR4+s81kpbaG/ePkV9GUeIckvMQmIY1hFeHJQgaakAFZnqYdXSt3xsaoaPJKKe2/qzTPZyxpdSJwFK0eSRXAEggLtTTdO19CMumnjj1Omvk7OdtqHis6iVZ0/Mz2bBa+TqYnST1DmLDJRtS0FwBDdL6EgCrWtOsgdKzPPjTNS02RqzXabNIxof37SaVY8YEajUCmhdQyQm6RxkwzgrZy51/inpkAVtL8RTbEzjvFb0yJS/EENI3W2Vrj/AIsYLCQQRPpaaEd5isr1WHhv9j0Yey9XJKUYOvr/AMJBk7Ksc7S+FzXhpoTR4oSKjSAkJxnwyrNgy4XWSNf7Om+fFHU5d0UX+bmD5QBUtbQaSb2CcExi5yUYrd7GLZmHEGPHlP6qvxY/M9B+ytQtml9zHPMqQLppgbt40XcX1cGTUaXJp2lNc7oxMg2DzZF3X5sZ7X5ZU++NKO3nU8SPURq5VkzfEehpvLIxnVWaC7d4F1bLaeeb+WFDJiWmoOwQHkTfO8MWznneoIQuCLoSWvuAnIsMYw76TVj3xXqaZf00eNrPNZJO2zTX0LRRlJ1k2OJ8EbHfXiaXNJNcW7OteDlwLq8RXcZ9Sfo9/wDvHB7OJraPrHf7HHliwshsz3Mc5zi5mMjr1BeGHkxWiGT9RnhKa+G6rblU383+I5zwUMMku9fuR9s8moj/AGtXqUjybYsj5aHF56go90nckrZJC3/De0PLmOpIC5j2jN4EVrhQYtpjTTr8iXJ7mOVfnyOLLM7ywkujq6RmIDgw0a4YVccdAwpoK0ab4/oZdXvD6jY0P8dvQyq37eh5okl8Ct84bGNC5dUdR5RW7YHOkcMBeeRU1Aqauxw6F81k003J8cn6Vpfbumx4IxcZWkuy7JX3JfuDvMbLGXgcMOBDqAggilSMaH1r09FjcI1Lc+W9vazHqsqyY7S+ZLKu4z/sPuW3b0+x4G/r9zKIFz2se5rmvc1rml5cHNJAIIIxqNS5nXS/+FuFtZIu+67jTFZIHSSgS2YR1LHSGz2e62Y2hjWRWYEV7wujL5KtvuaRXELAez4+X+9/7ZvyaRmGFjWNdftDHloYy9mZSxt4xAMeQMLzcCarTp0tzz9dknJx6m3zyzeXv2jzn+5aaR59sqXfIee33V05uPRU6jtWPN8Z6el8si99VGgvPsej80tPPt/LaoZMS11B2CA8ib53hi2c871BCFwRdCS0dwkhFiYAB3z8T/cV6ul8tHjazzX9CRGZ1NPUrzKZ2bK1qaLgtBY1ooysTZDp729dvALLk08G76fubMWeSVX9hZMo2qXgST32AgjgNYCeUAA9a6xYIQdpUznNnlJVdo3AP8c9dFo2Moj2VGMg6XIDWLfOBd7boG0ujNCTRoxLa4UCyywRu+k2Qzut5GYtD5CBLaHuDTUcBrBXbQAeld48ajukV5crls2by2PXIel36K7czmqZkJFL/tFHZK5MDbXB1ROCTQXnWVjnYaKlzTXHlWR4F/b9zcs7/u+xuZa7z2vlmc8iooImRhoOnAAD0K3Hjq6VfUpzZOqrdjlfi8Z3WB6lO5Tsa5JI9IkcCMRwsQRoUNN9iU0mYdv0rSWMXhdd82hxadINI8RhoWfwV/b9zYtQ/wC77AbRepekqGC60Nbm2huxrGgAdSuxw6VsjPlyOb3dimRu0+lWUUlVb4jx286nFx+orBqPjPV0nlIjN5Umkvjsdj80tXPj8tqhkrktpQdAgPIe+b4XtnPO9QQhcEYQksrcU49psptf7RXq6XykeNrPNf0JA17uRaTKZ3jrcFAMg4bSfJggMxTZ1lAZX49bm9AJTcC1iOp56mhHYC/CPq9bifUE3Aomi8Xqb+qbgy7YZ4ruk0UUwJnmeKOtxShYonGqNvmn3pQOyC11b/4xhyBcOJNmfbX3OoBRRNiGb7p6kFmOe+76QEFmJnPJ1lKIKs3wJK25x/y49HkK8/UeYevpPKX1I5eVJpL77HI/M7Vz4/LaoZKLcUEggPIe+b4XtnPO9QQhcEYQksTccT2ozQMX6T94r1dL5SPH1nmsfA/71fItJlJFFPZ4bI6eSG+Ig0m60OkN5rCdJxxedYwXy+r1ef8AUOEZtc/47n0Wl0uF4U5RTZy7qHsZNA1gDWvZMXBoAJLTFd5frHrWj2XqsuTJU5Wvn9Sr2hpcUMXVGKTOAFuw9JX0B4IufaNg8lEpg3Dcnlh3Ca2G6cRWVug4jVsIXzcvaVyfvM92GmxKK91A7ImULMM5a2xCM8EXHhzr5xGAbooHehbNBq3lyOFt7dzNrMOOOO4qnZj22NhXsUeWYy20BpNNAJ0Ll7IlK2TPIu5qCSBkkjnFzo43EidwxexriXAABmLjRo1AY44eT4+T1Pa/T4q+FEf3U2VtmtTYoy4tfC2Sjnl9HX3tJDjjQgBa9JklJtSZi1eKMEnFUcEFscDo0rY0YTqFtNcW9dVnzvoxykuUmXYI9eSMXw2jbZ6GMOfI+pja6rbKS3H6+MOg4inTqx+e/VZ2uXwu/wB/qfQR0uF37q5a/wDn0Oee0C8QMbriO8zZHBYaEFo1uONNFF6vs/Jkl1xm7prn5nk63FCEYSjW6d1xyau2D4p6z7l6NGArXd48m2mte8ZprsO1edqfMPX0flEeqqDSX92N/wBCtX+oH5bVDJRbygkEB5D3zPC9s553uQhcEYQkn25KvarcNbsTo74r1dL5aPI1fmseS7Dvh0LSZqHKHKNldEI5yCBd4LmuIq1jW1OFD3q+T1ui1Tzyljjt62vW/U+l0mr08cSUpb/U4ssWyKSSAQu4ETZQaVF28Y7oodPelavZWkz48rllVf6+foUe0dThni6YOzMObtK+iPnzGaVt0oKLHsG7/J4jaHzlrrratMclQQ0AjBpBxGpfGS9m6qM3Ub3e9r/p7sdRjcVuNO7PdfZJ4GRQPMjs4HGjHtAa1rhiXAY4jQvT9l6PNjyuc1Squ38GbV5YSh0xIn259zrwXv0eXRrtNpe5jgGDEEYNrp5UktjqOzJFkrfKjhhjifZrRejZGw3WwFtWMa0kEyguqWnEgYUwwx8jwJ+h7Hj465GrLO6B9ttTZ4opI2tibH/iBgc4h73EgNLgBRw17Vr0uNxbcjHq8kZJJMw+ccnqWzYwm177RQFxbTWKt0a1n1EOvHKK5aZdglGOSMnwmjohtLIw1rLVdDuFJdjbS+QAXUzWJNXDkXhQ0mRRknF3Srf7cn0i1em9f3OR7nXjm5WuFSb3BbpDcDVoqag401r0dBhnjc3Jc1Xc8fX5cc+hQ7WDjLxjfOHuXonnFcbuCe3DeNTcZiPIV52p8w9fR+UMFVnNJ6A7G76Faf8AUD8tqgdy30JBAeQ98zwvbOed7kIXBGEJJxuXPzZuGt3tFeppfLR5Or8xjwCfJ5FpMxnG6Roo11BWuLWHHDEFwJGgLiWNPdnccjXAr3F1L7waVpRrG0rp70DYpjBR4IlOUuRRIzaSuzimL2yzxaoKYkVtc2oY0CpBPBa7EVp3wO0quWNPksjNx7mUcslb1wVPI0egBdKKRzJ3yzovTn6oHQFOxzsYvimOkgeUpsNhXPn49nmRk9d1VeFH0LfGZqkBcavmFeQNb6Ghdxio8HEpuXImaZrm9BXVkfQyYyLjzt0KHuSm/Q3vtTa1M9SccIIq9d1VeEvxlniz/KNUkkLiC97yQKCjWNwqToaANJK6Ua4OZSk+TAus/jSdQ/VSc+8QPdgWdtG5Wl1unSvN1PmHqaTyxkVBpPQXY2/QrTz4/LaoHct9CQQHkPfM8L2znne5CFwRhCSZbm5CLO0Da71lenpn/TR5eqX9RjqHuWizNSH/ACduStMzGvbco8VAL+FTUaAFcyyKPJojpsklaRhlXc5LZmZyW6WggG66pFdFRTapjkUjnJp8kFbQ0C0x7CfQurKeli9u7GD1pZHSSSy7mbfI0Oa2IXgDQv4QBxFQGmi4eRLktWnkziytkW2QAOkc2jjSrH1odNDgNhUqVkSxOG7GvNPOmUD/AHLor29BDA360o9JS6J3fCHHJ+Qs7EJmOqwkhpdebeumhLajEVwqNhXl5vbOmwup3v8AJm3L7O1GOLlKqVXvxZpyjYBBdL2mj63SNBoaHStGk9oYdVfh3t6qtn3MbhJcnF2xH4h9a2WRTMoZGucGtiJLiAMQMTgFDlStkqLew6NsBIqBH0CY+kR0Wf8AVY/mW/pshx2kFhHAaQa0IrTDSMQDrGrWrIZIzVornicOTV2weLb1LuzmvmQjdY8m0kkAcFuAXm6nzD1NL5YzLOaD0F2Nv0K08+Py2oO5b6EggPIW+Z4XtnPO9yELgjKEkpyFKRA0Da71lehp37iPO1C99jjnTt6lfZRSLF3D5Tn7WbRrTcv3hw6loY0QC60EkXr1dAwG0Lfnw4+mFvmMfT/25+Vfln0OKCWON+iOLfEyq8hrHtABc69ga5sFuaqD3pLr5ocaXeRcxwxjppTX/j/vv/HyuynWQ/oNr5EMFqbqFfQsnUeH0MHW51MBTyKGx0It3ctaJu1mOLC80xDHUq7a6oOF27TlvK3UrHKezr/P+P8At/Y5hqklw3/j8/NyN75c8huNdgK1dU1dWr7tTQY3aKI9Cwunva/bf7h5lOdfIgt1ut64s6FY6MOaa1xHrXMl1Lp9diYtpp+hOLSyV09jJLY4C2XNRtqC8Pa4ukc0aRUNprwXi672JHDoprxOp42lfT6ySq7f2PYhrHrH4codPifO/h34penqcO7e8wRFxvEkgbAAMANg5FR7FhOGbJ1u9l+7M+t0axRjNSu3XFfyyMC0v1ABfR9R5vSjoydaH5+OpGL24Cm1cZH7jO8aXUiTf1x8RfFJnYHxtIiY14a0tukCUsH/AJHE11/ovLPR3GndNI8CF0rHROkvuLbt2puw1ddHe1NcNS16Z7My6mLtDGZW+O70rVZnp+hFd0TqzmhrwWrz9R8Z6GmXuDZVUGg9B9jb9CtPPj8tqEdy30JBAeQ98zwvbOed7kIXBGEJJBkmakQHKfWtuF+4Yc8bmducceRXWyqkOmSsuTxtui0NjDBRt6K/UbKtaSOnau3qMqio3sa4arJGPTexryrlmWU3HzNkbgasjLATsN5ody9KPPklHpk9jnLnyTXS3scQtA1Bc9Rl6QNoJ0BOodKJLk/ddbI4mNFuiaALpa6zl72gEgVIZwsKY161RKLs4WlwX1Vv9Rvy9l+e0XWy2pkrWkmjIjFQ0oC6rQTpPp5F3BUTHT48buC3GnOt5SrLR10syEoJApQEirqE0FdNBponUFEcG21zZGvFsYS2oBMMxoLrvqlmippTa6qnU6jLqMMsOTeLq+FdNPlf4Rdgaw5Fkg/eX/DHK2UXy3XSWpspFRQMey7y8JorXD9lk0+nhhvpXPduyzUaieaup8fKjgzv3lrsy0JnqEEVBBBB1gjEFQ90Sk0x4jyqXZtzrRBfZQsv2Z9Y3O77hhlBiBiMNazPGvQ0Kbrk4bflKSR/De14ZUNLW3W40qQCAammk44eRW44qK2KZ+8c/bB2t6lZZx0key26steQLDn+M3YNoDeqS49Cdjb9CtPPj8tqEdy30JBAeQ98zwvbOed7kIXBGEJHfJ8tIwPL61rxP3TLlVyOnPHUrLK+lC1OtCBQ4DWpsUxc9sCWOkXOFLIpGJcNZTYmmAlbqFUtDpZkJzqATqZHSKZXbVNsUjG8osmhQ5LIDOKbFCZ3lUWTQGQJYoM8Niix0hn+QJY6Rnym6sleQLLl+I1YvhORVFp6E7G36FaefH5bUI7lvoSCA8hb5fhe2c873IQuCMoSOFkkowdK0Y37pRkXvG/Old2cUF7aUsigzgU2KMg9yWxSAna5AJnG6sUtCmZZ47E6iOkTOnaligznIlk0F87UsUF5LAXksBnEsUJnAligzydQoM8o6h0jfbXVdXkCz5HcjRj4OdcHZ6D7Gz6FaefH5bUI7lwISCA8hb5fhe2c873IQuCMoSdUL6BWwexVJbmy+V1ZzQXwpsUKJTqCWRQF20pYoL4S0TQucSyKC+lihb6WKEMnKlihM4lihbxSxQl7lQmgvhLIoL/IligziWTQZw8iWKOW0GpVM+S2HBqXJ0eg+xs+hWnnx+W1CO5cCEggPIW+V4XtnPO9yELgjKEm5hwXaexw1uLeU2RQt5LFBeKm2RSCqCgvpYoW+lihLyWKCqChbyWKC+lihLyWKC8lihbxS2KQleVLFBUKLJoS8lijXJpXD5O1wYKCT0F2Nn0O1c+38sIR3LhQkEB5B3yvC1s553uQhcEaQk2ArpEMKoQFUsBVALVAFUsBVLFBVLBsiDPrFwwdS60HhU4ANSMCdJ1bCgMHUrgTTlwKASqAKpYoLyWKEqgFqgCqASqWDF6hkoxUEnoLsbPodq59v5YQjuXChIIDyDvkeFrZzzvchC4I0hJkpIFQE9yLvU2y0QR2gSwMEzQ9rXufeuuFWl1GkCoxpVWLFJqyt5Yp0ce6je6tVigNpfLDIxhaHiNzrzb5o00c0VFcOlJYpRVsmOSMnSIcqzsEBYdi3orbJGyQzWdl9oddc55c28KgOoylfIVcsE2UvPBDTut3AWmwRNnkfE9jnBlY3OJa4gkVDmjDA4hczxyirZ1DJGTpESVZYK0VNBrQD+3cpJmHzmRgbBI2O0NIeXwh/eyPAbwmGo72p5EIs4t0WQ5LHMYJS0mgc1zalr2Oxa9tcaGh00OBQJ2NiEm6xWZ0srIWd9K5rG1wF5xAFTqFSobpWyUrdIsE7z1rAq61WUU0kvkoOm4s/wCqxl/6XIuxF91+5OfJ72MmdG4SgljoySDdIDgagEEVHWrceWOT4SueKUPiGBWFYjlBJigPQPY2fRLVzzfYCEdy4kJBAeQN8fwtbOechC4I2hJthjvODRr9WsqSB0Zklp1u9H6JRz1F8bkmTNscLMaCGMMdUAg0F0ngkAUpjQ6OXD1n0PFFRe9fx938jy/Ej4r6vX+fzcbt3uQz2hmw95bJcdI40qXBzcThhUjRqAVMulYJQfKfPd78sshqHkzqVV6JcJeiRWTNx7D9d/8Ax/RefRv6ze3cRGf/AGSdTf0SiOsvrc6wxWdrZQL+FCYy8Fl1t3R061u1HvyTxPal37mPFkhjTWTm/Qje+fkVtqha285rLzDwWtFXAP0g+UatS4k2sHTLmzqM4vNceKK27nkPHSdTf0WQ1dZnZ97+EPaTLIRebgQ2hxGGhSQ5umWjbtxcAjzcbLrGvEgYC67nG0o4trQkUGnYroSh3R4stRnhyytt125y/KXTuLL7r16tXPcBThOdUmgpyBWahY+lOC3Nmi1LyXbI0/c1Zx/7nej9FkPQ6mZZPyRFHNHIyRxdG9jm1ppa4EalVn8qX+H+xp0XvanHF8OS/cmOU5+2XXXsfI6EYMZeoHvIuucAQDSldOC+cx5JwjbaSfd+iPtNRgwpurdfyN++dZ3SOs+ddSjZbtPLHXT0LZ7EyeIsnyr+T5z2y4KcFD5/wQK1ZPDWlzSTTGhpo1r3Dx0xtKg6EQHoDsa/olq55vsBCO5caEggPIG+N4WtnPPQhcEbQkc8mMAF4uYCcMXtBp5CVJyxzjtAH1o/xGfEpOaJrkLdvmomxOtJa1gAaGyRupjiOE7AbNi7TruZpYFKTbQZc3aiVtzPh7QQQHSsbUja0OI9KN2uSceHpeyGlm6Jo4n8Vv6rgu6TYN02x0HntP8A9oOklNg3wAGBjrXQNaALskZx2Uc/Qp29SKbG3LO7DOgDttpDSaAyR6NpAOlS2muTiOOnwNBy006bS38ZvxLks6WaXZQiJxmj/FZ+qCmS+Pd2y5Q251Rh38TsBSlSXA10oUvFfKIzugy+20PBdaGvDaht6SMYHXQGgKljDgWO6XIzOtEfGR/iM/VQX0zU6dnGR/iM/VQ+DqFqSY72DLETGgm1PDsahphc3ThdJeDoXnT0GOa3ij18vtfUy26vz/Q3ZbyoZ3Nc+Zry0XReljwFdQrgrdHp1gi4pJbnmZskskrk7GxxHjs/Ej+JbCoZLXGGuIBBGqhDhQ8oKg7RpQk9AdjX9EtXPM9hCO5caEggPH++N4WtnPv9aELgjiEggBACAEAIAQAgBAZMYToBPkFUBigBACAEAIAQAgBACAEBf/Y1/RbVzzPYQjuXIhIIDyNvo2V0eV7WHCl6Vzhytdi0hCERVCQQAgBACAEAIAQAgHjIxiob7rpqCauLa3a0IOsY6FKOJWcOUXMLzm9G3HEnEkV1KGdK+5yoSCAEAIAQAgBACAEB6G7HCyubYbRIQQJJhdO240A06ShHct1CQQEX3YbgrFlGjrQwiRooJGG6+mw7R5UIohrt4ew6p5um6pIpmPcHsfHy+hBUg7g9j4+RBTDuD2Pj5EG4dwex8fIg3E7g9k4+RBuHcHsnHyINw7g9k4+RBuHcHsnHyfzpQbh3B7Jx8iDcO4PZOPk/nSg3E7g9k4+T+dKDcO4PZOPf/OlBuHcHsnHv/nSg3DuD2Xj3/wA6UG4dweyce/8AnSg3DuD2Xj39X7oNxO4PZePf1fug3FG8PZePk6v3QbnVY94zJ7SDI+V41i9dr0hBTLKyXk6KzxNghYGRxijWt0BQdHUgBACAEAIAQAgBACAEAIAQAgBACAEAIAQAgBACAEAIAQAgBACAEAIAQAgBACAEAIAQAgBACAEAIAQAgBACAEAIAQAgBACAEAIAQAgBACAEAIAQAgBACAEAIAQAgBACAEAIAQAgBACAEAIAQAgBACAEAIAQAgBACAEAIAQAgBACAEAIAQ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3" descr="data:image/jpeg;base64,/9j/4AAQSkZJRgABAQAAAQABAAD/2wCEAAkGBxITEBUQEhIVFhQQFhUVFBUUFBUUFBUUFBYWFhQUFBUYHCggGBolHBQVITEhJSkrLi4uFx8zRDMsNygtLisBCgoKDg0OGhAQGywkHCQsLCwsLCwsLCwsLCwsLCwsLCwsLCwsLCwsLCwsLCwsLCwsLCwsLCwsLCwsLCwsLCwsLP/AABEIAQsAvQMBEQACEQEDEQH/xAAcAAABBAMBAAAAAAAAAAAAAAAAAQUGBwIDBAj/xABMEAABAwEDBQgNCwIGAwEAAAABAAIDEQQSIQUTMUFRBgciU2FzgZEIFBcyNVJxkqGxssHSFiQ0QlRik7PR4fAVciNjdIKiozNDwiX/xAAbAQEAAwEBAQEAAAAAAAAAAAAAAQMEAgUGB//EADMRAAICAQMCAwcDBQADAQAAAAABAhEDBCExEkETM1EFIjJhgaHwFLHBI1JxkdFiguFC/9oADAMBAAIRAxEAPwC8UAIAQAgBACAEAIAQAgBACAEAIAQAgBACAEAIAQAgBACAEBE92e+DYsmkMnc50rhURRi8+m01NGjyoRZDe77Yvsto/wCr4kG5sbv92DXZrSOiP40G5l3ecn8RafNj+NBbF7vOT+ItPmx/Ggth3ecn8RafNj+NBbDu85P4i0+bH8aC2Hd5yfxFp82P40FsO7zk/iLT5sfxoLZ3ZG35LHaZM1FBPeoXUdm21ApWnD04qaIcmh7+XTPs8vnRfElHPiB8umfZ5fOi+JKHiB8umfZ5fOi+JKHiB8umfZ5fOi+JKHiB8umfZ5fOi+JKHiB8umfZ5fOi+JKHiB8umfZ5fOi+JKHiB8umfZ5fOi+JKHiCfLtn2aXzoviSh4hid3jfssvnxfElDrFj3esrwrNMBrIMTqdAdU9CUT1koyfbo5o2yxODmO0HyYEEaiDgQoOk7OhCQQHkbfSnc/LFrLjUiUtHI1oAAHIhCIqhIIAQAgBACAEAIDryTbnQTxzN0xuB8o0Ob0gkdKENWi6JMpsDGSYubKWBpa0u7/vSaaByropo6s4hAZxAGcQBnEAZxAGcQBnEAZxAGcQBnEBM97aQ3bQ3UHscOQuZQ082vSoZZAmagsBAeQ980f8A69s553qCELgjCEggBACAEAIAQAgBAWVve5Vv2cwOPCgOH9jsR1Go6lKKpqmSrOKTgM4gDOIAziAM4gDOIAziAM4gDOIAziAnG9kcLQfvR+yVDLMZN1BYCA8ib5/hi2c8fUEIXBF0JLN3DblWz2Jkrmwm85+L2OL8CGgVBGHBOH3lox47jZky5umVDxJvehwaAYG3W0JbCauPjOx0rvwiv9QIN7f/ADIvwf3TwyfHMhva/wCZF+D+6jwx45mN7QcZF+D+6jwyfGF7mY4yL8H908MeML3MhxkX4P7p4ZPjB3MhxsX4P7p0Dxh3yFuLbZ5GvGY0XXkRkFzakn61NnmqPDHikrkyA0nDNjyM9Kro7sx+Tw2s8xTRFifJ4bWeYlCw+Tw2s8xKFiHc+NrPMShYnyfG1nmJRFif0AbWeYlCxWZDAIJuGmoswKUOoim6aMR2gtAAFGmjRQCoXLR0nY1Z1QSWBvVuqy0f3s9lQyyBO1BYCA8ib5/hi2c8fUEIXBF0JLx3rXH+mRYfWl9srZhXuHmal/1GTBrz4oVlIps2NkPipR11GxsnIFFE9RmJPuhR0k9RkHjxVFE2hbw2JQ6kJeGxTTFoKjYlMWhxssoLfJgVTJNMuhJNG6oUUzq0JUIAQCdKECKCLEqgsxquiLK63cSfOz/Yz1KuXJbDgj+dXJ2WVvRurHaOcZ7ChncCfqCwEB5E3z/DFs54+oIQuCLoSXhvXE/0yKlO+l9srbhS6Dy9U34jJeHu2BW0jP1Mdchhs4NLoEZuuNATe1heDHJnzZclSqMZNFmnjLK32SMMrSCKRsXBq8VaQKVA04LvDkzQ1UcU3aab/wBEZOvHkUHumag538C9ikT1MUvP8CikT1MasqbpbPBLHFI59ZLpcWMa5sTXuLWvkxDrtWnEA0w2qpQySTkuEbEoKk+49TMcylaVdo0aOhc45NumcZopR2RrvHxfQr6M1s3WSajqEYHkXMo7HcJ0zsyhlSGG7eHfmgwGrTVeVLUZJZZQh/8Ak9FQh0qT7m6aRppdp0LRpM/j4+v519SnPFQlRqLgtJTaEa4VFdoR8BU2MmVN1hZLIyGzRvZZzdkLjRxd9YNAGAGip1qpKTNDcU+B3jtsc0cc0YoJWh1NBFdR5RiF3C2VZaTVASuymysd30lLaf7GepVT5L8fwkdzq5LC0t5p1YbRzjPYUM7gWKoLAQHkTfP8MWznj6ghC4IuhJdu9g4/02PR30ntlb8C9xHk6vzWS0vNNStoz2arDlpkFaOoXd8C0kV24a/1XyMtH7TwanLPCk4yba3Vbu+LW/Yrx+NilJw4YsmUWzPD71XaAbpFBsGHlV3s/R+0HrFn1PCT7rv6JEdOWWTryDg0navpqRosJXG6cT1qKFjTM6yGRksjRnY23L1H4treuuumj21xoa6Vn6citLhm5ZYNKzvGUGyEXHE0OvD1qceNp2yvNkTjSZ13jt9KuMts1zyECtdHKpoJnbaJLLMQ9z6itaOjrcoCMMNNRt1rw8/s1yyOcW03zXoeti1PSqu18+xvbOCGhpBprFQP+QB6PSVt02BYYdCVIozZOuV3ubC4rRRTbNM7zTBGtgpbkYtuTGukfIHvYZcJA361cD5K61WoyL+uI95Oo1rWNbRrAGtHIF1CNFWWd8HWX8i7opsqvfDl+fO/sZ6lTPk14fhIznVwWlubyLqwWjnW+wFDO4FlKDsEB5E3z/DFs54+oIQuCLoSXLvbOb/To6n60ntlejp78NHj6zzWSsPbtKvpmbYRzail51BoFBr06Vw8abssjlaVI2RsGs16h6kUK4EsjlybxI3k61NM5tGRmZtCipE2jS5rNTqU0afQuXjvsdrK1smZxhgxONPulSoVwRKfVybxK3+NKUzm0I57Tt81KYtGywUFW1dQ4gXcOVVzh3LseVrYcGADb1Kujtysyv8Al6lJyYuNdvmoDSYztPmhR0o662hWtpr/AOKk5bsUuP8AAlHJU++PJ8/d/ZHqpqVGT4jdp/gIvnVWXFy7xLq2a08832AoZ1Es9QdggPIm+d4YtnPO9QQhcEXQkt3e7laLBGCcb0mr75Xp6ZXjR4+s81kpbaG/ePkV9GUeIckvMQmIY1hFeHJQgaakAFZnqYdXSt3xsaoaPJKKe2/qzTPZyxpdSJwFK0eSRXAEggLtTTdO19CMumnjj1Omvk7OdtqHis6iVZ0/Mz2bBa+TqYnST1DmLDJRtS0FwBDdL6EgCrWtOsgdKzPPjTNS02RqzXabNIxof37SaVY8YEajUCmhdQyQm6RxkwzgrZy51/inpkAVtL8RTbEzjvFb0yJS/EENI3W2Vrj/AIsYLCQQRPpaaEd5isr1WHhv9j0Yey9XJKUYOvr/AMJBk7Ksc7S+FzXhpoTR4oSKjSAkJxnwyrNgy4XWSNf7Om+fFHU5d0UX+bmD5QBUtbQaSb2CcExi5yUYrd7GLZmHEGPHlP6qvxY/M9B+ytQtml9zHPMqQLppgbt40XcX1cGTUaXJp2lNc7oxMg2DzZF3X5sZ7X5ZU++NKO3nU8SPURq5VkzfEehpvLIxnVWaC7d4F1bLaeeb+WFDJiWmoOwQHkTfO8MWznneoIQuCLoSWvuAnIsMYw76TVj3xXqaZf00eNrPNZJO2zTX0LRRlJ1k2OJ8EbHfXiaXNJNcW7OteDlwLq8RXcZ9Sfo9/wDvHB7OJraPrHf7HHliwshsz3Mc5zi5mMjr1BeGHkxWiGT9RnhKa+G6rblU383+I5zwUMMku9fuR9s8moj/AGtXqUjybYsj5aHF56go90nckrZJC3/De0PLmOpIC5j2jN4EVrhQYtpjTTr8iXJ7mOVfnyOLLM7ywkujq6RmIDgw0a4YVccdAwpoK0ab4/oZdXvD6jY0P8dvQyq37eh5okl8Ct84bGNC5dUdR5RW7YHOkcMBeeRU1Aqauxw6F81k003J8cn6Vpfbumx4IxcZWkuy7JX3JfuDvMbLGXgcMOBDqAggilSMaH1r09FjcI1Lc+W9vazHqsqyY7S+ZLKu4z/sPuW3b0+x4G/r9zKIFz2se5rmvc1rml5cHNJAIIIxqNS5nXS/+FuFtZIu+67jTFZIHSSgS2YR1LHSGz2e62Y2hjWRWYEV7wujL5KtvuaRXELAez4+X+9/7ZvyaRmGFjWNdftDHloYy9mZSxt4xAMeQMLzcCarTp0tzz9dknJx6m3zyzeXv2jzn+5aaR59sqXfIee33V05uPRU6jtWPN8Z6el8si99VGgvPsej80tPPt/LaoZMS11B2CA8ib53hi2c871BCFwRdCS0dwkhFiYAB3z8T/cV6ul8tHjazzX9CRGZ1NPUrzKZ2bK1qaLgtBY1ooysTZDp729dvALLk08G76fubMWeSVX9hZMo2qXgST32AgjgNYCeUAA9a6xYIQdpUznNnlJVdo3AP8c9dFo2Moj2VGMg6XIDWLfOBd7boG0ujNCTRoxLa4UCyywRu+k2Qzut5GYtD5CBLaHuDTUcBrBXbQAeld48ajukV5crls2by2PXIel36K7czmqZkJFL/tFHZK5MDbXB1ROCTQXnWVjnYaKlzTXHlWR4F/b9zcs7/u+xuZa7z2vlmc8iooImRhoOnAAD0K3Hjq6VfUpzZOqrdjlfi8Z3WB6lO5Tsa5JI9IkcCMRwsQRoUNN9iU0mYdv0rSWMXhdd82hxadINI8RhoWfwV/b9zYtQ/wC77AbRepekqGC60Nbm2huxrGgAdSuxw6VsjPlyOb3dimRu0+lWUUlVb4jx286nFx+orBqPjPV0nlIjN5Umkvjsdj80tXPj8tqhkrktpQdAgPIe+b4XtnPO9QQhcEYQksrcU49psptf7RXq6XykeNrPNf0JA17uRaTKZ3jrcFAMg4bSfJggMxTZ1lAZX49bm9AJTcC1iOp56mhHYC/CPq9bifUE3Aomi8Xqb+qbgy7YZ4ruk0UUwJnmeKOtxShYonGqNvmn3pQOyC11b/4xhyBcOJNmfbX3OoBRRNiGb7p6kFmOe+76QEFmJnPJ1lKIKs3wJK25x/y49HkK8/UeYevpPKX1I5eVJpL77HI/M7Vz4/LaoZKLcUEggPIe+b4XtnPO9QQhcEYQksTccT2ozQMX6T94r1dL5SPH1nmsfA/71fItJlJFFPZ4bI6eSG+Ig0m60OkN5rCdJxxedYwXy+r1ef8AUOEZtc/47n0Wl0uF4U5RTZy7qHsZNA1gDWvZMXBoAJLTFd5frHrWj2XqsuTJU5Wvn9Sr2hpcUMXVGKTOAFuw9JX0B4IufaNg8lEpg3Dcnlh3Ca2G6cRWVug4jVsIXzcvaVyfvM92GmxKK91A7ImULMM5a2xCM8EXHhzr5xGAbooHehbNBq3lyOFt7dzNrMOOOO4qnZj22NhXsUeWYy20BpNNAJ0Ll7IlK2TPIu5qCSBkkjnFzo43EidwxexriXAABmLjRo1AY44eT4+T1Pa/T4q+FEf3U2VtmtTYoy4tfC2Sjnl9HX3tJDjjQgBa9JklJtSZi1eKMEnFUcEFscDo0rY0YTqFtNcW9dVnzvoxykuUmXYI9eSMXw2jbZ6GMOfI+pja6rbKS3H6+MOg4inTqx+e/VZ2uXwu/wB/qfQR0uF37q5a/wDn0Oee0C8QMbriO8zZHBYaEFo1uONNFF6vs/Jkl1xm7prn5nk63FCEYSjW6d1xyau2D4p6z7l6NGArXd48m2mte8ZprsO1edqfMPX0flEeqqDSX92N/wBCtX+oH5bVDJRbygkEB5D3zPC9s553uQhcEYQkn25KvarcNbsTo74r1dL5aPI1fmseS7Dvh0LSZqHKHKNldEI5yCBd4LmuIq1jW1OFD3q+T1ui1Tzyljjt62vW/U+l0mr08cSUpb/U4ssWyKSSAQu4ETZQaVF28Y7oodPelavZWkz48rllVf6+foUe0dThni6YOzMObtK+iPnzGaVt0oKLHsG7/J4jaHzlrrratMclQQ0AjBpBxGpfGS9m6qM3Ub3e9r/p7sdRjcVuNO7PdfZJ4GRQPMjs4HGjHtAa1rhiXAY4jQvT9l6PNjyuc1Squ38GbV5YSh0xIn259zrwXv0eXRrtNpe5jgGDEEYNrp5UktjqOzJFkrfKjhhjifZrRejZGw3WwFtWMa0kEyguqWnEgYUwwx8jwJ+h7Hj465GrLO6B9ttTZ4opI2tibH/iBgc4h73EgNLgBRw17Vr0uNxbcjHq8kZJJMw+ccnqWzYwm177RQFxbTWKt0a1n1EOvHKK5aZdglGOSMnwmjohtLIw1rLVdDuFJdjbS+QAXUzWJNXDkXhQ0mRRknF3Srf7cn0i1em9f3OR7nXjm5WuFSb3BbpDcDVoqag401r0dBhnjc3Jc1Xc8fX5cc+hQ7WDjLxjfOHuXonnFcbuCe3DeNTcZiPIV52p8w9fR+UMFVnNJ6A7G76Faf8AUD8tqgdy30JBAeQ98zwvbOed7kIXBGEJJxuXPzZuGt3tFeppfLR5Or8xjwCfJ5FpMxnG6Roo11BWuLWHHDEFwJGgLiWNPdnccjXAr3F1L7waVpRrG0rp70DYpjBR4IlOUuRRIzaSuzimL2yzxaoKYkVtc2oY0CpBPBa7EVp3wO0quWNPksjNx7mUcslb1wVPI0egBdKKRzJ3yzovTn6oHQFOxzsYvimOkgeUpsNhXPn49nmRk9d1VeFH0LfGZqkBcavmFeQNb6Ghdxio8HEpuXImaZrm9BXVkfQyYyLjzt0KHuSm/Q3vtTa1M9SccIIq9d1VeEvxlniz/KNUkkLiC97yQKCjWNwqToaANJK6Ua4OZSk+TAus/jSdQ/VSc+8QPdgWdtG5Wl1unSvN1PmHqaTyxkVBpPQXY2/QrTz4/LaoHct9CQQHkPfM8L2znne5CFwRhCSZbm5CLO0Da71lenpn/TR5eqX9RjqHuWizNSH/ACduStMzGvbco8VAL+FTUaAFcyyKPJojpsklaRhlXc5LZmZyW6WggG66pFdFRTapjkUjnJp8kFbQ0C0x7CfQurKeli9u7GD1pZHSSSy7mbfI0Oa2IXgDQv4QBxFQGmi4eRLktWnkziytkW2QAOkc2jjSrH1odNDgNhUqVkSxOG7GvNPOmUD/AHLor29BDA360o9JS6J3fCHHJ+Qs7EJmOqwkhpdebeumhLajEVwqNhXl5vbOmwup3v8AJm3L7O1GOLlKqVXvxZpyjYBBdL2mj63SNBoaHStGk9oYdVfh3t6qtn3MbhJcnF2xH4h9a2WRTMoZGucGtiJLiAMQMTgFDlStkqLew6NsBIqBH0CY+kR0Wf8AVY/mW/pshx2kFhHAaQa0IrTDSMQDrGrWrIZIzVornicOTV2weLb1LuzmvmQjdY8m0kkAcFuAXm6nzD1NL5YzLOaD0F2Nv0K08+Py2oO5b6EggPIW+Z4XtnPO9yELgjKEkpyFKRA0Da71lehp37iPO1C99jjnTt6lfZRSLF3D5Tn7WbRrTcv3hw6loY0QC60EkXr1dAwG0Lfnw4+mFvmMfT/25+Vfln0OKCWON+iOLfEyq8hrHtABc69ga5sFuaqD3pLr5ocaXeRcxwxjppTX/j/vv/HyuynWQ/oNr5EMFqbqFfQsnUeH0MHW51MBTyKGx0It3ctaJu1mOLC80xDHUq7a6oOF27TlvK3UrHKezr/P+P8At/Y5hqklw3/j8/NyN75c8huNdgK1dU1dWr7tTQY3aKI9Cwunva/bf7h5lOdfIgt1ut64s6FY6MOaa1xHrXMl1Lp9diYtpp+hOLSyV09jJLY4C2XNRtqC8Pa4ukc0aRUNprwXi672JHDoprxOp42lfT6ySq7f2PYhrHrH4codPifO/h34penqcO7e8wRFxvEkgbAAMANg5FR7FhOGbJ1u9l+7M+t0axRjNSu3XFfyyMC0v1ABfR9R5vSjoydaH5+OpGL24Cm1cZH7jO8aXUiTf1x8RfFJnYHxtIiY14a0tukCUsH/AJHE11/ovLPR3GndNI8CF0rHROkvuLbt2puw1ddHe1NcNS16Z7My6mLtDGZW+O70rVZnp+hFd0TqzmhrwWrz9R8Z6GmXuDZVUGg9B9jb9CtPPj8tqEdy30JBAeQ98zwvbOed7kIXBGEJJBkmakQHKfWtuF+4Yc8bmducceRXWyqkOmSsuTxtui0NjDBRt6K/UbKtaSOnau3qMqio3sa4arJGPTexryrlmWU3HzNkbgasjLATsN5ody9KPPklHpk9jnLnyTXS3scQtA1Bc9Rl6QNoJ0BOodKJLk/ddbI4mNFuiaALpa6zl72gEgVIZwsKY161RKLs4WlwX1Vv9Rvy9l+e0XWy2pkrWkmjIjFQ0oC6rQTpPp5F3BUTHT48buC3GnOt5SrLR10syEoJApQEirqE0FdNBponUFEcG21zZGvFsYS2oBMMxoLrvqlmippTa6qnU6jLqMMsOTeLq+FdNPlf4Rdgaw5Fkg/eX/DHK2UXy3XSWpspFRQMey7y8JorXD9lk0+nhhvpXPduyzUaieaup8fKjgzv3lrsy0JnqEEVBBBB1gjEFQ90Sk0x4jyqXZtzrRBfZQsv2Z9Y3O77hhlBiBiMNazPGvQ0Kbrk4bflKSR/De14ZUNLW3W40qQCAammk44eRW44qK2KZ+8c/bB2t6lZZx0key26steQLDn+M3YNoDeqS49Cdjb9CtPPj8tqEdy30JBAeQ98zwvbOed7kIXBGEJHfJ8tIwPL61rxP3TLlVyOnPHUrLK+lC1OtCBQ4DWpsUxc9sCWOkXOFLIpGJcNZTYmmAlbqFUtDpZkJzqATqZHSKZXbVNsUjG8osmhQ5LIDOKbFCZ3lUWTQGQJYoM8Niix0hn+QJY6Rnym6sleQLLl+I1YvhORVFp6E7G36FaefH5bUI7lvoSCA8hb5fhe2c873IQuCMoSOFkkowdK0Y37pRkXvG/Old2cUF7aUsigzgU2KMg9yWxSAna5AJnG6sUtCmZZ47E6iOkTOnaligznIlk0F87UsUF5LAXksBnEsUJnAligzydQoM8o6h0jfbXVdXkCz5HcjRj4OdcHZ6D7Gz6FaefH5bUI7lwISCA8hb5fhe2c873IQuCMoSdUL6BWwexVJbmy+V1ZzQXwpsUKJTqCWRQF20pYoL4S0TQucSyKC+lihb6WKEMnKlihM4lihbxSxQl7lQmgvhLIoL/IligziWTQZw8iWKOW0GpVM+S2HBqXJ0eg+xs+hWnnx+W1CO5cCEggPIW+V4XtnPO9yELgjKEm5hwXaexw1uLeU2RQt5LFBeKm2RSCqCgvpYoW+lihLyWKCqChbyWKC+lihLyWKC8lihbxS2KQleVLFBUKLJoS8lijXJpXD5O1wYKCT0F2Nn0O1c+38sIR3LhQkEB5B3yvC1s553uQhcEaQk2ArpEMKoQFUsBVALVAFUsBVLFBVLBsiDPrFwwdS60HhU4ANSMCdJ1bCgMHUrgTTlwKASqAKpYoLyWKEqgFqgCqASqWDF6hkoxUEnoLsbPodq59v5YQjuXChIIDyDvkeFrZzzvchC4I0hJkpIFQE9yLvU2y0QR2gSwMEzQ9rXufeuuFWl1GkCoxpVWLFJqyt5Yp0ce6je6tVigNpfLDIxhaHiNzrzb5o00c0VFcOlJYpRVsmOSMnSIcqzsEBYdi3orbJGyQzWdl9oddc55c28KgOoylfIVcsE2UvPBDTut3AWmwRNnkfE9jnBlY3OJa4gkVDmjDA4hczxyirZ1DJGTpESVZYK0VNBrQD+3cpJmHzmRgbBI2O0NIeXwh/eyPAbwmGo72p5EIs4t0WQ5LHMYJS0mgc1zalr2Oxa9tcaGh00OBQJ2NiEm6xWZ0srIWd9K5rG1wF5xAFTqFSobpWyUrdIsE7z1rAq61WUU0kvkoOm4s/wCqxl/6XIuxF91+5OfJ72MmdG4SgljoySDdIDgagEEVHWrceWOT4SueKUPiGBWFYjlBJigPQPY2fRLVzzfYCEdy4kJBAeQN8fwtbOechC4I2hJthjvODRr9WsqSB0Zklp1u9H6JRz1F8bkmTNscLMaCGMMdUAg0F0ngkAUpjQ6OXD1n0PFFRe9fx938jy/Ej4r6vX+fzcbt3uQz2hmw95bJcdI40qXBzcThhUjRqAVMulYJQfKfPd78sshqHkzqVV6JcJeiRWTNx7D9d/8Ax/RefRv6ze3cRGf/AGSdTf0SiOsvrc6wxWdrZQL+FCYy8Fl1t3R061u1HvyTxPal37mPFkhjTWTm/Qje+fkVtqha285rLzDwWtFXAP0g+UatS4k2sHTLmzqM4vNceKK27nkPHSdTf0WQ1dZnZ97+EPaTLIRebgQ2hxGGhSQ5umWjbtxcAjzcbLrGvEgYC67nG0o4trQkUGnYroSh3R4stRnhyytt125y/KXTuLL7r16tXPcBThOdUmgpyBWahY+lOC3Nmi1LyXbI0/c1Zx/7nej9FkPQ6mZZPyRFHNHIyRxdG9jm1ppa4EalVn8qX+H+xp0XvanHF8OS/cmOU5+2XXXsfI6EYMZeoHvIuucAQDSldOC+cx5JwjbaSfd+iPtNRgwpurdfyN++dZ3SOs+ddSjZbtPLHXT0LZ7EyeIsnyr+T5z2y4KcFD5/wQK1ZPDWlzSTTGhpo1r3Dx0xtKg6EQHoDsa/olq55vsBCO5caEggPIG+N4WtnPPQhcEbQkc8mMAF4uYCcMXtBp5CVJyxzjtAH1o/xGfEpOaJrkLdvmomxOtJa1gAaGyRupjiOE7AbNi7TruZpYFKTbQZc3aiVtzPh7QQQHSsbUja0OI9KN2uSceHpeyGlm6Jo4n8Vv6rgu6TYN02x0HntP8A9oOklNg3wAGBjrXQNaALskZx2Uc/Qp29SKbG3LO7DOgDttpDSaAyR6NpAOlS2muTiOOnwNBy006bS38ZvxLks6WaXZQiJxmj/FZ+qCmS+Pd2y5Q251Rh38TsBSlSXA10oUvFfKIzugy+20PBdaGvDaht6SMYHXQGgKljDgWO6XIzOtEfGR/iM/VQX0zU6dnGR/iM/VQ+DqFqSY72DLETGgm1PDsahphc3ThdJeDoXnT0GOa3ij18vtfUy26vz/Q3ZbyoZ3Nc+Zry0XReljwFdQrgrdHp1gi4pJbnmZskskrk7GxxHjs/Ej+JbCoZLXGGuIBBGqhDhQ8oKg7RpQk9AdjX9EtXPM9hCO5caEggPH++N4WtnPv9aELgjiEggBACAEAIAQAgBAZMYToBPkFUBigBACAEAIAQAgBACAEBf/Y1/RbVzzPYQjuXIhIIDyNvo2V0eV7WHCl6Vzhytdi0hCERVCQQAgBACAEAIAQAgHjIxiob7rpqCauLa3a0IOsY6FKOJWcOUXMLzm9G3HEnEkV1KGdK+5yoSCAEAIAQAgBACAEB6G7HCyubYbRIQQJJhdO240A06ShHct1CQQEX3YbgrFlGjrQwiRooJGG6+mw7R5UIohrt4ew6p5um6pIpmPcHsfHy+hBUg7g9j4+RBTDuD2Pj5EG4dwex8fIg3E7g9k4+RBuHcHsnHyINw7g9k4+RBuHcHsnHyfzpQbh3B7Jx8iDcO4PZOPk/nSg3E7g9k4+T+dKDcO4PZOPf/OlBuHcHsnHv/nSg3DuD2Xj3/wA6UG4dweyce/8AnSg3DuD2Xj39X7oNxO4PZePf1fug3FG8PZePk6v3QbnVY94zJ7SDI+V41i9dr0hBTLKyXk6KzxNghYGRxijWt0BQdHUgBACAEAIAQAgBACAEAIAQAgBACAEAIAQAgBACAEAIAQAgBACAEAIAQAgBACAEAIAQAgBACAEAIAQAgBACAEAIAQAgBACAEAIAQAgBACAEAIAQAgBACAEAIAQAgBACAEAIAQAgBACAEAIAQAgBACAEAIAQAgBACAEAIAQAgBACAEAIAQA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5" descr="data:image/jpeg;base64,/9j/4AAQSkZJRgABAQAAAQABAAD/2wCEAAkGBxITEBUQEhIVFhQQFhUVFBUUFBUUFBUUFBYWFhQUFBUYHCggGBolHBQVITEhJSkrLi4uFx8zRDMsNygtLisBCgoKDg0OGhAQGywkHCQsLCwsLCwsLCwsLCwsLCwsLCwsLCwsLCwsLCwsLCwsLCwsLCwsLCwsLCwsLCwsLCwsLP/AABEIAQsAvQMBEQACEQEDEQH/xAAcAAABBAMBAAAAAAAAAAAAAAAAAQUGBwIDBAj/xABMEAABAwEDBQgNCwIGAwEAAAABAAIDEQQSIQUTMUFRBgciU2FzgZEIFBcyNVJxkqGxssHSFiQ0QlRik7PR4fAVciNjdIKiozNDwiX/xAAbAQEAAwEBAQEAAAAAAAAAAAAAAQMEAgUGB//EADMRAAICAQMCAwcDBQADAQAAAAABAhEDBCExEkETM1EFIjJhgaHwFLHBI1JxkdFiguFC/9oADAMBAAIRAxEAPwC8UAIAQAgBACAEAIAQAgBACAEAIAQAgBACAEAIAQAgBACAEBE92e+DYsmkMnc50rhURRi8+m01NGjyoRZDe77Yvsto/wCr4kG5sbv92DXZrSOiP40G5l3ecn8RafNj+NBbF7vOT+ItPmx/Ggth3ecn8RafNj+NBbDu85P4i0+bH8aC2Hd5yfxFp82P40FsO7zk/iLT5sfxoLZ3ZG35LHaZM1FBPeoXUdm21ApWnD04qaIcmh7+XTPs8vnRfElHPiB8umfZ5fOi+JKHiB8umfZ5fOi+JKHiB8umfZ5fOi+JKHiB8umfZ5fOi+JKHiB8umfZ5fOi+JKHiB8umfZ5fOi+JKHiB8umfZ5fOi+JKHiCfLtn2aXzoviSh4hid3jfssvnxfElDrFj3esrwrNMBrIMTqdAdU9CUT1koyfbo5o2yxODmO0HyYEEaiDgQoOk7OhCQQHkbfSnc/LFrLjUiUtHI1oAAHIhCIqhIIAQAgBACAEAIDryTbnQTxzN0xuB8o0Ob0gkdKENWi6JMpsDGSYubKWBpa0u7/vSaaByropo6s4hAZxAGcQBnEAZxAGcQBnEAZxAGcQBnEBM97aQ3bQ3UHscOQuZQ082vSoZZAmagsBAeQ980f8A69s553qCELgjCEggBACAEAIAQAgBAWVve5Vv2cwOPCgOH9jsR1Go6lKKpqmSrOKTgM4gDOIAziAM4gDOIAziAM4gDOIAziAnG9kcLQfvR+yVDLMZN1BYCA8ib5/hi2c8fUEIXBF0JLN3DblWz2Jkrmwm85+L2OL8CGgVBGHBOH3lox47jZky5umVDxJvehwaAYG3W0JbCauPjOx0rvwiv9QIN7f/ADIvwf3TwyfHMhva/wCZF+D+6jwx45mN7QcZF+D+6jwyfGF7mY4yL8H908MeML3MhxkX4P7p4ZPjB3MhxsX4P7p0Dxh3yFuLbZ5GvGY0XXkRkFzakn61NnmqPDHikrkyA0nDNjyM9Kro7sx+Tw2s8xTRFifJ4bWeYlCw+Tw2s8xKFiHc+NrPMShYnyfG1nmJRFif0AbWeYlCxWZDAIJuGmoswKUOoim6aMR2gtAAFGmjRQCoXLR0nY1Z1QSWBvVuqy0f3s9lQyyBO1BYCA8ib5/hi2c8fUEIXBF0JLx3rXH+mRYfWl9srZhXuHmal/1GTBrz4oVlIps2NkPipR11GxsnIFFE9RmJPuhR0k9RkHjxVFE2hbw2JQ6kJeGxTTFoKjYlMWhxssoLfJgVTJNMuhJNG6oUUzq0JUIAQCdKECKCLEqgsxquiLK63cSfOz/Yz1KuXJbDgj+dXJ2WVvRurHaOcZ7ChncCfqCwEB5E3z/DFs54+oIQuCLoSXhvXE/0yKlO+l9srbhS6Dy9U34jJeHu2BW0jP1Mdchhs4NLoEZuuNATe1heDHJnzZclSqMZNFmnjLK32SMMrSCKRsXBq8VaQKVA04LvDkzQ1UcU3aab/wBEZOvHkUHumag538C9ikT1MUvP8CikT1MasqbpbPBLHFI59ZLpcWMa5sTXuLWvkxDrtWnEA0w2qpQySTkuEbEoKk+49TMcylaVdo0aOhc45NumcZopR2RrvHxfQr6M1s3WSajqEYHkXMo7HcJ0zsyhlSGG7eHfmgwGrTVeVLUZJZZQh/8Ak9FQh0qT7m6aRppdp0LRpM/j4+v519SnPFQlRqLgtJTaEa4VFdoR8BU2MmVN1hZLIyGzRvZZzdkLjRxd9YNAGAGip1qpKTNDcU+B3jtsc0cc0YoJWh1NBFdR5RiF3C2VZaTVASuymysd30lLaf7GepVT5L8fwkdzq5LC0t5p1YbRzjPYUM7gWKoLAQHkTfP8MWznj6ghC4IuhJdu9g4/02PR30ntlb8C9xHk6vzWS0vNNStoz2arDlpkFaOoXd8C0kV24a/1XyMtH7TwanLPCk4yba3Vbu+LW/Yrx+NilJw4YsmUWzPD71XaAbpFBsGHlV3s/R+0HrFn1PCT7rv6JEdOWWTryDg0navpqRosJXG6cT1qKFjTM6yGRksjRnY23L1H4treuuumj21xoa6Vn6citLhm5ZYNKzvGUGyEXHE0OvD1qceNp2yvNkTjSZ13jt9KuMts1zyECtdHKpoJnbaJLLMQ9z6itaOjrcoCMMNNRt1rw8/s1yyOcW03zXoeti1PSqu18+xvbOCGhpBprFQP+QB6PSVt02BYYdCVIozZOuV3ubC4rRRTbNM7zTBGtgpbkYtuTGukfIHvYZcJA361cD5K61WoyL+uI95Oo1rWNbRrAGtHIF1CNFWWd8HWX8i7opsqvfDl+fO/sZ6lTPk14fhIznVwWlubyLqwWjnW+wFDO4FlKDsEB5E3z/DFs54+oIQuCLoSXLvbOb/To6n60ntlejp78NHj6zzWSsPbtKvpmbYRzail51BoFBr06Vw8abssjlaVI2RsGs16h6kUK4EsjlybxI3k61NM5tGRmZtCipE2jS5rNTqU0afQuXjvsdrK1smZxhgxONPulSoVwRKfVybxK3+NKUzm0I57Tt81KYtGywUFW1dQ4gXcOVVzh3LseVrYcGADb1Kujtysyv8Al6lJyYuNdvmoDSYztPmhR0o662hWtpr/AOKk5bsUuP8AAlHJU++PJ8/d/ZHqpqVGT4jdp/gIvnVWXFy7xLq2a08832AoZ1Es9QdggPIm+d4YtnPO9QQhcEXQkt3e7laLBGCcb0mr75Xp6ZXjR4+s81kpbaG/ePkV9GUeIckvMQmIY1hFeHJQgaakAFZnqYdXSt3xsaoaPJKKe2/qzTPZyxpdSJwFK0eSRXAEggLtTTdO19CMumnjj1Omvk7OdtqHis6iVZ0/Mz2bBa+TqYnST1DmLDJRtS0FwBDdL6EgCrWtOsgdKzPPjTNS02RqzXabNIxof37SaVY8YEajUCmhdQyQm6RxkwzgrZy51/inpkAVtL8RTbEzjvFb0yJS/EENI3W2Vrj/AIsYLCQQRPpaaEd5isr1WHhv9j0Yey9XJKUYOvr/AMJBk7Ksc7S+FzXhpoTR4oSKjSAkJxnwyrNgy4XWSNf7Om+fFHU5d0UX+bmD5QBUtbQaSb2CcExi5yUYrd7GLZmHEGPHlP6qvxY/M9B+ytQtml9zHPMqQLppgbt40XcX1cGTUaXJp2lNc7oxMg2DzZF3X5sZ7X5ZU++NKO3nU8SPURq5VkzfEehpvLIxnVWaC7d4F1bLaeeb+WFDJiWmoOwQHkTfO8MWznneoIQuCLoSWvuAnIsMYw76TVj3xXqaZf00eNrPNZJO2zTX0LRRlJ1k2OJ8EbHfXiaXNJNcW7OteDlwLq8RXcZ9Sfo9/wDvHB7OJraPrHf7HHliwshsz3Mc5zi5mMjr1BeGHkxWiGT9RnhKa+G6rblU383+I5zwUMMku9fuR9s8moj/AGtXqUjybYsj5aHF56go90nckrZJC3/De0PLmOpIC5j2jN4EVrhQYtpjTTr8iXJ7mOVfnyOLLM7ywkujq6RmIDgw0a4YVccdAwpoK0ab4/oZdXvD6jY0P8dvQyq37eh5okl8Ct84bGNC5dUdR5RW7YHOkcMBeeRU1Aqauxw6F81k003J8cn6Vpfbumx4IxcZWkuy7JX3JfuDvMbLGXgcMOBDqAggilSMaH1r09FjcI1Lc+W9vazHqsqyY7S+ZLKu4z/sPuW3b0+x4G/r9zKIFz2se5rmvc1rml5cHNJAIIIxqNS5nXS/+FuFtZIu+67jTFZIHSSgS2YR1LHSGz2e62Y2hjWRWYEV7wujL5KtvuaRXELAez4+X+9/7ZvyaRmGFjWNdftDHloYy9mZSxt4xAMeQMLzcCarTp0tzz9dknJx6m3zyzeXv2jzn+5aaR59sqXfIee33V05uPRU6jtWPN8Z6el8si99VGgvPsej80tPPt/LaoZMS11B2CA8ib53hi2c871BCFwRdCS0dwkhFiYAB3z8T/cV6ul8tHjazzX9CRGZ1NPUrzKZ2bK1qaLgtBY1ooysTZDp729dvALLk08G76fubMWeSVX9hZMo2qXgST32AgjgNYCeUAA9a6xYIQdpUznNnlJVdo3AP8c9dFo2Moj2VGMg6XIDWLfOBd7boG0ujNCTRoxLa4UCyywRu+k2Qzut5GYtD5CBLaHuDTUcBrBXbQAeld48ajukV5crls2by2PXIel36K7czmqZkJFL/tFHZK5MDbXB1ROCTQXnWVjnYaKlzTXHlWR4F/b9zcs7/u+xuZa7z2vlmc8iooImRhoOnAAD0K3Hjq6VfUpzZOqrdjlfi8Z3WB6lO5Tsa5JI9IkcCMRwsQRoUNN9iU0mYdv0rSWMXhdd82hxadINI8RhoWfwV/b9zYtQ/wC77AbRepekqGC60Nbm2huxrGgAdSuxw6VsjPlyOb3dimRu0+lWUUlVb4jx286nFx+orBqPjPV0nlIjN5Umkvjsdj80tXPj8tqhkrktpQdAgPIe+b4XtnPO9QQhcEYQksrcU49psptf7RXq6XykeNrPNf0JA17uRaTKZ3jrcFAMg4bSfJggMxTZ1lAZX49bm9AJTcC1iOp56mhHYC/CPq9bifUE3Aomi8Xqb+qbgy7YZ4ruk0UUwJnmeKOtxShYonGqNvmn3pQOyC11b/4xhyBcOJNmfbX3OoBRRNiGb7p6kFmOe+76QEFmJnPJ1lKIKs3wJK25x/y49HkK8/UeYevpPKX1I5eVJpL77HI/M7Vz4/LaoZKLcUEggPIe+b4XtnPO9QQhcEYQksTccT2ozQMX6T94r1dL5SPH1nmsfA/71fItJlJFFPZ4bI6eSG+Ig0m60OkN5rCdJxxedYwXy+r1ef8AUOEZtc/47n0Wl0uF4U5RTZy7qHsZNA1gDWvZMXBoAJLTFd5frHrWj2XqsuTJU5Wvn9Sr2hpcUMXVGKTOAFuw9JX0B4IufaNg8lEpg3Dcnlh3Ca2G6cRWVug4jVsIXzcvaVyfvM92GmxKK91A7ImULMM5a2xCM8EXHhzr5xGAbooHehbNBq3lyOFt7dzNrMOOOO4qnZj22NhXsUeWYy20BpNNAJ0Ll7IlK2TPIu5qCSBkkjnFzo43EidwxexriXAABmLjRo1AY44eT4+T1Pa/T4q+FEf3U2VtmtTYoy4tfC2Sjnl9HX3tJDjjQgBa9JklJtSZi1eKMEnFUcEFscDo0rY0YTqFtNcW9dVnzvoxykuUmXYI9eSMXw2jbZ6GMOfI+pja6rbKS3H6+MOg4inTqx+e/VZ2uXwu/wB/qfQR0uF37q5a/wDn0Oee0C8QMbriO8zZHBYaEFo1uONNFF6vs/Jkl1xm7prn5nk63FCEYSjW6d1xyau2D4p6z7l6NGArXd48m2mte8ZprsO1edqfMPX0flEeqqDSX92N/wBCtX+oH5bVDJRbygkEB5D3zPC9s553uQhcEYQkn25KvarcNbsTo74r1dL5aPI1fmseS7Dvh0LSZqHKHKNldEI5yCBd4LmuIq1jW1OFD3q+T1ui1Tzyljjt62vW/U+l0mr08cSUpb/U4ssWyKSSAQu4ETZQaVF28Y7oodPelavZWkz48rllVf6+foUe0dThni6YOzMObtK+iPnzGaVt0oKLHsG7/J4jaHzlrrratMclQQ0AjBpBxGpfGS9m6qM3Ub3e9r/p7sdRjcVuNO7PdfZJ4GRQPMjs4HGjHtAa1rhiXAY4jQvT9l6PNjyuc1Squ38GbV5YSh0xIn259zrwXv0eXRrtNpe5jgGDEEYNrp5UktjqOzJFkrfKjhhjifZrRejZGw3WwFtWMa0kEyguqWnEgYUwwx8jwJ+h7Hj465GrLO6B9ttTZ4opI2tibH/iBgc4h73EgNLgBRw17Vr0uNxbcjHq8kZJJMw+ccnqWzYwm177RQFxbTWKt0a1n1EOvHKK5aZdglGOSMnwmjohtLIw1rLVdDuFJdjbS+QAXUzWJNXDkXhQ0mRRknF3Srf7cn0i1em9f3OR7nXjm5WuFSb3BbpDcDVoqag401r0dBhnjc3Jc1Xc8fX5cc+hQ7WDjLxjfOHuXonnFcbuCe3DeNTcZiPIV52p8w9fR+UMFVnNJ6A7G76Faf8AUD8tqgdy30JBAeQ98zwvbOed7kIXBGEJJxuXPzZuGt3tFeppfLR5Or8xjwCfJ5FpMxnG6Roo11BWuLWHHDEFwJGgLiWNPdnccjXAr3F1L7waVpRrG0rp70DYpjBR4IlOUuRRIzaSuzimL2yzxaoKYkVtc2oY0CpBPBa7EVp3wO0quWNPksjNx7mUcslb1wVPI0egBdKKRzJ3yzovTn6oHQFOxzsYvimOkgeUpsNhXPn49nmRk9d1VeFH0LfGZqkBcavmFeQNb6Ghdxio8HEpuXImaZrm9BXVkfQyYyLjzt0KHuSm/Q3vtTa1M9SccIIq9d1VeEvxlniz/KNUkkLiC97yQKCjWNwqToaANJK6Ua4OZSk+TAus/jSdQ/VSc+8QPdgWdtG5Wl1unSvN1PmHqaTyxkVBpPQXY2/QrTz4/LaoHct9CQQHkPfM8L2znne5CFwRhCSZbm5CLO0Da71lenpn/TR5eqX9RjqHuWizNSH/ACduStMzGvbco8VAL+FTUaAFcyyKPJojpsklaRhlXc5LZmZyW6WggG66pFdFRTapjkUjnJp8kFbQ0C0x7CfQurKeli9u7GD1pZHSSSy7mbfI0Oa2IXgDQv4QBxFQGmi4eRLktWnkziytkW2QAOkc2jjSrH1odNDgNhUqVkSxOG7GvNPOmUD/AHLor29BDA360o9JS6J3fCHHJ+Qs7EJmOqwkhpdebeumhLajEVwqNhXl5vbOmwup3v8AJm3L7O1GOLlKqVXvxZpyjYBBdL2mj63SNBoaHStGk9oYdVfh3t6qtn3MbhJcnF2xH4h9a2WRTMoZGucGtiJLiAMQMTgFDlStkqLew6NsBIqBH0CY+kR0Wf8AVY/mW/pshx2kFhHAaQa0IrTDSMQDrGrWrIZIzVornicOTV2weLb1LuzmvmQjdY8m0kkAcFuAXm6nzD1NL5YzLOaD0F2Nv0K08+Py2oO5b6EggPIW+Z4XtnPO9yELgjKEkpyFKRA0Da71lehp37iPO1C99jjnTt6lfZRSLF3D5Tn7WbRrTcv3hw6loY0QC60EkXr1dAwG0Lfnw4+mFvmMfT/25+Vfln0OKCWON+iOLfEyq8hrHtABc69ga5sFuaqD3pLr5ocaXeRcxwxjppTX/j/vv/HyuynWQ/oNr5EMFqbqFfQsnUeH0MHW51MBTyKGx0It3ctaJu1mOLC80xDHUq7a6oOF27TlvK3UrHKezr/P+P8At/Y5hqklw3/j8/NyN75c8huNdgK1dU1dWr7tTQY3aKI9Cwunva/bf7h5lOdfIgt1ut64s6FY6MOaa1xHrXMl1Lp9diYtpp+hOLSyV09jJLY4C2XNRtqC8Pa4ukc0aRUNprwXi672JHDoprxOp42lfT6ySq7f2PYhrHrH4codPifO/h34penqcO7e8wRFxvEkgbAAMANg5FR7FhOGbJ1u9l+7M+t0axRjNSu3XFfyyMC0v1ABfR9R5vSjoydaH5+OpGL24Cm1cZH7jO8aXUiTf1x8RfFJnYHxtIiY14a0tukCUsH/AJHE11/ovLPR3GndNI8CF0rHROkvuLbt2puw1ddHe1NcNS16Z7My6mLtDGZW+O70rVZnp+hFd0TqzmhrwWrz9R8Z6GmXuDZVUGg9B9jb9CtPPj8tqEdy30JBAeQ98zwvbOed7kIXBGEJJBkmakQHKfWtuF+4Yc8bmducceRXWyqkOmSsuTxtui0NjDBRt6K/UbKtaSOnau3qMqio3sa4arJGPTexryrlmWU3HzNkbgasjLATsN5ody9KPPklHpk9jnLnyTXS3scQtA1Bc9Rl6QNoJ0BOodKJLk/ddbI4mNFuiaALpa6zl72gEgVIZwsKY161RKLs4WlwX1Vv9Rvy9l+e0XWy2pkrWkmjIjFQ0oC6rQTpPp5F3BUTHT48buC3GnOt5SrLR10syEoJApQEirqE0FdNBponUFEcG21zZGvFsYS2oBMMxoLrvqlmippTa6qnU6jLqMMsOTeLq+FdNPlf4Rdgaw5Fkg/eX/DHK2UXy3XSWpspFRQMey7y8JorXD9lk0+nhhvpXPduyzUaieaup8fKjgzv3lrsy0JnqEEVBBBB1gjEFQ90Sk0x4jyqXZtzrRBfZQsv2Z9Y3O77hhlBiBiMNazPGvQ0Kbrk4bflKSR/De14ZUNLW3W40qQCAammk44eRW44qK2KZ+8c/bB2t6lZZx0key26steQLDn+M3YNoDeqS49Cdjb9CtPPj8tqEdy30JBAeQ98zwvbOed7kIXBGEJHfJ8tIwPL61rxP3TLlVyOnPHUrLK+lC1OtCBQ4DWpsUxc9sCWOkXOFLIpGJcNZTYmmAlbqFUtDpZkJzqATqZHSKZXbVNsUjG8osmhQ5LIDOKbFCZ3lUWTQGQJYoM8Niix0hn+QJY6Rnym6sleQLLl+I1YvhORVFp6E7G36FaefH5bUI7lvoSCA8hb5fhe2c873IQuCMoSOFkkowdK0Y37pRkXvG/Old2cUF7aUsigzgU2KMg9yWxSAna5AJnG6sUtCmZZ47E6iOkTOnaligznIlk0F87UsUF5LAXksBnEsUJnAligzydQoM8o6h0jfbXVdXkCz5HcjRj4OdcHZ6D7Gz6FaefH5bUI7lwISCA8hb5fhe2c873IQuCMoSdUL6BWwexVJbmy+V1ZzQXwpsUKJTqCWRQF20pYoL4S0TQucSyKC+lihb6WKEMnKlihM4lihbxSxQl7lQmgvhLIoL/IligziWTQZw8iWKOW0GpVM+S2HBqXJ0eg+xs+hWnnx+W1CO5cCEggPIW+V4XtnPO9yELgjKEm5hwXaexw1uLeU2RQt5LFBeKm2RSCqCgvpYoW+lihLyWKCqChbyWKC+lihLyWKC8lihbxS2KQleVLFBUKLJoS8lijXJpXD5O1wYKCT0F2Nn0O1c+38sIR3LhQkEB5B3yvC1s553uQhcEaQk2ArpEMKoQFUsBVALVAFUsBVLFBVLBsiDPrFwwdS60HhU4ANSMCdJ1bCgMHUrgTTlwKASqAKpYoLyWKEqgFqgCqASqWDF6hkoxUEnoLsbPodq59v5YQjuXChIIDyDvkeFrZzzvchC4I0hJkpIFQE9yLvU2y0QR2gSwMEzQ9rXufeuuFWl1GkCoxpVWLFJqyt5Yp0ce6je6tVigNpfLDIxhaHiNzrzb5o00c0VFcOlJYpRVsmOSMnSIcqzsEBYdi3orbJGyQzWdl9oddc55c28KgOoylfIVcsE2UvPBDTut3AWmwRNnkfE9jnBlY3OJa4gkVDmjDA4hczxyirZ1DJGTpESVZYK0VNBrQD+3cpJmHzmRgbBI2O0NIeXwh/eyPAbwmGo72p5EIs4t0WQ5LHMYJS0mgc1zalr2Oxa9tcaGh00OBQJ2NiEm6xWZ0srIWd9K5rG1wF5xAFTqFSobpWyUrdIsE7z1rAq61WUU0kvkoOm4s/wCqxl/6XIuxF91+5OfJ72MmdG4SgljoySDdIDgagEEVHWrceWOT4SueKUPiGBWFYjlBJigPQPY2fRLVzzfYCEdy4kJBAeQN8fwtbOechC4I2hJthjvODRr9WsqSB0Zklp1u9H6JRz1F8bkmTNscLMaCGMMdUAg0F0ngkAUpjQ6OXD1n0PFFRe9fx938jy/Ej4r6vX+fzcbt3uQz2hmw95bJcdI40qXBzcThhUjRqAVMulYJQfKfPd78sshqHkzqVV6JcJeiRWTNx7D9d/8Ax/RefRv6ze3cRGf/AGSdTf0SiOsvrc6wxWdrZQL+FCYy8Fl1t3R061u1HvyTxPal37mPFkhjTWTm/Qje+fkVtqha285rLzDwWtFXAP0g+UatS4k2sHTLmzqM4vNceKK27nkPHSdTf0WQ1dZnZ97+EPaTLIRebgQ2hxGGhSQ5umWjbtxcAjzcbLrGvEgYC67nG0o4trQkUGnYroSh3R4stRnhyytt125y/KXTuLL7r16tXPcBThOdUmgpyBWahY+lOC3Nmi1LyXbI0/c1Zx/7nej9FkPQ6mZZPyRFHNHIyRxdG9jm1ppa4EalVn8qX+H+xp0XvanHF8OS/cmOU5+2XXXsfI6EYMZeoHvIuucAQDSldOC+cx5JwjbaSfd+iPtNRgwpurdfyN++dZ3SOs+ddSjZbtPLHXT0LZ7EyeIsnyr+T5z2y4KcFD5/wQK1ZPDWlzSTTGhpo1r3Dx0xtKg6EQHoDsa/olq55vsBCO5caEggPIG+N4WtnPPQhcEbQkc8mMAF4uYCcMXtBp5CVJyxzjtAH1o/xGfEpOaJrkLdvmomxOtJa1gAaGyRupjiOE7AbNi7TruZpYFKTbQZc3aiVtzPh7QQQHSsbUja0OI9KN2uSceHpeyGlm6Jo4n8Vv6rgu6TYN02x0HntP8A9oOklNg3wAGBjrXQNaALskZx2Uc/Qp29SKbG3LO7DOgDttpDSaAyR6NpAOlS2muTiOOnwNBy006bS38ZvxLks6WaXZQiJxmj/FZ+qCmS+Pd2y5Q251Rh38TsBSlSXA10oUvFfKIzugy+20PBdaGvDaht6SMYHXQGgKljDgWO6XIzOtEfGR/iM/VQX0zU6dnGR/iM/VQ+DqFqSY72DLETGgm1PDsahphc3ThdJeDoXnT0GOa3ij18vtfUy26vz/Q3ZbyoZ3Nc+Zry0XReljwFdQrgrdHp1gi4pJbnmZskskrk7GxxHjs/Ej+JbCoZLXGGuIBBGqhDhQ8oKg7RpQk9AdjX9EtXPM9hCO5caEggPH++N4WtnPv9aELgjiEggBACAEAIAQAgBAZMYToBPkFUBigBACAEAIAQAgBACAEBf/Y1/RbVzzPYQjuXIhIIDyNvo2V0eV7WHCl6Vzhytdi0hCERVCQQAgBACAEAIAQAgHjIxiob7rpqCauLa3a0IOsY6FKOJWcOUXMLzm9G3HEnEkV1KGdK+5yoSCAEAIAQAgBACAEB6G7HCyubYbRIQQJJhdO240A06ShHct1CQQEX3YbgrFlGjrQwiRooJGG6+mw7R5UIohrt4ew6p5um6pIpmPcHsfHy+hBUg7g9j4+RBTDuD2Pj5EG4dwex8fIg3E7g9k4+RBuHcHsnHyINw7g9k4+RBuHcHsnHyfzpQbh3B7Jx8iDcO4PZOPk/nSg3E7g9k4+T+dKDcO4PZOPf/OlBuHcHsnHv/nSg3DuD2Xj3/wA6UG4dweyce/8AnSg3DuD2Xj39X7oNxO4PZePf1fug3FG8PZePk6v3QbnVY94zJ7SDI+V41i9dr0hBTLKyXk6KzxNghYGRxijWt0BQdHUgBACAEAIAQAgBACAEAIAQAgBACAEAIAQAgBACAEAIAQAgBACAEAIAQAgBACAEAIAQAgBACAEAIAQAgBACAEAIAQAgBACAEAIAQAgBACAEAIAQAgBACAEAIAQAgBACAEAIAQAgBACAEAIAQAgBACAEAIAQAgBACAEAIAQAgBACAEAIAQA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263720" y="1258327"/>
            <a:ext cx="6483148" cy="1846659"/>
          </a:xfrm>
          <a:prstGeom prst="rect">
            <a:avLst/>
          </a:prstGeom>
        </p:spPr>
        <p:txBody>
          <a:bodyPr wrap="square">
            <a:spAutoFit/>
          </a:bodyPr>
          <a:lstStyle/>
          <a:p>
            <a:pPr indent="0"/>
            <a:r>
              <a:rPr lang="en-GB" dirty="0">
                <a:solidFill>
                  <a:srgbClr val="956700"/>
                </a:solidFill>
              </a:rPr>
              <a:t>Records are ‘pieces of information created, received and maintained as evidence… by an organisation … in pursuance of legal obligations or in the transaction of business.’ </a:t>
            </a:r>
            <a:r>
              <a:rPr lang="en-GB" sz="1800" dirty="0">
                <a:solidFill>
                  <a:srgbClr val="956700"/>
                </a:solidFill>
              </a:rPr>
              <a:t>(BS ISO </a:t>
            </a:r>
            <a:r>
              <a:rPr lang="en-GB" sz="1800" dirty="0" smtClean="0">
                <a:solidFill>
                  <a:srgbClr val="956700"/>
                </a:solidFill>
              </a:rPr>
              <a:t>15489)</a:t>
            </a:r>
            <a:endParaRPr lang="en-GB" sz="1800" dirty="0">
              <a:solidFill>
                <a:srgbClr val="956700"/>
              </a:solidFill>
            </a:endParaRPr>
          </a:p>
        </p:txBody>
      </p:sp>
      <p:pic>
        <p:nvPicPr>
          <p:cNvPr id="13" name="Picture 17" descr="http://km.support.apple.com/library/APPLE/APPLECARE_ALLGEOS/HT5452/en_US/HT5452-ipad_3-dimensions_front--eng.png"/>
          <p:cNvPicPr>
            <a:picLocks noChangeAspect="1" noChangeArrowheads="1"/>
          </p:cNvPicPr>
          <p:nvPr/>
        </p:nvPicPr>
        <p:blipFill rotWithShape="1">
          <a:blip r:embed="rId16">
            <a:extLst>
              <a:ext uri="{28A0092B-C50C-407E-A947-70E740481C1C}">
                <a14:useLocalDpi xmlns:a14="http://schemas.microsoft.com/office/drawing/2010/main" val="0"/>
              </a:ext>
            </a:extLst>
          </a:blip>
          <a:srcRect l="7867" t="10592" r="39134" b="7968"/>
          <a:stretch/>
        </p:blipFill>
        <p:spPr bwMode="auto">
          <a:xfrm rot="21274720">
            <a:off x="4146451" y="5441243"/>
            <a:ext cx="976021" cy="127143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14081" y="2996952"/>
            <a:ext cx="6840760" cy="173664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0"/>
            <a:r>
              <a:rPr lang="en-GB" dirty="0">
                <a:solidFill>
                  <a:srgbClr val="956700"/>
                </a:solidFill>
              </a:rPr>
              <a:t>A</a:t>
            </a:r>
            <a:r>
              <a:rPr lang="en-GB" dirty="0" smtClean="0">
                <a:solidFill>
                  <a:srgbClr val="956700"/>
                </a:solidFill>
              </a:rPr>
              <a:t>ny </a:t>
            </a:r>
            <a:r>
              <a:rPr lang="en-GB" b="1" dirty="0">
                <a:solidFill>
                  <a:srgbClr val="956700"/>
                </a:solidFill>
              </a:rPr>
              <a:t>information</a:t>
            </a:r>
            <a:r>
              <a:rPr lang="en-GB" dirty="0">
                <a:solidFill>
                  <a:srgbClr val="956700"/>
                </a:solidFill>
              </a:rPr>
              <a:t> that the University needs </a:t>
            </a:r>
            <a:r>
              <a:rPr lang="en-GB" dirty="0" smtClean="0">
                <a:solidFill>
                  <a:srgbClr val="956700"/>
                </a:solidFill>
              </a:rPr>
              <a:t>to </a:t>
            </a:r>
            <a:endParaRPr lang="en-GB" dirty="0">
              <a:solidFill>
                <a:srgbClr val="956700"/>
              </a:solidFill>
            </a:endParaRPr>
          </a:p>
          <a:p>
            <a:pPr marL="685800">
              <a:buFont typeface="Arial" panose="020B0604020202020204" pitchFamily="34" charset="0"/>
              <a:buChar char="•"/>
            </a:pPr>
            <a:r>
              <a:rPr lang="en-GB" dirty="0">
                <a:solidFill>
                  <a:srgbClr val="956700"/>
                </a:solidFill>
              </a:rPr>
              <a:t> </a:t>
            </a:r>
            <a:r>
              <a:rPr lang="en-GB" b="1" dirty="0">
                <a:solidFill>
                  <a:srgbClr val="956700"/>
                </a:solidFill>
              </a:rPr>
              <a:t>fulfil legal &amp; regulatory requirements</a:t>
            </a:r>
            <a:r>
              <a:rPr lang="en-GB" dirty="0">
                <a:solidFill>
                  <a:srgbClr val="956700"/>
                </a:solidFill>
              </a:rPr>
              <a:t> and/or </a:t>
            </a:r>
          </a:p>
          <a:p>
            <a:pPr marL="685800">
              <a:buFont typeface="Arial" panose="020B0604020202020204" pitchFamily="34" charset="0"/>
              <a:buChar char="•"/>
            </a:pPr>
            <a:r>
              <a:rPr lang="en-GB" b="1" dirty="0">
                <a:solidFill>
                  <a:srgbClr val="956700"/>
                </a:solidFill>
              </a:rPr>
              <a:t>carry out its activities</a:t>
            </a:r>
            <a:r>
              <a:rPr lang="en-GB" dirty="0">
                <a:solidFill>
                  <a:srgbClr val="0070C0"/>
                </a:solidFill>
              </a:rPr>
              <a:t> </a:t>
            </a:r>
          </a:p>
        </p:txBody>
      </p:sp>
    </p:spTree>
    <p:extLst>
      <p:ext uri="{BB962C8B-B14F-4D97-AF65-F5344CB8AC3E}">
        <p14:creationId xmlns:p14="http://schemas.microsoft.com/office/powerpoint/2010/main" val="25235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894" b="15424"/>
          <a:stretch/>
        </p:blipFill>
        <p:spPr bwMode="auto">
          <a:xfrm>
            <a:off x="1401220" y="1412776"/>
            <a:ext cx="5680384" cy="330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465138"/>
            <a:ext cx="7772400" cy="1307678"/>
          </a:xfrm>
        </p:spPr>
        <p:txBody>
          <a:bodyPr/>
          <a:lstStyle/>
          <a:p>
            <a:r>
              <a:rPr lang="en-GB" sz="2800" dirty="0" smtClean="0"/>
              <a:t>WHAT ARE THE RECORDS THAT YOU HANDLE?</a:t>
            </a:r>
            <a:r>
              <a:rPr lang="en-GB" dirty="0" smtClean="0"/>
              <a:t/>
            </a:r>
            <a:br>
              <a:rPr lang="en-GB" dirty="0" smtClean="0"/>
            </a:br>
            <a:endParaRPr lang="en-GB" dirty="0"/>
          </a:p>
        </p:txBody>
      </p:sp>
      <p:pic>
        <p:nvPicPr>
          <p:cNvPr id="1033" name="Picture 9" descr="C:\Users\allence\AppData\Local\Microsoft\Windows\Temporary Internet Files\Content.IE5\474CKOC2\MP900422411[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10600" y="2590112"/>
            <a:ext cx="3240000" cy="485763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allence\AppData\Local\Microsoft\Windows\Temporary Internet Files\Content.IE5\MNXEB4BB\MC900088622[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616" y="4453239"/>
            <a:ext cx="1673568" cy="188948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allence\AppData\Local\Microsoft\Windows\Temporary Internet Files\Content.IE5\474CKOC2\MC90043983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35497">
            <a:off x="3127652" y="5666751"/>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allence\AppData\Local\Microsoft\Windows\Temporary Internet Files\Content.IE5\T503VBSY\MC90043263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38888">
            <a:off x="6873104" y="1571122"/>
            <a:ext cx="1614402" cy="16144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llence\AppData\Local\Microsoft\Windows\Temporary Internet Files\Content.IE5\8DS0I61Z\MP900382815[1].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4667" l="10000" r="92857">
                        <a14:foregroundMark x1="14000" y1="40667" x2="14000" y2="40667"/>
                        <a14:foregroundMark x1="87333" y1="86933" x2="87333" y2="86933"/>
                        <a14:foregroundMark x1="88190" y1="80400" x2="88190" y2="80400"/>
                        <a14:foregroundMark x1="61714" y1="92267" x2="61714" y2="92267"/>
                        <a14:foregroundMark x1="46762" y1="90267" x2="46762" y2="90267"/>
                        <a14:foregroundMark x1="31429" y1="94667" x2="31429" y2="94667"/>
                        <a14:foregroundMark x1="92857" y1="90267" x2="92857" y2="90267"/>
                        <a14:foregroundMark x1="86286" y1="69067" x2="86286" y2="69067"/>
                        <a14:foregroundMark x1="87143" y1="71733" x2="87143" y2="71733"/>
                        <a14:foregroundMark x1="88762" y1="71733" x2="88762" y2="71733"/>
                        <a14:foregroundMark x1="86000" y1="73200" x2="86000" y2="73200"/>
                        <a14:foregroundMark x1="89048" y1="69867" x2="89048" y2="69867"/>
                        <a14:foregroundMark x1="86476" y1="69867" x2="86476" y2="69867"/>
                        <a14:foregroundMark x1="47048" y1="75600" x2="47048" y2="75600"/>
                        <a14:foregroundMark x1="53429" y1="74400" x2="53429" y2="74400"/>
                        <a14:foregroundMark x1="42286" y1="75867" x2="42286" y2="75867"/>
                        <a14:foregroundMark x1="48952" y1="75067" x2="48952" y2="75067"/>
                        <a14:foregroundMark x1="45524" y1="75067" x2="45524" y2="75067"/>
                        <a14:foregroundMark x1="43143" y1="75067" x2="43143" y2="75067"/>
                        <a14:foregroundMark x1="14571" y1="41867" x2="14571" y2="41867"/>
                      </a14:backgroundRemoval>
                    </a14:imgEffect>
                  </a14:imgLayer>
                </a14:imgProps>
              </a:ext>
              <a:ext uri="{28A0092B-C50C-407E-A947-70E740481C1C}">
                <a14:useLocalDpi xmlns:a14="http://schemas.microsoft.com/office/drawing/2010/main" val="0"/>
              </a:ext>
            </a:extLst>
          </a:blip>
          <a:srcRect/>
          <a:stretch>
            <a:fillRect/>
          </a:stretch>
        </p:blipFill>
        <p:spPr bwMode="auto">
          <a:xfrm>
            <a:off x="4993896" y="4915768"/>
            <a:ext cx="2448032" cy="17485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llence\AppData\Local\Microsoft\Windows\Temporary Internet Files\Content.IE5\474CKOC2\MC900432646[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33" y="3675523"/>
            <a:ext cx="2827307" cy="28273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C:\Users\allence\AppData\Local\Microsoft\Windows\Temporary Internet Files\Content.IE5\474CKOC2\MC900360624[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073" y="4869887"/>
            <a:ext cx="1834286" cy="719633"/>
          </a:xfrm>
          <a:prstGeom prst="rect">
            <a:avLst/>
          </a:prstGeom>
          <a:noFill/>
          <a:extLst>
            <a:ext uri="{909E8E84-426E-40DD-AFC4-6F175D3DCCD1}">
              <a14:hiddenFill xmlns:a14="http://schemas.microsoft.com/office/drawing/2010/main">
                <a:solidFill>
                  <a:srgbClr val="FFFFFF"/>
                </a:solidFill>
              </a14:hiddenFill>
            </a:ext>
          </a:extLst>
        </p:spPr>
      </p:pic>
      <p:sp>
        <p:nvSpPr>
          <p:cNvPr id="7" name="Film"/>
          <p:cNvSpPr>
            <a:spLocks noEditPoints="1" noChangeArrowheads="1"/>
          </p:cNvSpPr>
          <p:nvPr/>
        </p:nvSpPr>
        <p:spPr bwMode="auto">
          <a:xfrm>
            <a:off x="8340728" y="1678565"/>
            <a:ext cx="469264" cy="159447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chemeClr val="bg2">
              <a:alpha val="23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043" name="Picture 19" descr="C:\Users\allence\AppData\Local\Microsoft\Windows\Temporary Internet Files\Content.IE5\8DS0I61Z\MC900300055[1].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9294" y="5257375"/>
            <a:ext cx="1203400" cy="66622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allence\AppData\Local\Microsoft\Windows\Temporary Internet Files\Content.IE5\T503VBSY\MC900433879[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9028589">
            <a:off x="2345495" y="6068603"/>
            <a:ext cx="843055" cy="8430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llence\AppData\Local\Microsoft\Windows\Temporary Internet Files\Content.IE5\8DS0I61Z\MC900433837[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27768" y="502942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ence\AppData\Local\Microsoft\Windows\Temporary Internet Files\Content.IE5\T503VBSY\MC900431587[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9673876">
            <a:off x="197624" y="2767013"/>
            <a:ext cx="1012049" cy="101204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descr="data:image/jpeg;base64,/9j/4AAQSkZJRgABAQAAAQABAAD/2wCEAAkGBxITEBUQEhIVFhQQFhUVFBUUFBUUFBUUFBYWFhQUFBUYHCggGBolHBQVITEhJSkrLi4uFx8zRDMsNygtLisBCgoKDg0OGhAQGywkHCQsLCwsLCwsLCwsLCwsLCwsLCwsLCwsLCwsLCwsLCwsLCwsLCwsLCwsLCwsLCwsLCwsLP/AABEIAQsAvQMBEQACEQEDEQH/xAAcAAABBAMBAAAAAAAAAAAAAAAAAQUGBwIDBAj/xABMEAABAwEDBQgNCwIGAwEAAAABAAIDEQQSIQUTMUFRBgciU2FzgZEIFBcyNVJxkqGxssHSFiQ0QlRik7PR4fAVciNjdIKiozNDwiX/xAAbAQEAAwEBAQEAAAAAAAAAAAAAAQMEAgUGB//EADMRAAICAQMCAwcDBQADAQAAAAABAhEDBCExEkETM1EFIjJhgaHwFLHBI1JxkdFiguFC/9oADAMBAAIRAxEAPwC8UAIAQAgBACAEAIAQAgBACAEAIAQAgBACAEAIAQAgBACAEBE92e+DYsmkMnc50rhURRi8+m01NGjyoRZDe77Yvsto/wCr4kG5sbv92DXZrSOiP40G5l3ecn8RafNj+NBbF7vOT+ItPmx/Ggth3ecn8RafNj+NBbDu85P4i0+bH8aC2Hd5yfxFp82P40FsO7zk/iLT5sfxoLZ3ZG35LHaZM1FBPeoXUdm21ApWnD04qaIcmh7+XTPs8vnRfElHPiB8umfZ5fOi+JKHiB8umfZ5fOi+JKHiB8umfZ5fOi+JKHiB8umfZ5fOi+JKHiB8umfZ5fOi+JKHiB8umfZ5fOi+JKHiB8umfZ5fOi+JKHiCfLtn2aXzoviSh4hid3jfssvnxfElDrFj3esrwrNMBrIMTqdAdU9CUT1koyfbo5o2yxODmO0HyYEEaiDgQoOk7OhCQQHkbfSnc/LFrLjUiUtHI1oAAHIhCIqhIIAQAgBACAEAIDryTbnQTxzN0xuB8o0Ob0gkdKENWi6JMpsDGSYubKWBpa0u7/vSaaByropo6s4hAZxAGcQBnEAZxAGcQBnEAZxAGcQBnEBM97aQ3bQ3UHscOQuZQ082vSoZZAmagsBAeQ980f8A69s553qCELgjCEggBACAEAIAQAgBAWVve5Vv2cwOPCgOH9jsR1Go6lKKpqmSrOKTgM4gDOIAziAM4gDOIAziAM4gDOIAziAnG9kcLQfvR+yVDLMZN1BYCA8ib5/hi2c8fUEIXBF0JLN3DblWz2Jkrmwm85+L2OL8CGgVBGHBOH3lox47jZky5umVDxJvehwaAYG3W0JbCauPjOx0rvwiv9QIN7f/ADIvwf3TwyfHMhva/wCZF+D+6jwx45mN7QcZF+D+6jwyfGF7mY4yL8H908MeML3MhxkX4P7p4ZPjB3MhxsX4P7p0Dxh3yFuLbZ5GvGY0XXkRkFzakn61NnmqPDHikrkyA0nDNjyM9Kro7sx+Tw2s8xTRFifJ4bWeYlCw+Tw2s8xKFiHc+NrPMShYnyfG1nmJRFif0AbWeYlCxWZDAIJuGmoswKUOoim6aMR2gtAAFGmjRQCoXLR0nY1Z1QSWBvVuqy0f3s9lQyyBO1BYCA8ib5/hi2c8fUEIXBF0JLx3rXH+mRYfWl9srZhXuHmal/1GTBrz4oVlIps2NkPipR11GxsnIFFE9RmJPuhR0k9RkHjxVFE2hbw2JQ6kJeGxTTFoKjYlMWhxssoLfJgVTJNMuhJNG6oUUzq0JUIAQCdKECKCLEqgsxquiLK63cSfOz/Yz1KuXJbDgj+dXJ2WVvRurHaOcZ7ChncCfqCwEB5E3z/DFs54+oIQuCLoSXhvXE/0yKlO+l9srbhS6Dy9U34jJeHu2BW0jP1Mdchhs4NLoEZuuNATe1heDHJnzZclSqMZNFmnjLK32SMMrSCKRsXBq8VaQKVA04LvDkzQ1UcU3aab/wBEZOvHkUHumag538C9ikT1MUvP8CikT1MasqbpbPBLHFI59ZLpcWMa5sTXuLWvkxDrtWnEA0w2qpQySTkuEbEoKk+49TMcylaVdo0aOhc45NumcZopR2RrvHxfQr6M1s3WSajqEYHkXMo7HcJ0zsyhlSGG7eHfmgwGrTVeVLUZJZZQh/8Ak9FQh0qT7m6aRppdp0LRpM/j4+v519SnPFQlRqLgtJTaEa4VFdoR8BU2MmVN1hZLIyGzRvZZzdkLjRxd9YNAGAGip1qpKTNDcU+B3jtsc0cc0YoJWh1NBFdR5RiF3C2VZaTVASuymysd30lLaf7GepVT5L8fwkdzq5LC0t5p1YbRzjPYUM7gWKoLAQHkTfP8MWznj6ghC4IuhJdu9g4/02PR30ntlb8C9xHk6vzWS0vNNStoz2arDlpkFaOoXd8C0kV24a/1XyMtH7TwanLPCk4yba3Vbu+LW/Yrx+NilJw4YsmUWzPD71XaAbpFBsGHlV3s/R+0HrFn1PCT7rv6JEdOWWTryDg0navpqRosJXG6cT1qKFjTM6yGRksjRnY23L1H4treuuumj21xoa6Vn6citLhm5ZYNKzvGUGyEXHE0OvD1qceNp2yvNkTjSZ13jt9KuMts1zyECtdHKpoJnbaJLLMQ9z6itaOjrcoCMMNNRt1rw8/s1yyOcW03zXoeti1PSqu18+xvbOCGhpBprFQP+QB6PSVt02BYYdCVIozZOuV3ubC4rRRTbNM7zTBGtgpbkYtuTGukfIHvYZcJA361cD5K61WoyL+uI95Oo1rWNbRrAGtHIF1CNFWWd8HWX8i7opsqvfDl+fO/sZ6lTPk14fhIznVwWlubyLqwWjnW+wFDO4FlKDsEB5E3z/DFs54+oIQuCLoSXLvbOb/To6n60ntlejp78NHj6zzWSsPbtKvpmbYRzail51BoFBr06Vw8abssjlaVI2RsGs16h6kUK4EsjlybxI3k61NM5tGRmZtCipE2jS5rNTqU0afQuXjvsdrK1smZxhgxONPulSoVwRKfVybxK3+NKUzm0I57Tt81KYtGywUFW1dQ4gXcOVVzh3LseVrYcGADb1Kujtysyv8Al6lJyYuNdvmoDSYztPmhR0o662hWtpr/AOKk5bsUuP8AAlHJU++PJ8/d/ZHqpqVGT4jdp/gIvnVWXFy7xLq2a08832AoZ1Es9QdggPIm+d4YtnPO9QQhcEXQkt3e7laLBGCcb0mr75Xp6ZXjR4+s81kpbaG/ePkV9GUeIckvMQmIY1hFeHJQgaakAFZnqYdXSt3xsaoaPJKKe2/qzTPZyxpdSJwFK0eSRXAEggLtTTdO19CMumnjj1Omvk7OdtqHis6iVZ0/Mz2bBa+TqYnST1DmLDJRtS0FwBDdL6EgCrWtOsgdKzPPjTNS02RqzXabNIxof37SaVY8YEajUCmhdQyQm6RxkwzgrZy51/inpkAVtL8RTbEzjvFb0yJS/EENI3W2Vrj/AIsYLCQQRPpaaEd5isr1WHhv9j0Yey9XJKUYOvr/AMJBk7Ksc7S+FzXhpoTR4oSKjSAkJxnwyrNgy4XWSNf7Om+fFHU5d0UX+bmD5QBUtbQaSb2CcExi5yUYrd7GLZmHEGPHlP6qvxY/M9B+ytQtml9zHPMqQLppgbt40XcX1cGTUaXJp2lNc7oxMg2DzZF3X5sZ7X5ZU++NKO3nU8SPURq5VkzfEehpvLIxnVWaC7d4F1bLaeeb+WFDJiWmoOwQHkTfO8MWznneoIQuCLoSWvuAnIsMYw76TVj3xXqaZf00eNrPNZJO2zTX0LRRlJ1k2OJ8EbHfXiaXNJNcW7OteDlwLq8RXcZ9Sfo9/wDvHB7OJraPrHf7HHliwshsz3Mc5zi5mMjr1BeGHkxWiGT9RnhKa+G6rblU383+I5zwUMMku9fuR9s8moj/AGtXqUjybYsj5aHF56go90nckrZJC3/De0PLmOpIC5j2jN4EVrhQYtpjTTr8iXJ7mOVfnyOLLM7ywkujq6RmIDgw0a4YVccdAwpoK0ab4/oZdXvD6jY0P8dvQyq37eh5okl8Ct84bGNC5dUdR5RW7YHOkcMBeeRU1Aqauxw6F81k003J8cn6Vpfbumx4IxcZWkuy7JX3JfuDvMbLGXgcMOBDqAggilSMaH1r09FjcI1Lc+W9vazHqsqyY7S+ZLKu4z/sPuW3b0+x4G/r9zKIFz2se5rmvc1rml5cHNJAIIIxqNS5nXS/+FuFtZIu+67jTFZIHSSgS2YR1LHSGz2e62Y2hjWRWYEV7wujL5KtvuaRXELAez4+X+9/7ZvyaRmGFjWNdftDHloYy9mZSxt4xAMeQMLzcCarTp0tzz9dknJx6m3zyzeXv2jzn+5aaR59sqXfIee33V05uPRU6jtWPN8Z6el8si99VGgvPsej80tPPt/LaoZMS11B2CA8ib53hi2c871BCFwRdCS0dwkhFiYAB3z8T/cV6ul8tHjazzX9CRGZ1NPUrzKZ2bK1qaLgtBY1ooysTZDp729dvALLk08G76fubMWeSVX9hZMo2qXgST32AgjgNYCeUAA9a6xYIQdpUznNnlJVdo3AP8c9dFo2Moj2VGMg6XIDWLfOBd7boG0ujNCTRoxLa4UCyywRu+k2Qzut5GYtD5CBLaHuDTUcBrBXbQAeld48ajukV5crls2by2PXIel36K7czmqZkJFL/tFHZK5MDbXB1ROCTQXnWVjnYaKlzTXHlWR4F/b9zcs7/u+xuZa7z2vlmc8iooImRhoOnAAD0K3Hjq6VfUpzZOqrdjlfi8Z3WB6lO5Tsa5JI9IkcCMRwsQRoUNN9iU0mYdv0rSWMXhdd82hxadINI8RhoWfwV/b9zYtQ/wC77AbRepekqGC60Nbm2huxrGgAdSuxw6VsjPlyOb3dimRu0+lWUUlVb4jx286nFx+orBqPjPV0nlIjN5Umkvjsdj80tXPj8tqhkrktpQdAgPIe+b4XtnPO9QQhcEYQksrcU49psptf7RXq6XykeNrPNf0JA17uRaTKZ3jrcFAMg4bSfJggMxTZ1lAZX49bm9AJTcC1iOp56mhHYC/CPq9bifUE3Aomi8Xqb+qbgy7YZ4ruk0UUwJnmeKOtxShYonGqNvmn3pQOyC11b/4xhyBcOJNmfbX3OoBRRNiGb7p6kFmOe+76QEFmJnPJ1lKIKs3wJK25x/y49HkK8/UeYevpPKX1I5eVJpL77HI/M7Vz4/LaoZKLcUEggPIe+b4XtnPO9QQhcEYQksTccT2ozQMX6T94r1dL5SPH1nmsfA/71fItJlJFFPZ4bI6eSG+Ig0m60OkN5rCdJxxedYwXy+r1ef8AUOEZtc/47n0Wl0uF4U5RTZy7qHsZNA1gDWvZMXBoAJLTFd5frHrWj2XqsuTJU5Wvn9Sr2hpcUMXVGKTOAFuw9JX0B4IufaNg8lEpg3Dcnlh3Ca2G6cRWVug4jVsIXzcvaVyfvM92GmxKK91A7ImULMM5a2xCM8EXHhzr5xGAbooHehbNBq3lyOFt7dzNrMOOOO4qnZj22NhXsUeWYy20BpNNAJ0Ll7IlK2TPIu5qCSBkkjnFzo43EidwxexriXAABmLjRo1AY44eT4+T1Pa/T4q+FEf3U2VtmtTYoy4tfC2Sjnl9HX3tJDjjQgBa9JklJtSZi1eKMEnFUcEFscDo0rY0YTqFtNcW9dVnzvoxykuUmXYI9eSMXw2jbZ6GMOfI+pja6rbKS3H6+MOg4inTqx+e/VZ2uXwu/wB/qfQR0uF37q5a/wDn0Oee0C8QMbriO8zZHBYaEFo1uONNFF6vs/Jkl1xm7prn5nk63FCEYSjW6d1xyau2D4p6z7l6NGArXd48m2mte8ZprsO1edqfMPX0flEeqqDSX92N/wBCtX+oH5bVDJRbygkEB5D3zPC9s553uQhcEYQkn25KvarcNbsTo74r1dL5aPI1fmseS7Dvh0LSZqHKHKNldEI5yCBd4LmuIq1jW1OFD3q+T1ui1Tzyljjt62vW/U+l0mr08cSUpb/U4ssWyKSSAQu4ETZQaVF28Y7oodPelavZWkz48rllVf6+foUe0dThni6YOzMObtK+iPnzGaVt0oKLHsG7/J4jaHzlrrratMclQQ0AjBpBxGpfGS9m6qM3Ub3e9r/p7sdRjcVuNO7PdfZJ4GRQPMjs4HGjHtAa1rhiXAY4jQvT9l6PNjyuc1Squ38GbV5YSh0xIn259zrwXv0eXRrtNpe5jgGDEEYNrp5UktjqOzJFkrfKjhhjifZrRejZGw3WwFtWMa0kEyguqWnEgYUwwx8jwJ+h7Hj465GrLO6B9ttTZ4opI2tibH/iBgc4h73EgNLgBRw17Vr0uNxbcjHq8kZJJMw+ccnqWzYwm177RQFxbTWKt0a1n1EOvHKK5aZdglGOSMnwmjohtLIw1rLVdDuFJdjbS+QAXUzWJNXDkXhQ0mRRknF3Srf7cn0i1em9f3OR7nXjm5WuFSb3BbpDcDVoqag401r0dBhnjc3Jc1Xc8fX5cc+hQ7WDjLxjfOHuXonnFcbuCe3DeNTcZiPIV52p8w9fR+UMFVnNJ6A7G76Faf8AUD8tqgdy30JBAeQ98zwvbOed7kIXBGEJJxuXPzZuGt3tFeppfLR5Or8xjwCfJ5FpMxnG6Roo11BWuLWHHDEFwJGgLiWNPdnccjXAr3F1L7waVpRrG0rp70DYpjBR4IlOUuRRIzaSuzimL2yzxaoKYkVtc2oY0CpBPBa7EVp3wO0quWNPksjNx7mUcslb1wVPI0egBdKKRzJ3yzovTn6oHQFOxzsYvimOkgeUpsNhXPn49nmRk9d1VeFH0LfGZqkBcavmFeQNb6Ghdxio8HEpuXImaZrm9BXVkfQyYyLjzt0KHuSm/Q3vtTa1M9SccIIq9d1VeEvxlniz/KNUkkLiC97yQKCjWNwqToaANJK6Ua4OZSk+TAus/jSdQ/VSc+8QPdgWdtG5Wl1unSvN1PmHqaTyxkVBpPQXY2/QrTz4/LaoHct9CQQHkPfM8L2znne5CFwRhCSZbm5CLO0Da71lenpn/TR5eqX9RjqHuWizNSH/ACduStMzGvbco8VAL+FTUaAFcyyKPJojpsklaRhlXc5LZmZyW6WggG66pFdFRTapjkUjnJp8kFbQ0C0x7CfQurKeli9u7GD1pZHSSSy7mbfI0Oa2IXgDQv4QBxFQGmi4eRLktWnkziytkW2QAOkc2jjSrH1odNDgNhUqVkSxOG7GvNPOmUD/AHLor29BDA360o9JS6J3fCHHJ+Qs7EJmOqwkhpdebeumhLajEVwqNhXl5vbOmwup3v8AJm3L7O1GOLlKqVXvxZpyjYBBdL2mj63SNBoaHStGk9oYdVfh3t6qtn3MbhJcnF2xH4h9a2WRTMoZGucGtiJLiAMQMTgFDlStkqLew6NsBIqBH0CY+kR0Wf8AVY/mW/pshx2kFhHAaQa0IrTDSMQDrGrWrIZIzVornicOTV2weLb1LuzmvmQjdY8m0kkAcFuAXm6nzD1NL5YzLOaD0F2Nv0K08+Py2oO5b6EggPIW+Z4XtnPO9yELgjKEkpyFKRA0Da71lehp37iPO1C99jjnTt6lfZRSLF3D5Tn7WbRrTcv3hw6loY0QC60EkXr1dAwG0Lfnw4+mFvmMfT/25+Vfln0OKCWON+iOLfEyq8hrHtABc69ga5sFuaqD3pLr5ocaXeRcxwxjppTX/j/vv/HyuynWQ/oNr5EMFqbqFfQsnUeH0MHW51MBTyKGx0It3ctaJu1mOLC80xDHUq7a6oOF27TlvK3UrHKezr/P+P8At/Y5hqklw3/j8/NyN75c8huNdgK1dU1dWr7tTQY3aKI9Cwunva/bf7h5lOdfIgt1ut64s6FY6MOaa1xHrXMl1Lp9diYtpp+hOLSyV09jJLY4C2XNRtqC8Pa4ukc0aRUNprwXi672JHDoprxOp42lfT6ySq7f2PYhrHrH4codPifO/h34penqcO7e8wRFxvEkgbAAMANg5FR7FhOGbJ1u9l+7M+t0axRjNSu3XFfyyMC0v1ABfR9R5vSjoydaH5+OpGL24Cm1cZH7jO8aXUiTf1x8RfFJnYHxtIiY14a0tukCUsH/AJHE11/ovLPR3GndNI8CF0rHROkvuLbt2puw1ddHe1NcNS16Z7My6mLtDGZW+O70rVZnp+hFd0TqzmhrwWrz9R8Z6GmXuDZVUGg9B9jb9CtPPj8tqEdy30JBAeQ98zwvbOed7kIXBGEJJBkmakQHKfWtuF+4Yc8bmducceRXWyqkOmSsuTxtui0NjDBRt6K/UbKtaSOnau3qMqio3sa4arJGPTexryrlmWU3HzNkbgasjLATsN5ody9KPPklHpk9jnLnyTXS3scQtA1Bc9Rl6QNoJ0BOodKJLk/ddbI4mNFuiaALpa6zl72gEgVIZwsKY161RKLs4WlwX1Vv9Rvy9l+e0XWy2pkrWkmjIjFQ0oC6rQTpPp5F3BUTHT48buC3GnOt5SrLR10syEoJApQEirqE0FdNBponUFEcG21zZGvFsYS2oBMMxoLrvqlmippTa6qnU6jLqMMsOTeLq+FdNPlf4Rdgaw5Fkg/eX/DHK2UXy3XSWpspFRQMey7y8JorXD9lk0+nhhvpXPduyzUaieaup8fKjgzv3lrsy0JnqEEVBBBB1gjEFQ90Sk0x4jyqXZtzrRBfZQsv2Z9Y3O77hhlBiBiMNazPGvQ0Kbrk4bflKSR/De14ZUNLW3W40qQCAammk44eRW44qK2KZ+8c/bB2t6lZZx0key26steQLDn+M3YNoDeqS49Cdjb9CtPPj8tqEdy30JBAeQ98zwvbOed7kIXBGEJHfJ8tIwPL61rxP3TLlVyOnPHUrLK+lC1OtCBQ4DWpsUxc9sCWOkXOFLIpGJcNZTYmmAlbqFUtDpZkJzqATqZHSKZXbVNsUjG8osmhQ5LIDOKbFCZ3lUWTQGQJYoM8Niix0hn+QJY6Rnym6sleQLLl+I1YvhORVFp6E7G36FaefH5bUI7lvoSCA8hb5fhe2c873IQuCMoSOFkkowdK0Y37pRkXvG/Old2cUF7aUsigzgU2KMg9yWxSAna5AJnG6sUtCmZZ47E6iOkTOnaligznIlk0F87UsUF5LAXksBnEsUJnAligzydQoM8o6h0jfbXVdXkCz5HcjRj4OdcHZ6D7Gz6FaefH5bUI7lwISCA8hb5fhe2c873IQuCMoSdUL6BWwexVJbmy+V1ZzQXwpsUKJTqCWRQF20pYoL4S0TQucSyKC+lihb6WKEMnKlihM4lihbxSxQl7lQmgvhLIoL/IligziWTQZw8iWKOW0GpVM+S2HBqXJ0eg+xs+hWnnx+W1CO5cCEggPIW+V4XtnPO9yELgjKEm5hwXaexw1uLeU2RQt5LFBeKm2RSCqCgvpYoW+lihLyWKCqChbyWKC+lihLyWKC8lihbxS2KQleVLFBUKLJoS8lijXJpXD5O1wYKCT0F2Nn0O1c+38sIR3LhQkEB5B3yvC1s553uQhcEaQk2ArpEMKoQFUsBVALVAFUsBVLFBVLBsiDPrFwwdS60HhU4ANSMCdJ1bCgMHUrgTTlwKASqAKpYoLyWKEqgFqgCqASqWDF6hkoxUEnoLsbPodq59v5YQjuXChIIDyDvkeFrZzzvchC4I0hJkpIFQE9yLvU2y0QR2gSwMEzQ9rXufeuuFWl1GkCoxpVWLFJqyt5Yp0ce6je6tVigNpfLDIxhaHiNzrzb5o00c0VFcOlJYpRVsmOSMnSIcqzsEBYdi3orbJGyQzWdl9oddc55c28KgOoylfIVcsE2UvPBDTut3AWmwRNnkfE9jnBlY3OJa4gkVDmjDA4hczxyirZ1DJGTpESVZYK0VNBrQD+3cpJmHzmRgbBI2O0NIeXwh/eyPAbwmGo72p5EIs4t0WQ5LHMYJS0mgc1zalr2Oxa9tcaGh00OBQJ2NiEm6xWZ0srIWd9K5rG1wF5xAFTqFSobpWyUrdIsE7z1rAq61WUU0kvkoOm4s/wCqxl/6XIuxF91+5OfJ72MmdG4SgljoySDdIDgagEEVHWrceWOT4SueKUPiGBWFYjlBJigPQPY2fRLVzzfYCEdy4kJBAeQN8fwtbOechC4I2hJthjvODRr9WsqSB0Zklp1u9H6JRz1F8bkmTNscLMaCGMMdUAg0F0ngkAUpjQ6OXD1n0PFFRe9fx938jy/Ej4r6vX+fzcbt3uQz2hmw95bJcdI40qXBzcThhUjRqAVMulYJQfKfPd78sshqHkzqVV6JcJeiRWTNx7D9d/8Ax/RefRv6ze3cRGf/AGSdTf0SiOsvrc6wxWdrZQL+FCYy8Fl1t3R061u1HvyTxPal37mPFkhjTWTm/Qje+fkVtqha285rLzDwWtFXAP0g+UatS4k2sHTLmzqM4vNceKK27nkPHSdTf0WQ1dZnZ97+EPaTLIRebgQ2hxGGhSQ5umWjbtxcAjzcbLrGvEgYC67nG0o4trQkUGnYroSh3R4stRnhyytt125y/KXTuLL7r16tXPcBThOdUmgpyBWahY+lOC3Nmi1LyXbI0/c1Zx/7nej9FkPQ6mZZPyRFHNHIyRxdG9jm1ppa4EalVn8qX+H+xp0XvanHF8OS/cmOU5+2XXXsfI6EYMZeoHvIuucAQDSldOC+cx5JwjbaSfd+iPtNRgwpurdfyN++dZ3SOs+ddSjZbtPLHXT0LZ7EyeIsnyr+T5z2y4KcFD5/wQK1ZPDWlzSTTGhpo1r3Dx0xtKg6EQHoDsa/olq55vsBCO5caEggPIG+N4WtnPPQhcEbQkc8mMAF4uYCcMXtBp5CVJyxzjtAH1o/xGfEpOaJrkLdvmomxOtJa1gAaGyRupjiOE7AbNi7TruZpYFKTbQZc3aiVtzPh7QQQHSsbUja0OI9KN2uSceHpeyGlm6Jo4n8Vv6rgu6TYN02x0HntP8A9oOklNg3wAGBjrXQNaALskZx2Uc/Qp29SKbG3LO7DOgDttpDSaAyR6NpAOlS2muTiOOnwNBy006bS38ZvxLks6WaXZQiJxmj/FZ+qCmS+Pd2y5Q251Rh38TsBSlSXA10oUvFfKIzugy+20PBdaGvDaht6SMYHXQGgKljDgWO6XIzOtEfGR/iM/VQX0zU6dnGR/iM/VQ+DqFqSY72DLETGgm1PDsahphc3ThdJeDoXnT0GOa3ij18vtfUy26vz/Q3ZbyoZ3Nc+Zry0XReljwFdQrgrdHp1gi4pJbnmZskskrk7GxxHjs/Ej+JbCoZLXGGuIBBGqhDhQ8oKg7RpQk9AdjX9EtXPM9hCO5caEggPH++N4WtnPv9aELgjiEggBACAEAIAQAgBAZMYToBPkFUBigBACAEAIAQAgBACAEBf/Y1/RbVzzPYQjuXIhIIDyNvo2V0eV7WHCl6Vzhytdi0hCERVCQQAgBACAEAIAQAgHjIxiob7rpqCauLa3a0IOsY6FKOJWcOUXMLzm9G3HEnEkV1KGdK+5yoSCAEAIAQAgBACAEB6G7HCyubYbRIQQJJhdO240A06ShHct1CQQEX3YbgrFlGjrQwiRooJGG6+mw7R5UIohrt4ew6p5um6pIpmPcHsfHy+hBUg7g9j4+RBTDuD2Pj5EG4dwex8fIg3E7g9k4+RBuHcHsnHyINw7g9k4+RBuHcHsnHyfzpQbh3B7Jx8iDcO4PZOPk/nSg3E7g9k4+T+dKDcO4PZOPf/OlBuHcHsnHv/nSg3DuD2Xj3/wA6UG4dweyce/8AnSg3DuD2Xj39X7oNxO4PZePf1fug3FG8PZePk6v3QbnVY94zJ7SDI+V41i9dr0hBTLKyXk6KzxNghYGRxijWt0BQdHUgBACAEAIAQAgBACAEAIAQAgBACAEAIAQAgBACAEAIAQAgBACAEAIAQAgBACAEAIAQAgBACAEAIAQAgBACAEAIAQAgBACAEAIAQAgBACAEAIAQAgBACAEAIAQAgBACAEAIAQAgBACAEAIAQAgBACAEAIAQAgBACAEAIAQAgBACAEAIAQ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3" descr="data:image/jpeg;base64,/9j/4AAQSkZJRgABAQAAAQABAAD/2wCEAAkGBxITEBUQEhIVFhQQFhUVFBUUFBUUFBUUFBYWFhQUFBUYHCggGBolHBQVITEhJSkrLi4uFx8zRDMsNygtLisBCgoKDg0OGhAQGywkHCQsLCwsLCwsLCwsLCwsLCwsLCwsLCwsLCwsLCwsLCwsLCwsLCwsLCwsLCwsLCwsLCwsLP/AABEIAQsAvQMBEQACEQEDEQH/xAAcAAABBAMBAAAAAAAAAAAAAAAAAQUGBwIDBAj/xABMEAABAwEDBQgNCwIGAwEAAAABAAIDEQQSIQUTMUFRBgciU2FzgZEIFBcyNVJxkqGxssHSFiQ0QlRik7PR4fAVciNjdIKiozNDwiX/xAAbAQEAAwEBAQEAAAAAAAAAAAAAAQMEAgUGB//EADMRAAICAQMCAwcDBQADAQAAAAABAhEDBCExEkETM1EFIjJhgaHwFLHBI1JxkdFiguFC/9oADAMBAAIRAxEAPwC8UAIAQAgBACAEAIAQAgBACAEAIAQAgBACAEAIAQAgBACAEBE92e+DYsmkMnc50rhURRi8+m01NGjyoRZDe77Yvsto/wCr4kG5sbv92DXZrSOiP40G5l3ecn8RafNj+NBbF7vOT+ItPmx/Ggth3ecn8RafNj+NBbDu85P4i0+bH8aC2Hd5yfxFp82P40FsO7zk/iLT5sfxoLZ3ZG35LHaZM1FBPeoXUdm21ApWnD04qaIcmh7+XTPs8vnRfElHPiB8umfZ5fOi+JKHiB8umfZ5fOi+JKHiB8umfZ5fOi+JKHiB8umfZ5fOi+JKHiB8umfZ5fOi+JKHiB8umfZ5fOi+JKHiB8umfZ5fOi+JKHiCfLtn2aXzoviSh4hid3jfssvnxfElDrFj3esrwrNMBrIMTqdAdU9CUT1koyfbo5o2yxODmO0HyYEEaiDgQoOk7OhCQQHkbfSnc/LFrLjUiUtHI1oAAHIhCIqhIIAQAgBACAEAIDryTbnQTxzN0xuB8o0Ob0gkdKENWi6JMpsDGSYubKWBpa0u7/vSaaByropo6s4hAZxAGcQBnEAZxAGcQBnEAZxAGcQBnEBM97aQ3bQ3UHscOQuZQ082vSoZZAmagsBAeQ980f8A69s553qCELgjCEggBACAEAIAQAgBAWVve5Vv2cwOPCgOH9jsR1Go6lKKpqmSrOKTgM4gDOIAziAM4gDOIAziAM4gDOIAziAnG9kcLQfvR+yVDLMZN1BYCA8ib5/hi2c8fUEIXBF0JLN3DblWz2Jkrmwm85+L2OL8CGgVBGHBOH3lox47jZky5umVDxJvehwaAYG3W0JbCauPjOx0rvwiv9QIN7f/ADIvwf3TwyfHMhva/wCZF+D+6jwx45mN7QcZF+D+6jwyfGF7mY4yL8H908MeML3MhxkX4P7p4ZPjB3MhxsX4P7p0Dxh3yFuLbZ5GvGY0XXkRkFzakn61NnmqPDHikrkyA0nDNjyM9Kro7sx+Tw2s8xTRFifJ4bWeYlCw+Tw2s8xKFiHc+NrPMShYnyfG1nmJRFif0AbWeYlCxWZDAIJuGmoswKUOoim6aMR2gtAAFGmjRQCoXLR0nY1Z1QSWBvVuqy0f3s9lQyyBO1BYCA8ib5/hi2c8fUEIXBF0JLx3rXH+mRYfWl9srZhXuHmal/1GTBrz4oVlIps2NkPipR11GxsnIFFE9RmJPuhR0k9RkHjxVFE2hbw2JQ6kJeGxTTFoKjYlMWhxssoLfJgVTJNMuhJNG6oUUzq0JUIAQCdKECKCLEqgsxquiLK63cSfOz/Yz1KuXJbDgj+dXJ2WVvRurHaOcZ7ChncCfqCwEB5E3z/DFs54+oIQuCLoSXhvXE/0yKlO+l9srbhS6Dy9U34jJeHu2BW0jP1Mdchhs4NLoEZuuNATe1heDHJnzZclSqMZNFmnjLK32SMMrSCKRsXBq8VaQKVA04LvDkzQ1UcU3aab/wBEZOvHkUHumag538C9ikT1MUvP8CikT1MasqbpbPBLHFI59ZLpcWMa5sTXuLWvkxDrtWnEA0w2qpQySTkuEbEoKk+49TMcylaVdo0aOhc45NumcZopR2RrvHxfQr6M1s3WSajqEYHkXMo7HcJ0zsyhlSGG7eHfmgwGrTVeVLUZJZZQh/8Ak9FQh0qT7m6aRppdp0LRpM/j4+v519SnPFQlRqLgtJTaEa4VFdoR8BU2MmVN1hZLIyGzRvZZzdkLjRxd9YNAGAGip1qpKTNDcU+B3jtsc0cc0YoJWh1NBFdR5RiF3C2VZaTVASuymysd30lLaf7GepVT5L8fwkdzq5LC0t5p1YbRzjPYUM7gWKoLAQHkTfP8MWznj6ghC4IuhJdu9g4/02PR30ntlb8C9xHk6vzWS0vNNStoz2arDlpkFaOoXd8C0kV24a/1XyMtH7TwanLPCk4yba3Vbu+LW/Yrx+NilJw4YsmUWzPD71XaAbpFBsGHlV3s/R+0HrFn1PCT7rv6JEdOWWTryDg0navpqRosJXG6cT1qKFjTM6yGRksjRnY23L1H4treuuumj21xoa6Vn6citLhm5ZYNKzvGUGyEXHE0OvD1qceNp2yvNkTjSZ13jt9KuMts1zyECtdHKpoJnbaJLLMQ9z6itaOjrcoCMMNNRt1rw8/s1yyOcW03zXoeti1PSqu18+xvbOCGhpBprFQP+QB6PSVt02BYYdCVIozZOuV3ubC4rRRTbNM7zTBGtgpbkYtuTGukfIHvYZcJA361cD5K61WoyL+uI95Oo1rWNbRrAGtHIF1CNFWWd8HWX8i7opsqvfDl+fO/sZ6lTPk14fhIznVwWlubyLqwWjnW+wFDO4FlKDsEB5E3z/DFs54+oIQuCLoSXLvbOb/To6n60ntlejp78NHj6zzWSsPbtKvpmbYRzail51BoFBr06Vw8abssjlaVI2RsGs16h6kUK4EsjlybxI3k61NM5tGRmZtCipE2jS5rNTqU0afQuXjvsdrK1smZxhgxONPulSoVwRKfVybxK3+NKUzm0I57Tt81KYtGywUFW1dQ4gXcOVVzh3LseVrYcGADb1Kujtysyv8Al6lJyYuNdvmoDSYztPmhR0o662hWtpr/AOKk5bsUuP8AAlHJU++PJ8/d/ZHqpqVGT4jdp/gIvnVWXFy7xLq2a08832AoZ1Es9QdggPIm+d4YtnPO9QQhcEXQkt3e7laLBGCcb0mr75Xp6ZXjR4+s81kpbaG/ePkV9GUeIckvMQmIY1hFeHJQgaakAFZnqYdXSt3xsaoaPJKKe2/qzTPZyxpdSJwFK0eSRXAEggLtTTdO19CMumnjj1Omvk7OdtqHis6iVZ0/Mz2bBa+TqYnST1DmLDJRtS0FwBDdL6EgCrWtOsgdKzPPjTNS02RqzXabNIxof37SaVY8YEajUCmhdQyQm6RxkwzgrZy51/inpkAVtL8RTbEzjvFb0yJS/EENI3W2Vrj/AIsYLCQQRPpaaEd5isr1WHhv9j0Yey9XJKUYOvr/AMJBk7Ksc7S+FzXhpoTR4oSKjSAkJxnwyrNgy4XWSNf7Om+fFHU5d0UX+bmD5QBUtbQaSb2CcExi5yUYrd7GLZmHEGPHlP6qvxY/M9B+ytQtml9zHPMqQLppgbt40XcX1cGTUaXJp2lNc7oxMg2DzZF3X5sZ7X5ZU++NKO3nU8SPURq5VkzfEehpvLIxnVWaC7d4F1bLaeeb+WFDJiWmoOwQHkTfO8MWznneoIQuCLoSWvuAnIsMYw76TVj3xXqaZf00eNrPNZJO2zTX0LRRlJ1k2OJ8EbHfXiaXNJNcW7OteDlwLq8RXcZ9Sfo9/wDvHB7OJraPrHf7HHliwshsz3Mc5zi5mMjr1BeGHkxWiGT9RnhKa+G6rblU383+I5zwUMMku9fuR9s8moj/AGtXqUjybYsj5aHF56go90nckrZJC3/De0PLmOpIC5j2jN4EVrhQYtpjTTr8iXJ7mOVfnyOLLM7ywkujq6RmIDgw0a4YVccdAwpoK0ab4/oZdXvD6jY0P8dvQyq37eh5okl8Ct84bGNC5dUdR5RW7YHOkcMBeeRU1Aqauxw6F81k003J8cn6Vpfbumx4IxcZWkuy7JX3JfuDvMbLGXgcMOBDqAggilSMaH1r09FjcI1Lc+W9vazHqsqyY7S+ZLKu4z/sPuW3b0+x4G/r9zKIFz2se5rmvc1rml5cHNJAIIIxqNS5nXS/+FuFtZIu+67jTFZIHSSgS2YR1LHSGz2e62Y2hjWRWYEV7wujL5KtvuaRXELAez4+X+9/7ZvyaRmGFjWNdftDHloYy9mZSxt4xAMeQMLzcCarTp0tzz9dknJx6m3zyzeXv2jzn+5aaR59sqXfIee33V05uPRU6jtWPN8Z6el8si99VGgvPsej80tPPt/LaoZMS11B2CA8ib53hi2c871BCFwRdCS0dwkhFiYAB3z8T/cV6ul8tHjazzX9CRGZ1NPUrzKZ2bK1qaLgtBY1ooysTZDp729dvALLk08G76fubMWeSVX9hZMo2qXgST32AgjgNYCeUAA9a6xYIQdpUznNnlJVdo3AP8c9dFo2Moj2VGMg6XIDWLfOBd7boG0ujNCTRoxLa4UCyywRu+k2Qzut5GYtD5CBLaHuDTUcBrBXbQAeld48ajukV5crls2by2PXIel36K7czmqZkJFL/tFHZK5MDbXB1ROCTQXnWVjnYaKlzTXHlWR4F/b9zcs7/u+xuZa7z2vlmc8iooImRhoOnAAD0K3Hjq6VfUpzZOqrdjlfi8Z3WB6lO5Tsa5JI9IkcCMRwsQRoUNN9iU0mYdv0rSWMXhdd82hxadINI8RhoWfwV/b9zYtQ/wC77AbRepekqGC60Nbm2huxrGgAdSuxw6VsjPlyOb3dimRu0+lWUUlVb4jx286nFx+orBqPjPV0nlIjN5Umkvjsdj80tXPj8tqhkrktpQdAgPIe+b4XtnPO9QQhcEYQksrcU49psptf7RXq6XykeNrPNf0JA17uRaTKZ3jrcFAMg4bSfJggMxTZ1lAZX49bm9AJTcC1iOp56mhHYC/CPq9bifUE3Aomi8Xqb+qbgy7YZ4ruk0UUwJnmeKOtxShYonGqNvmn3pQOyC11b/4xhyBcOJNmfbX3OoBRRNiGb7p6kFmOe+76QEFmJnPJ1lKIKs3wJK25x/y49HkK8/UeYevpPKX1I5eVJpL77HI/M7Vz4/LaoZKLcUEggPIe+b4XtnPO9QQhcEYQksTccT2ozQMX6T94r1dL5SPH1nmsfA/71fItJlJFFPZ4bI6eSG+Ig0m60OkN5rCdJxxedYwXy+r1ef8AUOEZtc/47n0Wl0uF4U5RTZy7qHsZNA1gDWvZMXBoAJLTFd5frHrWj2XqsuTJU5Wvn9Sr2hpcUMXVGKTOAFuw9JX0B4IufaNg8lEpg3Dcnlh3Ca2G6cRWVug4jVsIXzcvaVyfvM92GmxKK91A7ImULMM5a2xCM8EXHhzr5xGAbooHehbNBq3lyOFt7dzNrMOOOO4qnZj22NhXsUeWYy20BpNNAJ0Ll7IlK2TPIu5qCSBkkjnFzo43EidwxexriXAABmLjRo1AY44eT4+T1Pa/T4q+FEf3U2VtmtTYoy4tfC2Sjnl9HX3tJDjjQgBa9JklJtSZi1eKMEnFUcEFscDo0rY0YTqFtNcW9dVnzvoxykuUmXYI9eSMXw2jbZ6GMOfI+pja6rbKS3H6+MOg4inTqx+e/VZ2uXwu/wB/qfQR0uF37q5a/wDn0Oee0C8QMbriO8zZHBYaEFo1uONNFF6vs/Jkl1xm7prn5nk63FCEYSjW6d1xyau2D4p6z7l6NGArXd48m2mte8ZprsO1edqfMPX0flEeqqDSX92N/wBCtX+oH5bVDJRbygkEB5D3zPC9s553uQhcEYQkn25KvarcNbsTo74r1dL5aPI1fmseS7Dvh0LSZqHKHKNldEI5yCBd4LmuIq1jW1OFD3q+T1ui1Tzyljjt62vW/U+l0mr08cSUpb/U4ssWyKSSAQu4ETZQaVF28Y7oodPelavZWkz48rllVf6+foUe0dThni6YOzMObtK+iPnzGaVt0oKLHsG7/J4jaHzlrrratMclQQ0AjBpBxGpfGS9m6qM3Ub3e9r/p7sdRjcVuNO7PdfZJ4GRQPMjs4HGjHtAa1rhiXAY4jQvT9l6PNjyuc1Squ38GbV5YSh0xIn259zrwXv0eXRrtNpe5jgGDEEYNrp5UktjqOzJFkrfKjhhjifZrRejZGw3WwFtWMa0kEyguqWnEgYUwwx8jwJ+h7Hj465GrLO6B9ttTZ4opI2tibH/iBgc4h73EgNLgBRw17Vr0uNxbcjHq8kZJJMw+ccnqWzYwm177RQFxbTWKt0a1n1EOvHKK5aZdglGOSMnwmjohtLIw1rLVdDuFJdjbS+QAXUzWJNXDkXhQ0mRRknF3Srf7cn0i1em9f3OR7nXjm5WuFSb3BbpDcDVoqag401r0dBhnjc3Jc1Xc8fX5cc+hQ7WDjLxjfOHuXonnFcbuCe3DeNTcZiPIV52p8w9fR+UMFVnNJ6A7G76Faf8AUD8tqgdy30JBAeQ98zwvbOed7kIXBGEJJxuXPzZuGt3tFeppfLR5Or8xjwCfJ5FpMxnG6Roo11BWuLWHHDEFwJGgLiWNPdnccjXAr3F1L7waVpRrG0rp70DYpjBR4IlOUuRRIzaSuzimL2yzxaoKYkVtc2oY0CpBPBa7EVp3wO0quWNPksjNx7mUcslb1wVPI0egBdKKRzJ3yzovTn6oHQFOxzsYvimOkgeUpsNhXPn49nmRk9d1VeFH0LfGZqkBcavmFeQNb6Ghdxio8HEpuXImaZrm9BXVkfQyYyLjzt0KHuSm/Q3vtTa1M9SccIIq9d1VeEvxlniz/KNUkkLiC97yQKCjWNwqToaANJK6Ua4OZSk+TAus/jSdQ/VSc+8QPdgWdtG5Wl1unSvN1PmHqaTyxkVBpPQXY2/QrTz4/LaoHct9CQQHkPfM8L2znne5CFwRhCSZbm5CLO0Da71lenpn/TR5eqX9RjqHuWizNSH/ACduStMzGvbco8VAL+FTUaAFcyyKPJojpsklaRhlXc5LZmZyW6WggG66pFdFRTapjkUjnJp8kFbQ0C0x7CfQurKeli9u7GD1pZHSSSy7mbfI0Oa2IXgDQv4QBxFQGmi4eRLktWnkziytkW2QAOkc2jjSrH1odNDgNhUqVkSxOG7GvNPOmUD/AHLor29BDA360o9JS6J3fCHHJ+Qs7EJmOqwkhpdebeumhLajEVwqNhXl5vbOmwup3v8AJm3L7O1GOLlKqVXvxZpyjYBBdL2mj63SNBoaHStGk9oYdVfh3t6qtn3MbhJcnF2xH4h9a2WRTMoZGucGtiJLiAMQMTgFDlStkqLew6NsBIqBH0CY+kR0Wf8AVY/mW/pshx2kFhHAaQa0IrTDSMQDrGrWrIZIzVornicOTV2weLb1LuzmvmQjdY8m0kkAcFuAXm6nzD1NL5YzLOaD0F2Nv0K08+Py2oO5b6EggPIW+Z4XtnPO9yELgjKEkpyFKRA0Da71lehp37iPO1C99jjnTt6lfZRSLF3D5Tn7WbRrTcv3hw6loY0QC60EkXr1dAwG0Lfnw4+mFvmMfT/25+Vfln0OKCWON+iOLfEyq8hrHtABc69ga5sFuaqD3pLr5ocaXeRcxwxjppTX/j/vv/HyuynWQ/oNr5EMFqbqFfQsnUeH0MHW51MBTyKGx0It3ctaJu1mOLC80xDHUq7a6oOF27TlvK3UrHKezr/P+P8At/Y5hqklw3/j8/NyN75c8huNdgK1dU1dWr7tTQY3aKI9Cwunva/bf7h5lOdfIgt1ut64s6FY6MOaa1xHrXMl1Lp9diYtpp+hOLSyV09jJLY4C2XNRtqC8Pa4ukc0aRUNprwXi672JHDoprxOp42lfT6ySq7f2PYhrHrH4codPifO/h34penqcO7e8wRFxvEkgbAAMANg5FR7FhOGbJ1u9l+7M+t0axRjNSu3XFfyyMC0v1ABfR9R5vSjoydaH5+OpGL24Cm1cZH7jO8aXUiTf1x8RfFJnYHxtIiY14a0tukCUsH/AJHE11/ovLPR3GndNI8CF0rHROkvuLbt2puw1ddHe1NcNS16Z7My6mLtDGZW+O70rVZnp+hFd0TqzmhrwWrz9R8Z6GmXuDZVUGg9B9jb9CtPPj8tqEdy30JBAeQ98zwvbOed7kIXBGEJJBkmakQHKfWtuF+4Yc8bmducceRXWyqkOmSsuTxtui0NjDBRt6K/UbKtaSOnau3qMqio3sa4arJGPTexryrlmWU3HzNkbgasjLATsN5ody9KPPklHpk9jnLnyTXS3scQtA1Bc9Rl6QNoJ0BOodKJLk/ddbI4mNFuiaALpa6zl72gEgVIZwsKY161RKLs4WlwX1Vv9Rvy9l+e0XWy2pkrWkmjIjFQ0oC6rQTpPp5F3BUTHT48buC3GnOt5SrLR10syEoJApQEirqE0FdNBponUFEcG21zZGvFsYS2oBMMxoLrvqlmippTa6qnU6jLqMMsOTeLq+FdNPlf4Rdgaw5Fkg/eX/DHK2UXy3XSWpspFRQMey7y8JorXD9lk0+nhhvpXPduyzUaieaup8fKjgzv3lrsy0JnqEEVBBBB1gjEFQ90Sk0x4jyqXZtzrRBfZQsv2Z9Y3O77hhlBiBiMNazPGvQ0Kbrk4bflKSR/De14ZUNLW3W40qQCAammk44eRW44qK2KZ+8c/bB2t6lZZx0key26steQLDn+M3YNoDeqS49Cdjb9CtPPj8tqEdy30JBAeQ98zwvbOed7kIXBGEJHfJ8tIwPL61rxP3TLlVyOnPHUrLK+lC1OtCBQ4DWpsUxc9sCWOkXOFLIpGJcNZTYmmAlbqFUtDpZkJzqATqZHSKZXbVNsUjG8osmhQ5LIDOKbFCZ3lUWTQGQJYoM8Niix0hn+QJY6Rnym6sleQLLl+I1YvhORVFp6E7G36FaefH5bUI7lvoSCA8hb5fhe2c873IQuCMoSOFkkowdK0Y37pRkXvG/Old2cUF7aUsigzgU2KMg9yWxSAna5AJnG6sUtCmZZ47E6iOkTOnaligznIlk0F87UsUF5LAXksBnEsUJnAligzydQoM8o6h0jfbXVdXkCz5HcjRj4OdcHZ6D7Gz6FaefH5bUI7lwISCA8hb5fhe2c873IQuCMoSdUL6BWwexVJbmy+V1ZzQXwpsUKJTqCWRQF20pYoL4S0TQucSyKC+lihb6WKEMnKlihM4lihbxSxQl7lQmgvhLIoL/IligziWTQZw8iWKOW0GpVM+S2HBqXJ0eg+xs+hWnnx+W1CO5cCEggPIW+V4XtnPO9yELgjKEm5hwXaexw1uLeU2RQt5LFBeKm2RSCqCgvpYoW+lihLyWKCqChbyWKC+lihLyWKC8lihbxS2KQleVLFBUKLJoS8lijXJpXD5O1wYKCT0F2Nn0O1c+38sIR3LhQkEB5B3yvC1s553uQhcEaQk2ArpEMKoQFUsBVALVAFUsBVLFBVLBsiDPrFwwdS60HhU4ANSMCdJ1bCgMHUrgTTlwKASqAKpYoLyWKEqgFqgCqASqWDF6hkoxUEnoLsbPodq59v5YQjuXChIIDyDvkeFrZzzvchC4I0hJkpIFQE9yLvU2y0QR2gSwMEzQ9rXufeuuFWl1GkCoxpVWLFJqyt5Yp0ce6je6tVigNpfLDIxhaHiNzrzb5o00c0VFcOlJYpRVsmOSMnSIcqzsEBYdi3orbJGyQzWdl9oddc55c28KgOoylfIVcsE2UvPBDTut3AWmwRNnkfE9jnBlY3OJa4gkVDmjDA4hczxyirZ1DJGTpESVZYK0VNBrQD+3cpJmHzmRgbBI2O0NIeXwh/eyPAbwmGo72p5EIs4t0WQ5LHMYJS0mgc1zalr2Oxa9tcaGh00OBQJ2NiEm6xWZ0srIWd9K5rG1wF5xAFTqFSobpWyUrdIsE7z1rAq61WUU0kvkoOm4s/wCqxl/6XIuxF91+5OfJ72MmdG4SgljoySDdIDgagEEVHWrceWOT4SueKUPiGBWFYjlBJigPQPY2fRLVzzfYCEdy4kJBAeQN8fwtbOechC4I2hJthjvODRr9WsqSB0Zklp1u9H6JRz1F8bkmTNscLMaCGMMdUAg0F0ngkAUpjQ6OXD1n0PFFRe9fx938jy/Ej4r6vX+fzcbt3uQz2hmw95bJcdI40qXBzcThhUjRqAVMulYJQfKfPd78sshqHkzqVV6JcJeiRWTNx7D9d/8Ax/RefRv6ze3cRGf/AGSdTf0SiOsvrc6wxWdrZQL+FCYy8Fl1t3R061u1HvyTxPal37mPFkhjTWTm/Qje+fkVtqha285rLzDwWtFXAP0g+UatS4k2sHTLmzqM4vNceKK27nkPHSdTf0WQ1dZnZ97+EPaTLIRebgQ2hxGGhSQ5umWjbtxcAjzcbLrGvEgYC67nG0o4trQkUGnYroSh3R4stRnhyytt125y/KXTuLL7r16tXPcBThOdUmgpyBWahY+lOC3Nmi1LyXbI0/c1Zx/7nej9FkPQ6mZZPyRFHNHIyRxdG9jm1ppa4EalVn8qX+H+xp0XvanHF8OS/cmOU5+2XXXsfI6EYMZeoHvIuucAQDSldOC+cx5JwjbaSfd+iPtNRgwpurdfyN++dZ3SOs+ddSjZbtPLHXT0LZ7EyeIsnyr+T5z2y4KcFD5/wQK1ZPDWlzSTTGhpo1r3Dx0xtKg6EQHoDsa/olq55vsBCO5caEggPIG+N4WtnPPQhcEbQkc8mMAF4uYCcMXtBp5CVJyxzjtAH1o/xGfEpOaJrkLdvmomxOtJa1gAaGyRupjiOE7AbNi7TruZpYFKTbQZc3aiVtzPh7QQQHSsbUja0OI9KN2uSceHpeyGlm6Jo4n8Vv6rgu6TYN02x0HntP8A9oOklNg3wAGBjrXQNaALskZx2Uc/Qp29SKbG3LO7DOgDttpDSaAyR6NpAOlS2muTiOOnwNBy006bS38ZvxLks6WaXZQiJxmj/FZ+qCmS+Pd2y5Q251Rh38TsBSlSXA10oUvFfKIzugy+20PBdaGvDaht6SMYHXQGgKljDgWO6XIzOtEfGR/iM/VQX0zU6dnGR/iM/VQ+DqFqSY72DLETGgm1PDsahphc3ThdJeDoXnT0GOa3ij18vtfUy26vz/Q3ZbyoZ3Nc+Zry0XReljwFdQrgrdHp1gi4pJbnmZskskrk7GxxHjs/Ej+JbCoZLXGGuIBBGqhDhQ8oKg7RpQk9AdjX9EtXPM9hCO5caEggPH++N4WtnPv9aELgjiEggBACAEAIAQAgBAZMYToBPkFUBigBACAEAIAQAgBACAEBf/Y1/RbVzzPYQjuXIhIIDyNvo2V0eV7WHCl6Vzhytdi0hCERVCQQAgBACAEAIAQAgHjIxiob7rpqCauLa3a0IOsY6FKOJWcOUXMLzm9G3HEnEkV1KGdK+5yoSCAEAIAQAgBACAEB6G7HCyubYbRIQQJJhdO240A06ShHct1CQQEX3YbgrFlGjrQwiRooJGG6+mw7R5UIohrt4ew6p5um6pIpmPcHsfHy+hBUg7g9j4+RBTDuD2Pj5EG4dwex8fIg3E7g9k4+RBuHcHsnHyINw7g9k4+RBuHcHsnHyfzpQbh3B7Jx8iDcO4PZOPk/nSg3E7g9k4+T+dKDcO4PZOPf/OlBuHcHsnHv/nSg3DuD2Xj3/wA6UG4dweyce/8AnSg3DuD2Xj39X7oNxO4PZePf1fug3FG8PZePk6v3QbnVY94zJ7SDI+V41i9dr0hBTLKyXk6KzxNghYGRxijWt0BQdHUgBACAEAIAQAgBACAEAIAQAgBACAEAIAQAgBACAEAIAQAgBACAEAIAQAgBACAEAIAQAgBACAEAIAQAgBACAEAIAQAgBACAEAIAQAgBACAEAIAQAgBACAEAIAQAgBACAEAIAQAgBACAEAIAQAgBACAEAIAQAgBACAEAIAQAgBACAEAIAQA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5" descr="data:image/jpeg;base64,/9j/4AAQSkZJRgABAQAAAQABAAD/2wCEAAkGBxITEBUQEhIVFhQQFhUVFBUUFBUUFBUUFBYWFhQUFBUYHCggGBolHBQVITEhJSkrLi4uFx8zRDMsNygtLisBCgoKDg0OGhAQGywkHCQsLCwsLCwsLCwsLCwsLCwsLCwsLCwsLCwsLCwsLCwsLCwsLCwsLCwsLCwsLCwsLCwsLP/AABEIAQsAvQMBEQACEQEDEQH/xAAcAAABBAMBAAAAAAAAAAAAAAAAAQUGBwIDBAj/xABMEAABAwEDBQgNCwIGAwEAAAABAAIDEQQSIQUTMUFRBgciU2FzgZEIFBcyNVJxkqGxssHSFiQ0QlRik7PR4fAVciNjdIKiozNDwiX/xAAbAQEAAwEBAQEAAAAAAAAAAAAAAQMEAgUGB//EADMRAAICAQMCAwcDBQADAQAAAAABAhEDBCExEkETM1EFIjJhgaHwFLHBI1JxkdFiguFC/9oADAMBAAIRAxEAPwC8UAIAQAgBACAEAIAQAgBACAEAIAQAgBACAEAIAQAgBACAEBE92e+DYsmkMnc50rhURRi8+m01NGjyoRZDe77Yvsto/wCr4kG5sbv92DXZrSOiP40G5l3ecn8RafNj+NBbF7vOT+ItPmx/Ggth3ecn8RafNj+NBbDu85P4i0+bH8aC2Hd5yfxFp82P40FsO7zk/iLT5sfxoLZ3ZG35LHaZM1FBPeoXUdm21ApWnD04qaIcmh7+XTPs8vnRfElHPiB8umfZ5fOi+JKHiB8umfZ5fOi+JKHiB8umfZ5fOi+JKHiB8umfZ5fOi+JKHiB8umfZ5fOi+JKHiB8umfZ5fOi+JKHiB8umfZ5fOi+JKHiCfLtn2aXzoviSh4hid3jfssvnxfElDrFj3esrwrNMBrIMTqdAdU9CUT1koyfbo5o2yxODmO0HyYEEaiDgQoOk7OhCQQHkbfSnc/LFrLjUiUtHI1oAAHIhCIqhIIAQAgBACAEAIDryTbnQTxzN0xuB8o0Ob0gkdKENWi6JMpsDGSYubKWBpa0u7/vSaaByropo6s4hAZxAGcQBnEAZxAGcQBnEAZxAGcQBnEBM97aQ3bQ3UHscOQuZQ082vSoZZAmagsBAeQ980f8A69s553qCELgjCEggBACAEAIAQAgBAWVve5Vv2cwOPCgOH9jsR1Go6lKKpqmSrOKTgM4gDOIAziAM4gDOIAziAM4gDOIAziAnG9kcLQfvR+yVDLMZN1BYCA8ib5/hi2c8fUEIXBF0JLN3DblWz2Jkrmwm85+L2OL8CGgVBGHBOH3lox47jZky5umVDxJvehwaAYG3W0JbCauPjOx0rvwiv9QIN7f/ADIvwf3TwyfHMhva/wCZF+D+6jwx45mN7QcZF+D+6jwyfGF7mY4yL8H908MeML3MhxkX4P7p4ZPjB3MhxsX4P7p0Dxh3yFuLbZ5GvGY0XXkRkFzakn61NnmqPDHikrkyA0nDNjyM9Kro7sx+Tw2s8xTRFifJ4bWeYlCw+Tw2s8xKFiHc+NrPMShYnyfG1nmJRFif0AbWeYlCxWZDAIJuGmoswKUOoim6aMR2gtAAFGmjRQCoXLR0nY1Z1QSWBvVuqy0f3s9lQyyBO1BYCA8ib5/hi2c8fUEIXBF0JLx3rXH+mRYfWl9srZhXuHmal/1GTBrz4oVlIps2NkPipR11GxsnIFFE9RmJPuhR0k9RkHjxVFE2hbw2JQ6kJeGxTTFoKjYlMWhxssoLfJgVTJNMuhJNG6oUUzq0JUIAQCdKECKCLEqgsxquiLK63cSfOz/Yz1KuXJbDgj+dXJ2WVvRurHaOcZ7ChncCfqCwEB5E3z/DFs54+oIQuCLoSXhvXE/0yKlO+l9srbhS6Dy9U34jJeHu2BW0jP1Mdchhs4NLoEZuuNATe1heDHJnzZclSqMZNFmnjLK32SMMrSCKRsXBq8VaQKVA04LvDkzQ1UcU3aab/wBEZOvHkUHumag538C9ikT1MUvP8CikT1MasqbpbPBLHFI59ZLpcWMa5sTXuLWvkxDrtWnEA0w2qpQySTkuEbEoKk+49TMcylaVdo0aOhc45NumcZopR2RrvHxfQr6M1s3WSajqEYHkXMo7HcJ0zsyhlSGG7eHfmgwGrTVeVLUZJZZQh/8Ak9FQh0qT7m6aRppdp0LRpM/j4+v519SnPFQlRqLgtJTaEa4VFdoR8BU2MmVN1hZLIyGzRvZZzdkLjRxd9YNAGAGip1qpKTNDcU+B3jtsc0cc0YoJWh1NBFdR5RiF3C2VZaTVASuymysd30lLaf7GepVT5L8fwkdzq5LC0t5p1YbRzjPYUM7gWKoLAQHkTfP8MWznj6ghC4IuhJdu9g4/02PR30ntlb8C9xHk6vzWS0vNNStoz2arDlpkFaOoXd8C0kV24a/1XyMtH7TwanLPCk4yba3Vbu+LW/Yrx+NilJw4YsmUWzPD71XaAbpFBsGHlV3s/R+0HrFn1PCT7rv6JEdOWWTryDg0navpqRosJXG6cT1qKFjTM6yGRksjRnY23L1H4treuuumj21xoa6Vn6citLhm5ZYNKzvGUGyEXHE0OvD1qceNp2yvNkTjSZ13jt9KuMts1zyECtdHKpoJnbaJLLMQ9z6itaOjrcoCMMNNRt1rw8/s1yyOcW03zXoeti1PSqu18+xvbOCGhpBprFQP+QB6PSVt02BYYdCVIozZOuV3ubC4rRRTbNM7zTBGtgpbkYtuTGukfIHvYZcJA361cD5K61WoyL+uI95Oo1rWNbRrAGtHIF1CNFWWd8HWX8i7opsqvfDl+fO/sZ6lTPk14fhIznVwWlubyLqwWjnW+wFDO4FlKDsEB5E3z/DFs54+oIQuCLoSXLvbOb/To6n60ntlejp78NHj6zzWSsPbtKvpmbYRzail51BoFBr06Vw8abssjlaVI2RsGs16h6kUK4EsjlybxI3k61NM5tGRmZtCipE2jS5rNTqU0afQuXjvsdrK1smZxhgxONPulSoVwRKfVybxK3+NKUzm0I57Tt81KYtGywUFW1dQ4gXcOVVzh3LseVrYcGADb1Kujtysyv8Al6lJyYuNdvmoDSYztPmhR0o662hWtpr/AOKk5bsUuP8AAlHJU++PJ8/d/ZHqpqVGT4jdp/gIvnVWXFy7xLq2a08832AoZ1Es9QdggPIm+d4YtnPO9QQhcEXQkt3e7laLBGCcb0mr75Xp6ZXjR4+s81kpbaG/ePkV9GUeIckvMQmIY1hFeHJQgaakAFZnqYdXSt3xsaoaPJKKe2/qzTPZyxpdSJwFK0eSRXAEggLtTTdO19CMumnjj1Omvk7OdtqHis6iVZ0/Mz2bBa+TqYnST1DmLDJRtS0FwBDdL6EgCrWtOsgdKzPPjTNS02RqzXabNIxof37SaVY8YEajUCmhdQyQm6RxkwzgrZy51/inpkAVtL8RTbEzjvFb0yJS/EENI3W2Vrj/AIsYLCQQRPpaaEd5isr1WHhv9j0Yey9XJKUYOvr/AMJBk7Ksc7S+FzXhpoTR4oSKjSAkJxnwyrNgy4XWSNf7Om+fFHU5d0UX+bmD5QBUtbQaSb2CcExi5yUYrd7GLZmHEGPHlP6qvxY/M9B+ytQtml9zHPMqQLppgbt40XcX1cGTUaXJp2lNc7oxMg2DzZF3X5sZ7X5ZU++NKO3nU8SPURq5VkzfEehpvLIxnVWaC7d4F1bLaeeb+WFDJiWmoOwQHkTfO8MWznneoIQuCLoSWvuAnIsMYw76TVj3xXqaZf00eNrPNZJO2zTX0LRRlJ1k2OJ8EbHfXiaXNJNcW7OteDlwLq8RXcZ9Sfo9/wDvHB7OJraPrHf7HHliwshsz3Mc5zi5mMjr1BeGHkxWiGT9RnhKa+G6rblU383+I5zwUMMku9fuR9s8moj/AGtXqUjybYsj5aHF56go90nckrZJC3/De0PLmOpIC5j2jN4EVrhQYtpjTTr8iXJ7mOVfnyOLLM7ywkujq6RmIDgw0a4YVccdAwpoK0ab4/oZdXvD6jY0P8dvQyq37eh5okl8Ct84bGNC5dUdR5RW7YHOkcMBeeRU1Aqauxw6F81k003J8cn6Vpfbumx4IxcZWkuy7JX3JfuDvMbLGXgcMOBDqAggilSMaH1r09FjcI1Lc+W9vazHqsqyY7S+ZLKu4z/sPuW3b0+x4G/r9zKIFz2se5rmvc1rml5cHNJAIIIxqNS5nXS/+FuFtZIu+67jTFZIHSSgS2YR1LHSGz2e62Y2hjWRWYEV7wujL5KtvuaRXELAez4+X+9/7ZvyaRmGFjWNdftDHloYy9mZSxt4xAMeQMLzcCarTp0tzz9dknJx6m3zyzeXv2jzn+5aaR59sqXfIee33V05uPRU6jtWPN8Z6el8si99VGgvPsej80tPPt/LaoZMS11B2CA8ib53hi2c871BCFwRdCS0dwkhFiYAB3z8T/cV6ul8tHjazzX9CRGZ1NPUrzKZ2bK1qaLgtBY1ooysTZDp729dvALLk08G76fubMWeSVX9hZMo2qXgST32AgjgNYCeUAA9a6xYIQdpUznNnlJVdo3AP8c9dFo2Moj2VGMg6XIDWLfOBd7boG0ujNCTRoxLa4UCyywRu+k2Qzut5GYtD5CBLaHuDTUcBrBXbQAeld48ajukV5crls2by2PXIel36K7czmqZkJFL/tFHZK5MDbXB1ROCTQXnWVjnYaKlzTXHlWR4F/b9zcs7/u+xuZa7z2vlmc8iooImRhoOnAAD0K3Hjq6VfUpzZOqrdjlfi8Z3WB6lO5Tsa5JI9IkcCMRwsQRoUNN9iU0mYdv0rSWMXhdd82hxadINI8RhoWfwV/b9zYtQ/wC77AbRepekqGC60Nbm2huxrGgAdSuxw6VsjPlyOb3dimRu0+lWUUlVb4jx286nFx+orBqPjPV0nlIjN5Umkvjsdj80tXPj8tqhkrktpQdAgPIe+b4XtnPO9QQhcEYQksrcU49psptf7RXq6XykeNrPNf0JA17uRaTKZ3jrcFAMg4bSfJggMxTZ1lAZX49bm9AJTcC1iOp56mhHYC/CPq9bifUE3Aomi8Xqb+qbgy7YZ4ruk0UUwJnmeKOtxShYonGqNvmn3pQOyC11b/4xhyBcOJNmfbX3OoBRRNiGb7p6kFmOe+76QEFmJnPJ1lKIKs3wJK25x/y49HkK8/UeYevpPKX1I5eVJpL77HI/M7Vz4/LaoZKLcUEggPIe+b4XtnPO9QQhcEYQksTccT2ozQMX6T94r1dL5SPH1nmsfA/71fItJlJFFPZ4bI6eSG+Ig0m60OkN5rCdJxxedYwXy+r1ef8AUOEZtc/47n0Wl0uF4U5RTZy7qHsZNA1gDWvZMXBoAJLTFd5frHrWj2XqsuTJU5Wvn9Sr2hpcUMXVGKTOAFuw9JX0B4IufaNg8lEpg3Dcnlh3Ca2G6cRWVug4jVsIXzcvaVyfvM92GmxKK91A7ImULMM5a2xCM8EXHhzr5xGAbooHehbNBq3lyOFt7dzNrMOOOO4qnZj22NhXsUeWYy20BpNNAJ0Ll7IlK2TPIu5qCSBkkjnFzo43EidwxexriXAABmLjRo1AY44eT4+T1Pa/T4q+FEf3U2VtmtTYoy4tfC2Sjnl9HX3tJDjjQgBa9JklJtSZi1eKMEnFUcEFscDo0rY0YTqFtNcW9dVnzvoxykuUmXYI9eSMXw2jbZ6GMOfI+pja6rbKS3H6+MOg4inTqx+e/VZ2uXwu/wB/qfQR0uF37q5a/wDn0Oee0C8QMbriO8zZHBYaEFo1uONNFF6vs/Jkl1xm7prn5nk63FCEYSjW6d1xyau2D4p6z7l6NGArXd48m2mte8ZprsO1edqfMPX0flEeqqDSX92N/wBCtX+oH5bVDJRbygkEB5D3zPC9s553uQhcEYQkn25KvarcNbsTo74r1dL5aPI1fmseS7Dvh0LSZqHKHKNldEI5yCBd4LmuIq1jW1OFD3q+T1ui1Tzyljjt62vW/U+l0mr08cSUpb/U4ssWyKSSAQu4ETZQaVF28Y7oodPelavZWkz48rllVf6+foUe0dThni6YOzMObtK+iPnzGaVt0oKLHsG7/J4jaHzlrrratMclQQ0AjBpBxGpfGS9m6qM3Ub3e9r/p7sdRjcVuNO7PdfZJ4GRQPMjs4HGjHtAa1rhiXAY4jQvT9l6PNjyuc1Squ38GbV5YSh0xIn259zrwXv0eXRrtNpe5jgGDEEYNrp5UktjqOzJFkrfKjhhjifZrRejZGw3WwFtWMa0kEyguqWnEgYUwwx8jwJ+h7Hj465GrLO6B9ttTZ4opI2tibH/iBgc4h73EgNLgBRw17Vr0uNxbcjHq8kZJJMw+ccnqWzYwm177RQFxbTWKt0a1n1EOvHKK5aZdglGOSMnwmjohtLIw1rLVdDuFJdjbS+QAXUzWJNXDkXhQ0mRRknF3Srf7cn0i1em9f3OR7nXjm5WuFSb3BbpDcDVoqag401r0dBhnjc3Jc1Xc8fX5cc+hQ7WDjLxjfOHuXonnFcbuCe3DeNTcZiPIV52p8w9fR+UMFVnNJ6A7G76Faf8AUD8tqgdy30JBAeQ98zwvbOed7kIXBGEJJxuXPzZuGt3tFeppfLR5Or8xjwCfJ5FpMxnG6Roo11BWuLWHHDEFwJGgLiWNPdnccjXAr3F1L7waVpRrG0rp70DYpjBR4IlOUuRRIzaSuzimL2yzxaoKYkVtc2oY0CpBPBa7EVp3wO0quWNPksjNx7mUcslb1wVPI0egBdKKRzJ3yzovTn6oHQFOxzsYvimOkgeUpsNhXPn49nmRk9d1VeFH0LfGZqkBcavmFeQNb6Ghdxio8HEpuXImaZrm9BXVkfQyYyLjzt0KHuSm/Q3vtTa1M9SccIIq9d1VeEvxlniz/KNUkkLiC97yQKCjWNwqToaANJK6Ua4OZSk+TAus/jSdQ/VSc+8QPdgWdtG5Wl1unSvN1PmHqaTyxkVBpPQXY2/QrTz4/LaoHct9CQQHkPfM8L2znne5CFwRhCSZbm5CLO0Da71lenpn/TR5eqX9RjqHuWizNSH/ACduStMzGvbco8VAL+FTUaAFcyyKPJojpsklaRhlXc5LZmZyW6WggG66pFdFRTapjkUjnJp8kFbQ0C0x7CfQurKeli9u7GD1pZHSSSy7mbfI0Oa2IXgDQv4QBxFQGmi4eRLktWnkziytkW2QAOkc2jjSrH1odNDgNhUqVkSxOG7GvNPOmUD/AHLor29BDA360o9JS6J3fCHHJ+Qs7EJmOqwkhpdebeumhLajEVwqNhXl5vbOmwup3v8AJm3L7O1GOLlKqVXvxZpyjYBBdL2mj63SNBoaHStGk9oYdVfh3t6qtn3MbhJcnF2xH4h9a2WRTMoZGucGtiJLiAMQMTgFDlStkqLew6NsBIqBH0CY+kR0Wf8AVY/mW/pshx2kFhHAaQa0IrTDSMQDrGrWrIZIzVornicOTV2weLb1LuzmvmQjdY8m0kkAcFuAXm6nzD1NL5YzLOaD0F2Nv0K08+Py2oO5b6EggPIW+Z4XtnPO9yELgjKEkpyFKRA0Da71lehp37iPO1C99jjnTt6lfZRSLF3D5Tn7WbRrTcv3hw6loY0QC60EkXr1dAwG0Lfnw4+mFvmMfT/25+Vfln0OKCWON+iOLfEyq8hrHtABc69ga5sFuaqD3pLr5ocaXeRcxwxjppTX/j/vv/HyuynWQ/oNr5EMFqbqFfQsnUeH0MHW51MBTyKGx0It3ctaJu1mOLC80xDHUq7a6oOF27TlvK3UrHKezr/P+P8At/Y5hqklw3/j8/NyN75c8huNdgK1dU1dWr7tTQY3aKI9Cwunva/bf7h5lOdfIgt1ut64s6FY6MOaa1xHrXMl1Lp9diYtpp+hOLSyV09jJLY4C2XNRtqC8Pa4ukc0aRUNprwXi672JHDoprxOp42lfT6ySq7f2PYhrHrH4codPifO/h34penqcO7e8wRFxvEkgbAAMANg5FR7FhOGbJ1u9l+7M+t0axRjNSu3XFfyyMC0v1ABfR9R5vSjoydaH5+OpGL24Cm1cZH7jO8aXUiTf1x8RfFJnYHxtIiY14a0tukCUsH/AJHE11/ovLPR3GndNI8CF0rHROkvuLbt2puw1ddHe1NcNS16Z7My6mLtDGZW+O70rVZnp+hFd0TqzmhrwWrz9R8Z6GmXuDZVUGg9B9jb9CtPPj8tqEdy30JBAeQ98zwvbOed7kIXBGEJJBkmakQHKfWtuF+4Yc8bmducceRXWyqkOmSsuTxtui0NjDBRt6K/UbKtaSOnau3qMqio3sa4arJGPTexryrlmWU3HzNkbgasjLATsN5ody9KPPklHpk9jnLnyTXS3scQtA1Bc9Rl6QNoJ0BOodKJLk/ddbI4mNFuiaALpa6zl72gEgVIZwsKY161RKLs4WlwX1Vv9Rvy9l+e0XWy2pkrWkmjIjFQ0oC6rQTpPp5F3BUTHT48buC3GnOt5SrLR10syEoJApQEirqE0FdNBponUFEcG21zZGvFsYS2oBMMxoLrvqlmippTa6qnU6jLqMMsOTeLq+FdNPlf4Rdgaw5Fkg/eX/DHK2UXy3XSWpspFRQMey7y8JorXD9lk0+nhhvpXPduyzUaieaup8fKjgzv3lrsy0JnqEEVBBBB1gjEFQ90Sk0x4jyqXZtzrRBfZQsv2Z9Y3O77hhlBiBiMNazPGvQ0Kbrk4bflKSR/De14ZUNLW3W40qQCAammk44eRW44qK2KZ+8c/bB2t6lZZx0key26steQLDn+M3YNoDeqS49Cdjb9CtPPj8tqEdy30JBAeQ98zwvbOed7kIXBGEJHfJ8tIwPL61rxP3TLlVyOnPHUrLK+lC1OtCBQ4DWpsUxc9sCWOkXOFLIpGJcNZTYmmAlbqFUtDpZkJzqATqZHSKZXbVNsUjG8osmhQ5LIDOKbFCZ3lUWTQGQJYoM8Niix0hn+QJY6Rnym6sleQLLl+I1YvhORVFp6E7G36FaefH5bUI7lvoSCA8hb5fhe2c873IQuCMoSOFkkowdK0Y37pRkXvG/Old2cUF7aUsigzgU2KMg9yWxSAna5AJnG6sUtCmZZ47E6iOkTOnaligznIlk0F87UsUF5LAXksBnEsUJnAligzydQoM8o6h0jfbXVdXkCz5HcjRj4OdcHZ6D7Gz6FaefH5bUI7lwISCA8hb5fhe2c873IQuCMoSdUL6BWwexVJbmy+V1ZzQXwpsUKJTqCWRQF20pYoL4S0TQucSyKC+lihb6WKEMnKlihM4lihbxSxQl7lQmgvhLIoL/IligziWTQZw8iWKOW0GpVM+S2HBqXJ0eg+xs+hWnnx+W1CO5cCEggPIW+V4XtnPO9yELgjKEm5hwXaexw1uLeU2RQt5LFBeKm2RSCqCgvpYoW+lihLyWKCqChbyWKC+lihLyWKC8lihbxS2KQleVLFBUKLJoS8lijXJpXD5O1wYKCT0F2Nn0O1c+38sIR3LhQkEB5B3yvC1s553uQhcEaQk2ArpEMKoQFUsBVALVAFUsBVLFBVLBsiDPrFwwdS60HhU4ANSMCdJ1bCgMHUrgTTlwKASqAKpYoLyWKEqgFqgCqASqWDF6hkoxUEnoLsbPodq59v5YQjuXChIIDyDvkeFrZzzvchC4I0hJkpIFQE9yLvU2y0QR2gSwMEzQ9rXufeuuFWl1GkCoxpVWLFJqyt5Yp0ce6je6tVigNpfLDIxhaHiNzrzb5o00c0VFcOlJYpRVsmOSMnSIcqzsEBYdi3orbJGyQzWdl9oddc55c28KgOoylfIVcsE2UvPBDTut3AWmwRNnkfE9jnBlY3OJa4gkVDmjDA4hczxyirZ1DJGTpESVZYK0VNBrQD+3cpJmHzmRgbBI2O0NIeXwh/eyPAbwmGo72p5EIs4t0WQ5LHMYJS0mgc1zalr2Oxa9tcaGh00OBQJ2NiEm6xWZ0srIWd9K5rG1wF5xAFTqFSobpWyUrdIsE7z1rAq61WUU0kvkoOm4s/wCqxl/6XIuxF91+5OfJ72MmdG4SgljoySDdIDgagEEVHWrceWOT4SueKUPiGBWFYjlBJigPQPY2fRLVzzfYCEdy4kJBAeQN8fwtbOechC4I2hJthjvODRr9WsqSB0Zklp1u9H6JRz1F8bkmTNscLMaCGMMdUAg0F0ngkAUpjQ6OXD1n0PFFRe9fx938jy/Ej4r6vX+fzcbt3uQz2hmw95bJcdI40qXBzcThhUjRqAVMulYJQfKfPd78sshqHkzqVV6JcJeiRWTNx7D9d/8Ax/RefRv6ze3cRGf/AGSdTf0SiOsvrc6wxWdrZQL+FCYy8Fl1t3R061u1HvyTxPal37mPFkhjTWTm/Qje+fkVtqha285rLzDwWtFXAP0g+UatS4k2sHTLmzqM4vNceKK27nkPHSdTf0WQ1dZnZ97+EPaTLIRebgQ2hxGGhSQ5umWjbtxcAjzcbLrGvEgYC67nG0o4trQkUGnYroSh3R4stRnhyytt125y/KXTuLL7r16tXPcBThOdUmgpyBWahY+lOC3Nmi1LyXbI0/c1Zx/7nej9FkPQ6mZZPyRFHNHIyRxdG9jm1ppa4EalVn8qX+H+xp0XvanHF8OS/cmOU5+2XXXsfI6EYMZeoHvIuucAQDSldOC+cx5JwjbaSfd+iPtNRgwpurdfyN++dZ3SOs+ddSjZbtPLHXT0LZ7EyeIsnyr+T5z2y4KcFD5/wQK1ZPDWlzSTTGhpo1r3Dx0xtKg6EQHoDsa/olq55vsBCO5caEggPIG+N4WtnPPQhcEbQkc8mMAF4uYCcMXtBp5CVJyxzjtAH1o/xGfEpOaJrkLdvmomxOtJa1gAaGyRupjiOE7AbNi7TruZpYFKTbQZc3aiVtzPh7QQQHSsbUja0OI9KN2uSceHpeyGlm6Jo4n8Vv6rgu6TYN02x0HntP8A9oOklNg3wAGBjrXQNaALskZx2Uc/Qp29SKbG3LO7DOgDttpDSaAyR6NpAOlS2muTiOOnwNBy006bS38ZvxLks6WaXZQiJxmj/FZ+qCmS+Pd2y5Q251Rh38TsBSlSXA10oUvFfKIzugy+20PBdaGvDaht6SMYHXQGgKljDgWO6XIzOtEfGR/iM/VQX0zU6dnGR/iM/VQ+DqFqSY72DLETGgm1PDsahphc3ThdJeDoXnT0GOa3ij18vtfUy26vz/Q3ZbyoZ3Nc+Zry0XReljwFdQrgrdHp1gi4pJbnmZskskrk7GxxHjs/Ej+JbCoZLXGGuIBBGqhDhQ8oKg7RpQk9AdjX9EtXPM9hCO5caEggPH++N4WtnPv9aELgjiEggBACAEAIAQAgBAZMYToBPkFUBigBACAEAIAQAgBACAEBf/Y1/RbVzzPYQjuXIhIIDyNvo2V0eV7WHCl6Vzhytdi0hCERVCQQAgBACAEAIAQAgHjIxiob7rpqCauLa3a0IOsY6FKOJWcOUXMLzm9G3HEnEkV1KGdK+5yoSCAEAIAQAgBACAEB6G7HCyubYbRIQQJJhdO240A06ShHct1CQQEX3YbgrFlGjrQwiRooJGG6+mw7R5UIohrt4ew6p5um6pIpmPcHsfHy+hBUg7g9j4+RBTDuD2Pj5EG4dwex8fIg3E7g9k4+RBuHcHsnHyINw7g9k4+RBuHcHsnHyfzpQbh3B7Jx8iDcO4PZOPk/nSg3E7g9k4+T+dKDcO4PZOPf/OlBuHcHsnHv/nSg3DuD2Xj3/wA6UG4dweyce/8AnSg3DuD2Xj39X7oNxO4PZePf1fug3FG8PZePk6v3QbnVY94zJ7SDI+V41i9dr0hBTLKyXk6KzxNghYGRxijWt0BQdHUgBACAEAIAQAgBACAEAIAQAgBACAEAIAQAgBACAEAIAQAgBACAEAIAQAgBACAEAIAQAgBACAEAIAQAgBACAEAIAQAgBACAEAIAQAgBACAEAIAQAgBACAEAIAQAgBACAEAIAQAgBACAEAIAQAgBACAEAIAQAgBACAEAIAQAgBACAEAIAQA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7" descr="http://km.support.apple.com/library/APPLE/APPLECARE_ALLGEOS/HT5452/en_US/HT5452-ipad_3-dimensions_front--eng.png"/>
          <p:cNvPicPr>
            <a:picLocks noChangeAspect="1" noChangeArrowheads="1"/>
          </p:cNvPicPr>
          <p:nvPr/>
        </p:nvPicPr>
        <p:blipFill rotWithShape="1">
          <a:blip r:embed="rId17">
            <a:extLst>
              <a:ext uri="{28A0092B-C50C-407E-A947-70E740481C1C}">
                <a14:useLocalDpi xmlns:a14="http://schemas.microsoft.com/office/drawing/2010/main" val="0"/>
              </a:ext>
            </a:extLst>
          </a:blip>
          <a:srcRect l="7867" t="10592" r="39134" b="7968"/>
          <a:stretch/>
        </p:blipFill>
        <p:spPr bwMode="auto">
          <a:xfrm rot="21274720">
            <a:off x="4146451" y="5441243"/>
            <a:ext cx="976021" cy="127143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2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of-Liverpool-blank-template">
  <a:themeElements>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48" charset="-128"/>
            <a:cs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ppt10CB.tmp</Template>
  <TotalTime>688</TotalTime>
  <Words>1807</Words>
  <Application>Microsoft Office PowerPoint</Application>
  <PresentationFormat>On-screen Show (4:3)</PresentationFormat>
  <Paragraphs>226</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Arial Rounded MT Bold</vt:lpstr>
      <vt:lpstr>Calibri</vt:lpstr>
      <vt:lpstr>Tahoma</vt:lpstr>
      <vt:lpstr>Times New Roman</vt:lpstr>
      <vt:lpstr>Wingdings</vt:lpstr>
      <vt:lpstr>University-of-Liverpool-blank-template</vt:lpstr>
      <vt:lpstr> RECORDS MANAGEMENT TRAINING</vt:lpstr>
      <vt:lpstr>WHAT HAS RECORDS MANAGEMENT GOT TO DO WITH ME?</vt:lpstr>
      <vt:lpstr>“CLIMATEGATE” SCANDAL   Climatic Research Unit at University of East Anglia, 2010</vt:lpstr>
      <vt:lpstr>DATA PROTECTION BREACH  Durham University, 2011 </vt:lpstr>
      <vt:lpstr>PLANT RECORDS DATABASE Ness Gardens at University of Liverpool, 2013</vt:lpstr>
      <vt:lpstr>OBJECTIVES</vt:lpstr>
      <vt:lpstr>WHY IS RECORDS MANAGEMENT IMPORTANT?</vt:lpstr>
      <vt:lpstr>WHAT ARE RECORDS? </vt:lpstr>
      <vt:lpstr>WHAT ARE THE RECORDS THAT YOU HANDLE? </vt:lpstr>
      <vt:lpstr>WHAT IS RECORDS MANAGEMENT?</vt:lpstr>
      <vt:lpstr>THE RECORDS LIFECYCLE</vt:lpstr>
      <vt:lpstr>The Records Lifecycle </vt:lpstr>
      <vt:lpstr>Help managing records throughout the lifecycle</vt:lpstr>
      <vt:lpstr>University of Liverpool Policies http://www.liverpool.ac.uk/csd/records-management/records-management-policy/</vt:lpstr>
      <vt:lpstr>  Records Centre Services www.liverpool.ac.uk/csd/records-management </vt:lpstr>
      <vt:lpstr>RM Guidance, Advice &amp; Training www.liverpool.ac.uk/csd/records-management </vt:lpstr>
      <vt:lpstr>Your Records Liaison Officer (RLO)</vt:lpstr>
      <vt:lpstr>Records Management  www.liverpool.ac.uk/csd/records-management</vt:lpstr>
    </vt:vector>
  </TitlesOfParts>
  <Company>The University of Liverpool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allence</dc:creator>
  <cp:lastModifiedBy>Coakley, Rachel</cp:lastModifiedBy>
  <cp:revision>44</cp:revision>
  <dcterms:created xsi:type="dcterms:W3CDTF">2014-07-24T12:24:10Z</dcterms:created>
  <dcterms:modified xsi:type="dcterms:W3CDTF">2016-02-09T15:55:00Z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