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8" r:id="rId3"/>
    <p:sldId id="274" r:id="rId4"/>
    <p:sldId id="271" r:id="rId5"/>
    <p:sldId id="275" r:id="rId6"/>
    <p:sldId id="273" r:id="rId7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D2DC53"/>
    <a:srgbClr val="9966FF"/>
    <a:srgbClr val="C4DBE8"/>
    <a:srgbClr val="CDDD1C"/>
    <a:srgbClr val="006F00"/>
    <a:srgbClr val="005A00"/>
    <a:srgbClr val="005900"/>
    <a:srgbClr val="00301F"/>
    <a:srgbClr val="E7EE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327" autoAdjust="0"/>
    <p:restoredTop sz="94707" autoAdjust="0"/>
  </p:normalViewPr>
  <p:slideViewPr>
    <p:cSldViewPr>
      <p:cViewPr varScale="1">
        <p:scale>
          <a:sx n="131" d="100"/>
          <a:sy n="131" d="100"/>
        </p:scale>
        <p:origin x="-90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0788475-4568-4FAD-BD6C-BC0F4E17FD80}" type="datetimeFigureOut">
              <a:rPr lang="en-US" smtClean="0"/>
              <a:t>9/10/2009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7CE06B6-4A6D-485F-9978-7A8C9A5A509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baseline="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baseline="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baseline="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baseline="0"/>
            </a:lvl1pPr>
          </a:lstStyle>
          <a:p>
            <a:fld id="{F4493EFE-6C08-4C1C-A797-7AB1B2947D0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775B4E-4D2F-47B3-9FDA-0B5372055811}" type="slidenum">
              <a:rPr lang="en-GB"/>
              <a:pPr/>
              <a:t>1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00301F"/>
            </a:gs>
            <a:gs pos="50000">
              <a:srgbClr val="006600"/>
            </a:gs>
            <a:gs pos="100000">
              <a:srgbClr val="00301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362200"/>
            <a:ext cx="6248400" cy="990600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6400800" cy="1752600"/>
          </a:xfrm>
        </p:spPr>
        <p:txBody>
          <a:bodyPr/>
          <a:lstStyle>
            <a:lvl1pPr marL="0" indent="0">
              <a:buFontTx/>
              <a:buNone/>
              <a:defRPr sz="1600">
                <a:solidFill>
                  <a:srgbClr val="CDDD1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2362200" cy="304800"/>
          </a:xfrm>
        </p:spPr>
        <p:txBody>
          <a:bodyPr/>
          <a:lstStyle>
            <a:lvl1pPr>
              <a:defRPr sz="1400" baseline="-25000">
                <a:latin typeface="Arial" charset="0"/>
              </a:defRPr>
            </a:lvl1pPr>
          </a:lstStyle>
          <a:p>
            <a:r>
              <a:rPr lang="en-GB"/>
              <a:t>© Institute for Fiscal Studies  </a:t>
            </a:r>
          </a:p>
          <a:p>
            <a:endParaRPr lang="en-GB"/>
          </a:p>
        </p:txBody>
      </p:sp>
      <p:pic>
        <p:nvPicPr>
          <p:cNvPr id="7" name="Picture 14" descr="IFS-office-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790575" y="841375"/>
            <a:ext cx="3276600" cy="987425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30464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30464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486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48100" cy="16748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600200"/>
            <a:ext cx="3848100" cy="167481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9718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>
          <a:xfrm>
            <a:off x="152400" y="6477000"/>
            <a:ext cx="2514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48100" cy="167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600200"/>
            <a:ext cx="3848100" cy="1674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1F"/>
            </a:gs>
            <a:gs pos="100000">
              <a:srgbClr val="0066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848600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aseline="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7772400" y="67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baseline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2514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aseline="0">
                <a:latin typeface="+mn-lt"/>
                <a:cs typeface="Arial" charset="0"/>
              </a:defRPr>
            </a:lvl1pPr>
          </a:lstStyle>
          <a:p>
            <a:r>
              <a:rPr lang="en-GB"/>
              <a:t>© Institute for Fiscal Studies  </a:t>
            </a:r>
          </a:p>
        </p:txBody>
      </p:sp>
      <p:pic>
        <p:nvPicPr>
          <p:cNvPr id="8" name="Picture 23" descr="IFS-office-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invGray">
          <a:xfrm>
            <a:off x="6781800" y="6019800"/>
            <a:ext cx="2209800" cy="663575"/>
          </a:xfrm>
          <a:prstGeom prst="rect">
            <a:avLst/>
          </a:prstGeom>
          <a:noFill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cut/>
  </p:transition>
  <p:hf sldNum="0"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D2DC53"/>
          </a:solidFill>
          <a:latin typeface="Cisalpin LT Std" pitchFamily="1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5000"/>
        </a:lnSpc>
        <a:spcBef>
          <a:spcPct val="20000"/>
        </a:spcBef>
        <a:spcAft>
          <a:spcPct val="20000"/>
        </a:spcAft>
        <a:buClr>
          <a:schemeClr val="accent2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s.org.uk/comms/comm108.pdf" TargetMode="External"/><Relationship Id="rId2" Type="http://schemas.openxmlformats.org/officeDocument/2006/relationships/hyperlink" Target="http://www.ifs.org.uk/bns/bn77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fs.org.uk/comms/comm103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828800" y="2438400"/>
            <a:ext cx="6248400" cy="990600"/>
          </a:xfrm>
        </p:spPr>
        <p:txBody>
          <a:bodyPr/>
          <a:lstStyle/>
          <a:p>
            <a:r>
              <a:rPr lang="en-GB" sz="2800" dirty="0" smtClean="0"/>
              <a:t>TAXBEN: the IFS’ static tax and benefit micro-simulation model</a:t>
            </a:r>
            <a:endParaRPr lang="en-GB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29000"/>
            <a:ext cx="6400800" cy="991041"/>
          </a:xfrm>
        </p:spPr>
        <p:txBody>
          <a:bodyPr/>
          <a:lstStyle/>
          <a:p>
            <a:r>
              <a:rPr lang="en-GB" dirty="0" smtClean="0"/>
              <a:t>Mike Brewer</a:t>
            </a:r>
          </a:p>
          <a:p>
            <a:r>
              <a:rPr lang="en-GB" dirty="0" smtClean="0"/>
              <a:t>Programme Director, Direct Tax and Welfare team</a:t>
            </a:r>
          </a:p>
          <a:p>
            <a:r>
              <a:rPr lang="en-GB" dirty="0" smtClean="0"/>
              <a:t>Institute for Fiscal Studies, London, UK</a:t>
            </a:r>
            <a:endParaRPr lang="en-GB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GB" sz="800" baseline="0">
                <a:latin typeface="Cisalpin LT Std" pitchFamily="1" charset="0"/>
              </a:rPr>
              <a:t>© Institute for Fiscal Studies  </a:t>
            </a:r>
            <a:endParaRPr lang="en-GB" sz="800">
              <a:latin typeface="Cisalpin LT Std" pitchFamily="1" charset="0"/>
            </a:endParaRPr>
          </a:p>
          <a:p>
            <a:endParaRPr lang="en-GB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1928794" y="2500306"/>
            <a:ext cx="5486400" cy="0"/>
          </a:xfrm>
          <a:prstGeom prst="line">
            <a:avLst/>
          </a:prstGeom>
          <a:noFill/>
          <a:ln w="9525">
            <a:solidFill>
              <a:srgbClr val="C4DB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</a:t>
            </a:r>
            <a:r>
              <a:rPr lang="en-GB" dirty="0" smtClean="0"/>
              <a:t>TAXBEN?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5613845"/>
          </a:xfrm>
        </p:spPr>
        <p:txBody>
          <a:bodyPr/>
          <a:lstStyle/>
          <a:p>
            <a:r>
              <a:rPr lang="en-GB" dirty="0" smtClean="0"/>
              <a:t>A static tax and benefit micro-simulation model of taxes on personal incomes, local taxes, expenditure taxes, </a:t>
            </a:r>
            <a:r>
              <a:rPr lang="en-GB" dirty="0" smtClean="0"/>
              <a:t>and entitlement </a:t>
            </a:r>
            <a:r>
              <a:rPr lang="en-GB" dirty="0" smtClean="0"/>
              <a:t>to benefits and tax </a:t>
            </a:r>
            <a:r>
              <a:rPr lang="en-GB" dirty="0" smtClean="0"/>
              <a:t>credits that operates on large-scale, representative, household surveys</a:t>
            </a:r>
            <a:endParaRPr lang="en-GB" dirty="0" smtClean="0"/>
          </a:p>
          <a:p>
            <a:r>
              <a:rPr lang="en-GB" dirty="0" smtClean="0"/>
              <a:t>Mainly used for analysing tax and benefit changes</a:t>
            </a:r>
          </a:p>
          <a:p>
            <a:pPr lvl="1"/>
            <a:r>
              <a:rPr lang="en-GB" dirty="0" smtClean="0"/>
              <a:t>cost to government, winners and losers, impact on income distribution and work incentives</a:t>
            </a:r>
          </a:p>
          <a:p>
            <a:r>
              <a:rPr lang="en-GB" dirty="0" smtClean="0"/>
              <a:t>Originates from early 1980s; largely unchanged since mid 1990s. (http://www.ifs.org.uk/wps/wp1995.pdf)</a:t>
            </a:r>
          </a:p>
          <a:p>
            <a:r>
              <a:rPr lang="en-GB" dirty="0" smtClean="0"/>
              <a:t>Written in Delphi (a form of Pascal)</a:t>
            </a:r>
          </a:p>
          <a:p>
            <a:r>
              <a:rPr lang="en-GB" dirty="0" smtClean="0"/>
              <a:t>Can </a:t>
            </a:r>
            <a:r>
              <a:rPr lang="en-GB" dirty="0" smtClean="0"/>
              <a:t>be run through a front-end, but also called directly from (</a:t>
            </a:r>
            <a:r>
              <a:rPr lang="en-GB" dirty="0" err="1" smtClean="0"/>
              <a:t>eg</a:t>
            </a:r>
            <a:r>
              <a:rPr lang="en-GB" dirty="0" smtClean="0"/>
              <a:t>) </a:t>
            </a:r>
            <a:r>
              <a:rPr lang="en-GB" dirty="0" err="1" smtClean="0"/>
              <a:t>Stata</a:t>
            </a:r>
            <a:r>
              <a:rPr lang="en-GB" dirty="0" smtClean="0"/>
              <a:t>; usually use TAXBEN to produce </a:t>
            </a:r>
            <a:r>
              <a:rPr lang="en-GB" dirty="0" err="1" smtClean="0"/>
              <a:t>Stata</a:t>
            </a:r>
            <a:r>
              <a:rPr lang="en-GB" dirty="0" smtClean="0"/>
              <a:t> datasets</a:t>
            </a:r>
          </a:p>
          <a:p>
            <a:pPr marL="342900" lvl="1" indent="-342900">
              <a:buFontTx/>
              <a:buChar char="•"/>
            </a:pPr>
            <a:r>
              <a:rPr lang="en-GB" dirty="0" smtClean="0"/>
              <a:t>Not </a:t>
            </a:r>
            <a:r>
              <a:rPr lang="en-GB" dirty="0" smtClean="0"/>
              <a:t>used </a:t>
            </a:r>
            <a:r>
              <a:rPr lang="en-GB" dirty="0" smtClean="0"/>
              <a:t>by </a:t>
            </a:r>
            <a:r>
              <a:rPr lang="en-GB" dirty="0" smtClean="0"/>
              <a:t>outsiders; </a:t>
            </a:r>
            <a:r>
              <a:rPr lang="en-GB" dirty="0" smtClean="0"/>
              <a:t>programme used and maintained by small team of researchers (economists)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Strengths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5069080"/>
          </a:xfrm>
        </p:spPr>
        <p:txBody>
          <a:bodyPr/>
          <a:lstStyle/>
          <a:p>
            <a:r>
              <a:rPr lang="en-GB" dirty="0" smtClean="0"/>
              <a:t>Of tax and benefit </a:t>
            </a:r>
            <a:r>
              <a:rPr lang="en-GB" dirty="0" err="1" smtClean="0"/>
              <a:t>microsimulation</a:t>
            </a:r>
            <a:r>
              <a:rPr lang="en-GB" dirty="0" smtClean="0"/>
              <a:t> modelling:</a:t>
            </a:r>
          </a:p>
          <a:p>
            <a:pPr lvl="1"/>
            <a:r>
              <a:rPr lang="en-GB" dirty="0" smtClean="0"/>
              <a:t>Model interactions between taxes and benefits</a:t>
            </a:r>
          </a:p>
          <a:p>
            <a:pPr lvl="1"/>
            <a:r>
              <a:rPr lang="en-GB" dirty="0" smtClean="0"/>
              <a:t>Results are “representative”, and can be produced for sub-groups</a:t>
            </a:r>
          </a:p>
          <a:p>
            <a:r>
              <a:rPr lang="en-GB" dirty="0" smtClean="0"/>
              <a:t>Of TAXBEN, compared with other </a:t>
            </a:r>
            <a:r>
              <a:rPr lang="en-GB" dirty="0" smtClean="0"/>
              <a:t>tax and benefit </a:t>
            </a:r>
            <a:r>
              <a:rPr lang="en-GB" dirty="0" err="1" smtClean="0"/>
              <a:t>microsimulation</a:t>
            </a:r>
            <a:r>
              <a:rPr lang="en-GB" dirty="0" smtClean="0"/>
              <a:t> </a:t>
            </a:r>
            <a:r>
              <a:rPr lang="en-GB" dirty="0" smtClean="0"/>
              <a:t>models:</a:t>
            </a:r>
            <a:endParaRPr lang="en-GB" dirty="0" smtClean="0"/>
          </a:p>
          <a:p>
            <a:pPr lvl="1"/>
            <a:r>
              <a:rPr lang="en-GB" dirty="0" smtClean="0"/>
              <a:t>Very detailed representation of taxes and benefits</a:t>
            </a:r>
          </a:p>
          <a:p>
            <a:pPr lvl="1"/>
            <a:r>
              <a:rPr lang="en-GB" dirty="0" smtClean="0"/>
              <a:t>Very easy to programme hypothetical taxes and benefits</a:t>
            </a:r>
            <a:endParaRPr lang="en-GB" dirty="0" smtClean="0"/>
          </a:p>
          <a:p>
            <a:pPr lvl="1"/>
            <a:r>
              <a:rPr lang="en-GB" dirty="0" smtClean="0"/>
              <a:t>Kept </a:t>
            </a:r>
            <a:r>
              <a:rPr lang="en-GB" dirty="0" smtClean="0"/>
              <a:t>up to date, and consistent over </a:t>
            </a:r>
            <a:r>
              <a:rPr lang="en-GB" dirty="0" smtClean="0"/>
              <a:t>time (since 1975)</a:t>
            </a:r>
          </a:p>
          <a:p>
            <a:pPr lvl="1"/>
            <a:r>
              <a:rPr lang="en-GB" dirty="0" smtClean="0"/>
              <a:t>TAXBEN </a:t>
            </a:r>
            <a:r>
              <a:rPr lang="en-GB" dirty="0" smtClean="0"/>
              <a:t>runs on generic dataset, which can be derived from many household surveys (FES/EFS, FRS, BHPS, ELSA, LFS)</a:t>
            </a:r>
          </a:p>
          <a:p>
            <a:pPr lvl="1"/>
            <a:r>
              <a:rPr lang="en-GB" dirty="0" smtClean="0"/>
              <a:t>Very good </a:t>
            </a:r>
            <a:r>
              <a:rPr lang="en-GB" dirty="0" smtClean="0"/>
              <a:t>for analysing </a:t>
            </a:r>
            <a:r>
              <a:rPr lang="en-GB" dirty="0" smtClean="0"/>
              <a:t>work incentives</a:t>
            </a:r>
          </a:p>
          <a:p>
            <a:pPr lvl="2"/>
            <a:r>
              <a:rPr lang="en-GB" dirty="0" smtClean="0"/>
              <a:t>Easy </a:t>
            </a:r>
            <a:r>
              <a:rPr lang="en-GB" dirty="0" smtClean="0"/>
              <a:t>to calculate net income at arbitrary wage-hours points (</a:t>
            </a:r>
            <a:r>
              <a:rPr lang="en-GB" dirty="0" err="1" smtClean="0"/>
              <a:t>eg</a:t>
            </a:r>
            <a:r>
              <a:rPr lang="en-GB" dirty="0" smtClean="0"/>
              <a:t> for discrete choice labour supply modelling</a:t>
            </a:r>
            <a:r>
              <a:rPr lang="en-GB" dirty="0" smtClean="0"/>
              <a:t>)</a:t>
            </a:r>
          </a:p>
          <a:p>
            <a:pPr lvl="2"/>
            <a:r>
              <a:rPr lang="en-GB" dirty="0" smtClean="0"/>
              <a:t>At observed earnings, calculates hours-of-work/net-income frontier                        and calculates </a:t>
            </a:r>
            <a:r>
              <a:rPr lang="en-GB" dirty="0" smtClean="0"/>
              <a:t>summary measures of financial work </a:t>
            </a:r>
            <a:r>
              <a:rPr lang="en-GB" dirty="0" smtClean="0"/>
              <a:t>incentives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Achievements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4739759"/>
          </a:xfrm>
        </p:spPr>
        <p:txBody>
          <a:bodyPr/>
          <a:lstStyle/>
          <a:p>
            <a:r>
              <a:rPr lang="en-GB" dirty="0" smtClean="0"/>
              <a:t>Recent outputs</a:t>
            </a:r>
          </a:p>
          <a:p>
            <a:pPr lvl="1"/>
            <a:r>
              <a:rPr lang="en-GB" dirty="0" smtClean="0"/>
              <a:t>Abolition of 10p tax band (</a:t>
            </a:r>
            <a:r>
              <a:rPr lang="en-GB" dirty="0" smtClean="0">
                <a:hlinkClick r:id="rId2"/>
              </a:rPr>
              <a:t>www.ifs.org.uk/bns/bn77.pdf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Child poverty in 2010/11 (</a:t>
            </a:r>
            <a:r>
              <a:rPr lang="en-GB" dirty="0" smtClean="0">
                <a:hlinkClick r:id="rId3"/>
              </a:rPr>
              <a:t>www.ifs.org.uk/comms/comm108.pdf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Income distribution for 65+ from 2002 to 2017 (</a:t>
            </a:r>
            <a:r>
              <a:rPr lang="en-GB" dirty="0" smtClean="0">
                <a:hlinkClick r:id="rId4"/>
              </a:rPr>
              <a:t>www.ifs.org.uk/comms/comm103.pdf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Evaluation of WFTC using structural labour supply model (</a:t>
            </a:r>
            <a:r>
              <a:rPr lang="en-GB" i="1" dirty="0" smtClean="0"/>
              <a:t>Labour Economics</a:t>
            </a:r>
            <a:r>
              <a:rPr lang="en-GB" dirty="0" smtClean="0"/>
              <a:t> 13(3) pp699-720) </a:t>
            </a:r>
          </a:p>
          <a:p>
            <a:r>
              <a:rPr lang="en-GB" dirty="0" smtClean="0"/>
              <a:t>Key strategic achievements</a:t>
            </a:r>
          </a:p>
          <a:p>
            <a:pPr lvl="1"/>
            <a:r>
              <a:rPr lang="en-GB" dirty="0" smtClean="0"/>
              <a:t>Accurate representation of budget constraint has enabled research into labour supply</a:t>
            </a:r>
          </a:p>
          <a:p>
            <a:pPr lvl="1"/>
            <a:r>
              <a:rPr lang="en-GB" dirty="0" smtClean="0"/>
              <a:t>Keeps </a:t>
            </a:r>
            <a:r>
              <a:rPr lang="en-GB" dirty="0" smtClean="0"/>
              <a:t>government honest when discussing personal tax and benefit </a:t>
            </a:r>
            <a:r>
              <a:rPr lang="en-GB" dirty="0" smtClean="0"/>
              <a:t>changes</a:t>
            </a:r>
          </a:p>
          <a:p>
            <a:pPr lvl="1"/>
            <a:r>
              <a:rPr lang="en-GB" dirty="0" smtClean="0"/>
              <a:t>Improved quality of public debate about personal tax and benefit changes, and thereby improved </a:t>
            </a:r>
            <a:r>
              <a:rPr lang="en-GB" dirty="0" smtClean="0"/>
              <a:t>policy-making</a:t>
            </a:r>
            <a:endParaRPr lang="en-GB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848600" cy="5192191"/>
          </a:xfrm>
        </p:spPr>
        <p:txBody>
          <a:bodyPr/>
          <a:lstStyle/>
          <a:p>
            <a:r>
              <a:rPr lang="en-GB" dirty="0" smtClean="0"/>
              <a:t>Conceptual challenges in tax and benefit modelling</a:t>
            </a:r>
          </a:p>
          <a:p>
            <a:pPr lvl="1"/>
            <a:r>
              <a:rPr lang="en-GB" dirty="0" smtClean="0"/>
              <a:t>Limited by quality of underlying household survey</a:t>
            </a:r>
          </a:p>
          <a:p>
            <a:pPr lvl="2"/>
            <a:r>
              <a:rPr lang="en-GB" dirty="0" smtClean="0"/>
              <a:t>Modelling entitlement to disability benefits, contributory benefits and </a:t>
            </a:r>
            <a:r>
              <a:rPr lang="en-GB" dirty="0" smtClean="0"/>
              <a:t>state pensions; </a:t>
            </a:r>
            <a:r>
              <a:rPr lang="en-GB" dirty="0" smtClean="0"/>
              <a:t>take-up </a:t>
            </a:r>
            <a:r>
              <a:rPr lang="en-GB" dirty="0" smtClean="0"/>
              <a:t>of means-tested benefits</a:t>
            </a:r>
            <a:endParaRPr lang="en-GB" dirty="0" smtClean="0"/>
          </a:p>
          <a:p>
            <a:pPr lvl="1"/>
            <a:r>
              <a:rPr lang="en-GB" dirty="0" smtClean="0"/>
              <a:t>Employer NICs and</a:t>
            </a:r>
            <a:r>
              <a:rPr lang="en-GB" dirty="0" smtClean="0"/>
              <a:t> </a:t>
            </a:r>
            <a:r>
              <a:rPr lang="en-GB" dirty="0" smtClean="0"/>
              <a:t>incidence</a:t>
            </a:r>
          </a:p>
          <a:p>
            <a:pPr lvl="1"/>
            <a:r>
              <a:rPr lang="en-GB" dirty="0" smtClean="0"/>
              <a:t>Relating TAXBEN net income to “actual” net income in HBAI</a:t>
            </a:r>
          </a:p>
          <a:p>
            <a:r>
              <a:rPr lang="en-GB" dirty="0" smtClean="0"/>
              <a:t>Practical challenges</a:t>
            </a:r>
            <a:endParaRPr lang="en-GB" dirty="0" smtClean="0"/>
          </a:p>
          <a:p>
            <a:pPr lvl="1"/>
            <a:r>
              <a:rPr lang="en-GB" dirty="0" smtClean="0"/>
              <a:t>Maintenance </a:t>
            </a:r>
          </a:p>
          <a:p>
            <a:pPr lvl="1"/>
            <a:r>
              <a:rPr lang="en-GB" dirty="0" smtClean="0"/>
              <a:t>Not fast enough for all research ap</a:t>
            </a:r>
            <a:r>
              <a:rPr lang="en-GB" dirty="0" smtClean="0"/>
              <a:t>plications, and so other “tax and benefit calculators” exist at IFS</a:t>
            </a:r>
            <a:endParaRPr lang="en-GB" dirty="0" smtClean="0"/>
          </a:p>
          <a:p>
            <a:r>
              <a:rPr lang="en-GB" dirty="0" smtClean="0"/>
              <a:t>Strategic challenges</a:t>
            </a:r>
            <a:endParaRPr lang="en-GB" dirty="0" smtClean="0"/>
          </a:p>
          <a:p>
            <a:pPr lvl="1"/>
            <a:r>
              <a:rPr lang="en-GB" dirty="0" smtClean="0"/>
              <a:t>Reminding outsiders of its </a:t>
            </a:r>
            <a:r>
              <a:rPr lang="en-GB" dirty="0" smtClean="0"/>
              <a:t>limitations (it’s </a:t>
            </a:r>
            <a:r>
              <a:rPr lang="en-GB" dirty="0" smtClean="0"/>
              <a:t>merely a fancy </a:t>
            </a:r>
            <a:r>
              <a:rPr lang="en-GB" dirty="0" smtClean="0"/>
              <a:t>calculator...) </a:t>
            </a:r>
            <a:endParaRPr lang="en-GB" dirty="0" smtClean="0"/>
          </a:p>
          <a:p>
            <a:pPr lvl="1"/>
            <a:r>
              <a:rPr lang="en-GB" dirty="0" smtClean="0"/>
              <a:t>Not available for outsiders to use</a:t>
            </a:r>
          </a:p>
          <a:p>
            <a:pPr lvl="2"/>
            <a:r>
              <a:rPr lang="en-GB" dirty="0" smtClean="0"/>
              <a:t>Transparency/</a:t>
            </a:r>
            <a:r>
              <a:rPr lang="en-GB" dirty="0" err="1" smtClean="0"/>
              <a:t>replicability</a:t>
            </a:r>
            <a:r>
              <a:rPr lang="en-GB" dirty="0" smtClean="0"/>
              <a:t>/v</a:t>
            </a:r>
            <a:r>
              <a:rPr lang="en-GB" dirty="0" smtClean="0"/>
              <a:t>erification </a:t>
            </a:r>
            <a:endParaRPr lang="en-GB" dirty="0" smtClean="0"/>
          </a:p>
          <a:p>
            <a:pPr lvl="2"/>
            <a:r>
              <a:rPr lang="en-GB" dirty="0" smtClean="0"/>
              <a:t>IFS “monopoly” on </a:t>
            </a:r>
            <a:r>
              <a:rPr lang="en-GB" dirty="0" smtClean="0"/>
              <a:t>personal tax and benefit analysis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GB" smtClean="0"/>
              <a:t>© Institute for Fiscal Studies  </a:t>
            </a:r>
            <a:endParaRPr lang="en-GB" baseline="-2500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200"/>
              <a:t>End</a:t>
            </a:r>
            <a:r>
              <a:rPr lang="en-US" sz="3200"/>
              <a:t/>
            </a:r>
            <a:br>
              <a:rPr lang="en-US" sz="3200"/>
            </a:br>
            <a:r>
              <a:rPr lang="en-US" sz="320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 </a:t>
            </a:r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fs09_green">
  <a:themeElements>
    <a:clrScheme name="IFA Green">
      <a:dk1>
        <a:srgbClr val="003306"/>
      </a:dk1>
      <a:lt1>
        <a:srgbClr val="FFFFFF"/>
      </a:lt1>
      <a:dk2>
        <a:srgbClr val="187A2E"/>
      </a:dk2>
      <a:lt2>
        <a:srgbClr val="65A434"/>
      </a:lt2>
      <a:accent1>
        <a:srgbClr val="66CCFF"/>
      </a:accent1>
      <a:accent2>
        <a:srgbClr val="CC99FF"/>
      </a:accent2>
      <a:accent3>
        <a:srgbClr val="CCCC00"/>
      </a:accent3>
      <a:accent4>
        <a:srgbClr val="FFCC66"/>
      </a:accent4>
      <a:accent5>
        <a:srgbClr val="00CC66"/>
      </a:accent5>
      <a:accent6>
        <a:srgbClr val="DA5754"/>
      </a:accent6>
      <a:hlink>
        <a:srgbClr val="FFFFFF"/>
      </a:hlink>
      <a:folHlink>
        <a:srgbClr val="99AEBC"/>
      </a:folHlink>
    </a:clrScheme>
    <a:fontScheme name="Office Theme">
      <a:majorFont>
        <a:latin typeface="Cisalpin LT Std"/>
        <a:ea typeface=""/>
        <a:cs typeface=""/>
      </a:majorFont>
      <a:minorFont>
        <a:latin typeface="Cisalpin LT Std"/>
        <a:ea typeface="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ifs09_green</Template>
  <TotalTime>276</TotalTime>
  <Words>490</Words>
  <Application>Microsoft Office PowerPoint</Application>
  <PresentationFormat>On-screen Show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ifs09_green</vt:lpstr>
      <vt:lpstr>TAXBEN: the IFS’ static tax and benefit micro-simulation model</vt:lpstr>
      <vt:lpstr>What is TAXBEN?</vt:lpstr>
      <vt:lpstr>Strengths</vt:lpstr>
      <vt:lpstr>Achievements</vt:lpstr>
      <vt:lpstr>Challenges</vt:lpstr>
      <vt:lpstr>End  </vt:lpstr>
    </vt:vector>
  </TitlesOfParts>
  <Company>Institute for Fiscal Studies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TAXBEN: the IFS’ static tax and benefit micro-simulation model</dc:title>
  <dc:creator>Mike Brewer</dc:creator>
  <cp:lastModifiedBy>Mike Brewer</cp:lastModifiedBy>
  <cp:revision>44</cp:revision>
  <cp:lastPrinted>2008-10-22T11:49:41Z</cp:lastPrinted>
  <dcterms:created xsi:type="dcterms:W3CDTF">2009-09-09T10:36:45Z</dcterms:created>
  <dcterms:modified xsi:type="dcterms:W3CDTF">2009-09-10T13:28:11Z</dcterms:modified>
</cp:coreProperties>
</file>