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58"/>
  </p:notesMasterIdLst>
  <p:handoutMasterIdLst>
    <p:handoutMasterId r:id="rId59"/>
  </p:handoutMasterIdLst>
  <p:sldIdLst>
    <p:sldId id="474" r:id="rId2"/>
    <p:sldId id="476" r:id="rId3"/>
    <p:sldId id="606" r:id="rId4"/>
    <p:sldId id="607" r:id="rId5"/>
    <p:sldId id="481" r:id="rId6"/>
    <p:sldId id="480" r:id="rId7"/>
    <p:sldId id="608" r:id="rId8"/>
    <p:sldId id="521" r:id="rId9"/>
    <p:sldId id="591" r:id="rId10"/>
    <p:sldId id="592" r:id="rId11"/>
    <p:sldId id="593" r:id="rId12"/>
    <p:sldId id="489" r:id="rId13"/>
    <p:sldId id="605" r:id="rId14"/>
    <p:sldId id="609" r:id="rId15"/>
    <p:sldId id="611" r:id="rId16"/>
    <p:sldId id="612" r:id="rId17"/>
    <p:sldId id="524" r:id="rId18"/>
    <p:sldId id="525" r:id="rId19"/>
    <p:sldId id="488" r:id="rId20"/>
    <p:sldId id="556" r:id="rId21"/>
    <p:sldId id="554" r:id="rId22"/>
    <p:sldId id="555" r:id="rId23"/>
    <p:sldId id="588" r:id="rId24"/>
    <p:sldId id="573" r:id="rId25"/>
    <p:sldId id="613" r:id="rId26"/>
    <p:sldId id="614" r:id="rId27"/>
    <p:sldId id="574" r:id="rId28"/>
    <p:sldId id="575" r:id="rId29"/>
    <p:sldId id="615" r:id="rId30"/>
    <p:sldId id="577" r:id="rId31"/>
    <p:sldId id="578" r:id="rId32"/>
    <p:sldId id="579" r:id="rId33"/>
    <p:sldId id="580" r:id="rId34"/>
    <p:sldId id="594" r:id="rId35"/>
    <p:sldId id="595" r:id="rId36"/>
    <p:sldId id="596" r:id="rId37"/>
    <p:sldId id="597" r:id="rId38"/>
    <p:sldId id="598" r:id="rId39"/>
    <p:sldId id="599" r:id="rId40"/>
    <p:sldId id="600" r:id="rId41"/>
    <p:sldId id="601" r:id="rId42"/>
    <p:sldId id="616" r:id="rId43"/>
    <p:sldId id="617" r:id="rId44"/>
    <p:sldId id="618" r:id="rId45"/>
    <p:sldId id="619" r:id="rId46"/>
    <p:sldId id="620" r:id="rId47"/>
    <p:sldId id="583" r:id="rId48"/>
    <p:sldId id="590" r:id="rId49"/>
    <p:sldId id="602" r:id="rId50"/>
    <p:sldId id="603" r:id="rId51"/>
    <p:sldId id="604" r:id="rId52"/>
    <p:sldId id="622" r:id="rId53"/>
    <p:sldId id="623" r:id="rId54"/>
    <p:sldId id="624" r:id="rId55"/>
    <p:sldId id="625" r:id="rId56"/>
    <p:sldId id="626" r:id="rId57"/>
  </p:sldIdLst>
  <p:sldSz cx="9144000" cy="6858000" type="screen4x3"/>
  <p:notesSz cx="6858000" cy="9296400"/>
  <p:defaultTextStyle>
    <a:defPPr>
      <a:defRPr lang="en-GB"/>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24" autoAdjust="0"/>
  </p:normalViewPr>
  <p:slideViewPr>
    <p:cSldViewPr>
      <p:cViewPr>
        <p:scale>
          <a:sx n="75" d="100"/>
          <a:sy n="75" d="100"/>
        </p:scale>
        <p:origin x="-372" y="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1716" y="-60"/>
      </p:cViewPr>
      <p:guideLst>
        <p:guide orient="horz" pos="2928"/>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itchFamily="34" charset="0"/>
              </a:defRPr>
            </a:lvl1pPr>
          </a:lstStyle>
          <a:p>
            <a:endParaRPr lang="en-GB"/>
          </a:p>
        </p:txBody>
      </p:sp>
      <p:sp>
        <p:nvSpPr>
          <p:cNvPr id="157699"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34" charset="0"/>
              </a:defRPr>
            </a:lvl1pPr>
          </a:lstStyle>
          <a:p>
            <a:endParaRPr lang="en-GB"/>
          </a:p>
        </p:txBody>
      </p:sp>
      <p:sp>
        <p:nvSpPr>
          <p:cNvPr id="157700"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pitchFamily="34" charset="0"/>
              </a:defRPr>
            </a:lvl1pPr>
          </a:lstStyle>
          <a:p>
            <a:endParaRPr lang="en-GB"/>
          </a:p>
        </p:txBody>
      </p:sp>
      <p:sp>
        <p:nvSpPr>
          <p:cNvPr id="157701"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pitchFamily="34" charset="0"/>
              </a:defRPr>
            </a:lvl1pPr>
          </a:lstStyle>
          <a:p>
            <a:fld id="{5ED24194-9A75-4AEE-8559-7D5E4C145C3F}" type="slidenum">
              <a:rPr lang="en-GB"/>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itchFamily="34" charset="0"/>
              </a:defRPr>
            </a:lvl1pPr>
          </a:lstStyle>
          <a:p>
            <a:endParaRPr lang="en-GB"/>
          </a:p>
        </p:txBody>
      </p:sp>
      <p:sp>
        <p:nvSpPr>
          <p:cNvPr id="159747"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34" charset="0"/>
              </a:defRPr>
            </a:lvl1pPr>
          </a:lstStyle>
          <a:p>
            <a:endParaRPr lang="en-GB"/>
          </a:p>
        </p:txBody>
      </p:sp>
      <p:sp>
        <p:nvSpPr>
          <p:cNvPr id="15974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p:spPr>
      </p:sp>
      <p:sp>
        <p:nvSpPr>
          <p:cNvPr id="159749"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59750"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pitchFamily="34" charset="0"/>
              </a:defRPr>
            </a:lvl1pPr>
          </a:lstStyle>
          <a:p>
            <a:endParaRPr lang="en-GB"/>
          </a:p>
        </p:txBody>
      </p:sp>
      <p:sp>
        <p:nvSpPr>
          <p:cNvPr id="159751"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pitchFamily="34" charset="0"/>
              </a:defRPr>
            </a:lvl1pPr>
          </a:lstStyle>
          <a:p>
            <a:fld id="{AEAE1376-0CA6-4727-81C1-D87CEF06E528}" type="slidenum">
              <a:rPr lang="en-GB"/>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7A25B0-8BD7-4204-86F7-979324C15F61}" type="slidenum">
              <a:rPr lang="en-GB"/>
              <a:pPr/>
              <a:t>1</a:t>
            </a:fld>
            <a:endParaRPr lang="en-GB"/>
          </a:p>
        </p:txBody>
      </p:sp>
      <p:sp>
        <p:nvSpPr>
          <p:cNvPr id="876546" name="Rectangle 2"/>
          <p:cNvSpPr>
            <a:spLocks noGrp="1" noRot="1" noChangeAspect="1" noChangeArrowheads="1" noTextEdit="1"/>
          </p:cNvSpPr>
          <p:nvPr>
            <p:ph type="sldImg"/>
          </p:nvPr>
        </p:nvSpPr>
        <p:spPr>
          <a:ln/>
        </p:spPr>
      </p:sp>
      <p:sp>
        <p:nvSpPr>
          <p:cNvPr id="876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AE1376-0CA6-4727-81C1-D87CEF06E528}" type="slidenum">
              <a:rPr lang="en-GB" smtClean="0"/>
              <a:pPr/>
              <a:t>20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AE1376-0CA6-4727-81C1-D87CEF06E528}" type="slidenum">
              <a:rPr lang="en-GB" smtClean="0"/>
              <a:pPr/>
              <a:t>21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AE1376-0CA6-4727-81C1-D87CEF06E528}" type="slidenum">
              <a:rPr lang="en-GB" smtClean="0"/>
              <a:pPr/>
              <a:t>22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AD7055-0C84-4D8D-90C9-47FC0012BA5B}" type="slidenum">
              <a:rPr lang="en-GB"/>
              <a:pPr/>
              <a:t>2</a:t>
            </a:fld>
            <a:endParaRPr lang="en-GB"/>
          </a:p>
        </p:txBody>
      </p:sp>
      <p:sp>
        <p:nvSpPr>
          <p:cNvPr id="877570" name="Rectangle 2"/>
          <p:cNvSpPr>
            <a:spLocks noGrp="1" noRot="1" noChangeAspect="1" noChangeArrowheads="1" noTextEdit="1"/>
          </p:cNvSpPr>
          <p:nvPr>
            <p:ph type="sldImg"/>
          </p:nvPr>
        </p:nvSpPr>
        <p:spPr>
          <a:ln/>
        </p:spPr>
      </p:sp>
      <p:sp>
        <p:nvSpPr>
          <p:cNvPr id="877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1555D5-844B-4DE1-BA69-31BDC754BF71}" type="slidenum">
              <a:rPr lang="en-GB"/>
              <a:pPr/>
              <a:t>5</a:t>
            </a:fld>
            <a:endParaRPr lang="en-GB"/>
          </a:p>
        </p:txBody>
      </p:sp>
      <p:sp>
        <p:nvSpPr>
          <p:cNvPr id="879618" name="Rectangle 2"/>
          <p:cNvSpPr>
            <a:spLocks noGrp="1" noRot="1" noChangeAspect="1" noChangeArrowheads="1" noTextEdit="1"/>
          </p:cNvSpPr>
          <p:nvPr>
            <p:ph type="sldImg"/>
          </p:nvPr>
        </p:nvSpPr>
        <p:spPr>
          <a:ln/>
        </p:spPr>
      </p:sp>
      <p:sp>
        <p:nvSpPr>
          <p:cNvPr id="879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05BCC7-FA69-4C28-8570-8454926D3F18}" type="slidenum">
              <a:rPr lang="en-GB"/>
              <a:pPr/>
              <a:t>6</a:t>
            </a:fld>
            <a:endParaRPr lang="en-GB"/>
          </a:p>
        </p:txBody>
      </p:sp>
      <p:sp>
        <p:nvSpPr>
          <p:cNvPr id="880642" name="Rectangle 2"/>
          <p:cNvSpPr>
            <a:spLocks noGrp="1" noRot="1" noChangeAspect="1" noChangeArrowheads="1" noTextEdit="1"/>
          </p:cNvSpPr>
          <p:nvPr>
            <p:ph type="sldImg"/>
          </p:nvPr>
        </p:nvSpPr>
        <p:spPr>
          <a:ln/>
        </p:spPr>
      </p:sp>
      <p:sp>
        <p:nvSpPr>
          <p:cNvPr id="880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297D35-C247-438D-AEDD-18976A9D58DB}" type="slidenum">
              <a:rPr lang="en-GB"/>
              <a:pPr/>
              <a:t>8</a:t>
            </a:fld>
            <a:endParaRPr lang="en-GB"/>
          </a:p>
        </p:txBody>
      </p:sp>
      <p:sp>
        <p:nvSpPr>
          <p:cNvPr id="882690" name="Rectangle 2"/>
          <p:cNvSpPr>
            <a:spLocks noGrp="1" noRot="1" noChangeAspect="1" noChangeArrowheads="1" noTextEdit="1"/>
          </p:cNvSpPr>
          <p:nvPr>
            <p:ph type="sldImg"/>
          </p:nvPr>
        </p:nvSpPr>
        <p:spPr>
          <a:ln/>
        </p:spPr>
      </p:sp>
      <p:sp>
        <p:nvSpPr>
          <p:cNvPr id="882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C67DD1-34A5-4DBD-AC5A-5ACA656573E4}" type="slidenum">
              <a:rPr lang="en-GB"/>
              <a:pPr/>
              <a:t>12</a:t>
            </a:fld>
            <a:endParaRPr lang="en-GB"/>
          </a:p>
        </p:txBody>
      </p:sp>
      <p:sp>
        <p:nvSpPr>
          <p:cNvPr id="886786" name="Rectangle 2"/>
          <p:cNvSpPr>
            <a:spLocks noGrp="1" noRot="1" noChangeAspect="1" noChangeArrowheads="1" noTextEdit="1"/>
          </p:cNvSpPr>
          <p:nvPr>
            <p:ph type="sldImg"/>
          </p:nvPr>
        </p:nvSpPr>
        <p:spPr>
          <a:ln/>
        </p:spPr>
      </p:sp>
      <p:sp>
        <p:nvSpPr>
          <p:cNvPr id="88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07ED83-E2B8-4B9F-90C8-201C1D1DCC47}" type="slidenum">
              <a:rPr lang="en-GB"/>
              <a:pPr/>
              <a:t>17</a:t>
            </a:fld>
            <a:endParaRPr lang="en-GB"/>
          </a:p>
        </p:txBody>
      </p:sp>
      <p:sp>
        <p:nvSpPr>
          <p:cNvPr id="888834" name="Rectangle 2"/>
          <p:cNvSpPr>
            <a:spLocks noGrp="1" noRot="1" noChangeAspect="1" noChangeArrowheads="1" noTextEdit="1"/>
          </p:cNvSpPr>
          <p:nvPr>
            <p:ph type="sldImg"/>
          </p:nvPr>
        </p:nvSpPr>
        <p:spPr>
          <a:ln/>
        </p:spPr>
      </p:sp>
      <p:sp>
        <p:nvSpPr>
          <p:cNvPr id="888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4F3224-660C-459A-84D0-A78B807140D3}" type="slidenum">
              <a:rPr lang="en-GB"/>
              <a:pPr/>
              <a:t>18</a:t>
            </a:fld>
            <a:endParaRPr lang="en-GB"/>
          </a:p>
        </p:txBody>
      </p:sp>
      <p:sp>
        <p:nvSpPr>
          <p:cNvPr id="889858" name="Rectangle 2"/>
          <p:cNvSpPr>
            <a:spLocks noGrp="1" noRot="1" noChangeAspect="1" noChangeArrowheads="1" noTextEdit="1"/>
          </p:cNvSpPr>
          <p:nvPr>
            <p:ph type="sldImg"/>
          </p:nvPr>
        </p:nvSpPr>
        <p:spPr>
          <a:ln/>
        </p:spPr>
      </p:sp>
      <p:sp>
        <p:nvSpPr>
          <p:cNvPr id="889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E6D0C7-BB6E-47F9-9DF6-1B31EF62663D}" type="slidenum">
              <a:rPr lang="en-GB"/>
              <a:pPr/>
              <a:t>19</a:t>
            </a:fld>
            <a:endParaRPr lang="en-GB"/>
          </a:p>
        </p:txBody>
      </p:sp>
      <p:sp>
        <p:nvSpPr>
          <p:cNvPr id="890882" name="Rectangle 2"/>
          <p:cNvSpPr>
            <a:spLocks noGrp="1" noRot="1" noChangeAspect="1" noChangeArrowheads="1" noTextEdit="1"/>
          </p:cNvSpPr>
          <p:nvPr>
            <p:ph type="sldImg"/>
          </p:nvPr>
        </p:nvSpPr>
        <p:spPr>
          <a:ln/>
        </p:spPr>
      </p:sp>
      <p:sp>
        <p:nvSpPr>
          <p:cNvPr id="89088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9AE29878-9303-45C2-8900-6D8F2C9F2CBA}" type="slidenum">
              <a:rPr lang="en-GB"/>
              <a:pPr/>
              <a:t>‹#›</a:t>
            </a:fld>
            <a:endParaRPr lang="en-GB"/>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D885616-7757-4DCA-9F56-7B5339AF86D7}" type="slidenum">
              <a:rPr lang="en-GB"/>
              <a:pPr/>
              <a:t>‹#›</a:t>
            </a:fld>
            <a:endParaRPr lang="en-GB"/>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B042D3B-8247-455A-ADAD-4922142EDC5C}" type="slidenum">
              <a:rPr lang="en-GB"/>
              <a:pPr/>
              <a:t>‹#›</a:t>
            </a:fld>
            <a:endParaRPr lang="en-GB"/>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998730E6-E154-4BA0-8DC4-7604AF5CADA0}" type="slidenum">
              <a:rPr lang="en-GB"/>
              <a:pPr/>
              <a:t>‹#›</a:t>
            </a:fld>
            <a:endParaRPr lang="en-GB"/>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FB92212-8AFE-476F-974D-DA0FEFF58B31}" type="slidenum">
              <a:rPr lang="en-GB"/>
              <a:pPr/>
              <a:t>‹#›</a:t>
            </a:fld>
            <a:endParaRPr lang="en-GB"/>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53ED26EE-705D-4EB2-A313-3360E5FD1E11}" type="slidenum">
              <a:rPr lang="en-GB"/>
              <a:pPr/>
              <a:t>‹#›</a:t>
            </a:fld>
            <a:endParaRPr lang="en-GB"/>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7CF64B53-7A7D-415F-8C38-FA75F133E333}" type="slidenum">
              <a:rPr lang="en-GB"/>
              <a:pPr/>
              <a:t>‹#›</a:t>
            </a:fld>
            <a:endParaRPr lang="en-GB"/>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85ED1D60-7595-450F-88D5-4A4D3639F99B}" type="slidenum">
              <a:rPr lang="en-GB"/>
              <a:pPr/>
              <a:t>‹#›</a:t>
            </a:fld>
            <a:endParaRPr lang="en-GB"/>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E7AE564C-EBE2-4572-8B2E-22E9C97FB62F}" type="slidenum">
              <a:rPr lang="en-GB"/>
              <a:pPr/>
              <a:t>‹#›</a:t>
            </a:fld>
            <a:endParaRPr lang="en-GB"/>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58694A5B-62D3-4F84-8C3F-346687F7F461}" type="slidenum">
              <a:rPr lang="en-GB"/>
              <a:pPr/>
              <a:t>‹#›</a:t>
            </a:fld>
            <a:endParaRPr lang="en-GB"/>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031D90D-5943-4189-865F-24265F519B14}" type="slidenum">
              <a:rPr lang="en-GB"/>
              <a:pPr/>
              <a:t>‹#›</a:t>
            </a:fld>
            <a:endParaRPr lang="en-GB"/>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5C466F5-559B-402B-BA0B-C9229EF9B532}" type="slidenum">
              <a:rPr lang="en-GB"/>
              <a:pPr/>
              <a:t>‹#›</a:t>
            </a:fld>
            <a:endParaRPr lang="en-GB"/>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655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655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endParaRPr lang="en-GB"/>
          </a:p>
        </p:txBody>
      </p:sp>
      <p:sp>
        <p:nvSpPr>
          <p:cNvPr id="3655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endParaRPr lang="en-GB"/>
          </a:p>
        </p:txBody>
      </p:sp>
      <p:sp>
        <p:nvSpPr>
          <p:cNvPr id="3655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2A1D738C-77F9-4F4A-9A8D-FE28D9052BAC}"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ransition>
    <p:random/>
  </p:transition>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si.group.shef.ac.uk/"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Microsoft_Office_Word_97_-_2003_Document2.doc"/><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Microsoft_Office_Word_97_-_2003_Document4.doc"/><Relationship Id="rId4" Type="http://schemas.openxmlformats.org/officeDocument/2006/relationships/oleObject" Target="../embeddings/Microsoft_Office_Word_97_-_2003_Document3.doc"/></Relationships>
</file>

<file path=ppt/slides/_rels/slide26.xml.rels><?xml version="1.0" encoding="UTF-8" standalone="yes"?>
<Relationships xmlns="http://schemas.openxmlformats.org/package/2006/relationships"><Relationship Id="rId3" Type="http://schemas.openxmlformats.org/officeDocument/2006/relationships/oleObject" Target="../embeddings/Microsoft_Office_Word_97_-_2003_Document5.doc"/><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oleObject" Target="../embeddings/Microsoft_Office_Word_97_-_2003_Document7.doc"/><Relationship Id="rId4" Type="http://schemas.openxmlformats.org/officeDocument/2006/relationships/oleObject" Target="../embeddings/Microsoft_Office_Word_97_-_2003_Document6.doc"/></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Microsoft_Office_Word_97_-_2003_Document8.doc"/><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hyperlink" Target="http://dx.doi.org/10.1093/ije/dym182"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60" name="Rectangle 12"/>
          <p:cNvSpPr>
            <a:spLocks noChangeArrowheads="1"/>
          </p:cNvSpPr>
          <p:nvPr/>
        </p:nvSpPr>
        <p:spPr bwMode="auto">
          <a:xfrm>
            <a:off x="85748" y="1601785"/>
            <a:ext cx="7772400" cy="1470025"/>
          </a:xfrm>
          <a:prstGeom prst="rect">
            <a:avLst/>
          </a:prstGeom>
          <a:noFill/>
          <a:ln w="9525">
            <a:noFill/>
            <a:miter lim="800000"/>
            <a:headEnd/>
            <a:tailEnd/>
          </a:ln>
          <a:effectLst/>
        </p:spPr>
        <p:txBody>
          <a:bodyPr anchor="ctr"/>
          <a:lstStyle/>
          <a:p>
            <a:r>
              <a:rPr lang="en-GB" sz="5400" dirty="0" smtClean="0">
                <a:latin typeface="Times New Roman" pitchFamily="18" charset="0"/>
                <a:cs typeface="Times New Roman" pitchFamily="18" charset="0"/>
              </a:rPr>
              <a:t>Happiness</a:t>
            </a:r>
            <a:endParaRPr lang="en-GB" sz="5400" b="0" dirty="0">
              <a:solidFill>
                <a:schemeClr val="tx2"/>
              </a:solidFill>
              <a:latin typeface="Times New Roman" pitchFamily="18" charset="0"/>
              <a:cs typeface="Times New Roman" pitchFamily="18" charset="0"/>
            </a:endParaRPr>
          </a:p>
        </p:txBody>
      </p:sp>
      <p:sp>
        <p:nvSpPr>
          <p:cNvPr id="795661" name="Rectangle 13"/>
          <p:cNvSpPr>
            <a:spLocks noChangeArrowheads="1"/>
          </p:cNvSpPr>
          <p:nvPr/>
        </p:nvSpPr>
        <p:spPr bwMode="auto">
          <a:xfrm>
            <a:off x="152400" y="3048000"/>
            <a:ext cx="8523288" cy="2757488"/>
          </a:xfrm>
          <a:prstGeom prst="rect">
            <a:avLst/>
          </a:prstGeom>
          <a:noFill/>
          <a:ln w="9525">
            <a:noFill/>
            <a:miter lim="800000"/>
            <a:headEnd/>
            <a:tailEnd/>
          </a:ln>
          <a:effectLst/>
        </p:spPr>
        <p:txBody>
          <a:bodyPr/>
          <a:lstStyle/>
          <a:p>
            <a:pPr marL="342900" indent="-342900">
              <a:lnSpc>
                <a:spcPct val="80000"/>
              </a:lnSpc>
              <a:spcBef>
                <a:spcPct val="20000"/>
              </a:spcBef>
            </a:pPr>
            <a:endParaRPr lang="en-GB" sz="2400" i="1" dirty="0">
              <a:latin typeface="Times New Roman" pitchFamily="18" charset="0"/>
            </a:endParaRPr>
          </a:p>
          <a:p>
            <a:pPr marL="342900" indent="-342900">
              <a:lnSpc>
                <a:spcPct val="80000"/>
              </a:lnSpc>
              <a:spcBef>
                <a:spcPct val="20000"/>
              </a:spcBef>
            </a:pPr>
            <a:r>
              <a:rPr lang="en-GB" sz="2400" dirty="0">
                <a:latin typeface="Times New Roman" pitchFamily="18" charset="0"/>
              </a:rPr>
              <a:t>Dimitris Ballas</a:t>
            </a:r>
          </a:p>
          <a:p>
            <a:pPr marL="342900" indent="-342900">
              <a:lnSpc>
                <a:spcPct val="80000"/>
              </a:lnSpc>
              <a:spcBef>
                <a:spcPct val="20000"/>
              </a:spcBef>
            </a:pPr>
            <a:r>
              <a:rPr lang="en-GB" sz="2400" i="1" dirty="0" smtClean="0">
                <a:latin typeface="Times New Roman" pitchFamily="18" charset="0"/>
              </a:rPr>
              <a:t>Social and Spatial Inequalities (SASI) group,</a:t>
            </a:r>
          </a:p>
          <a:p>
            <a:pPr marL="342900" indent="-342900">
              <a:lnSpc>
                <a:spcPct val="80000"/>
              </a:lnSpc>
              <a:spcBef>
                <a:spcPct val="20000"/>
              </a:spcBef>
            </a:pPr>
            <a:r>
              <a:rPr lang="en-GB" sz="2400" i="1" dirty="0" smtClean="0">
                <a:latin typeface="Times New Roman" pitchFamily="18" charset="0"/>
              </a:rPr>
              <a:t>Department </a:t>
            </a:r>
            <a:r>
              <a:rPr lang="en-GB" sz="2400" i="1" dirty="0">
                <a:latin typeface="Times New Roman" pitchFamily="18" charset="0"/>
              </a:rPr>
              <a:t>of Geography, University of Sheffield</a:t>
            </a:r>
            <a:r>
              <a:rPr lang="en-GB" sz="2400" b="0" i="1" dirty="0">
                <a:latin typeface="Times New Roman" pitchFamily="18" charset="0"/>
              </a:rPr>
              <a:t>	</a:t>
            </a:r>
          </a:p>
          <a:p>
            <a:pPr marL="342900" indent="-342900">
              <a:lnSpc>
                <a:spcPct val="80000"/>
              </a:lnSpc>
              <a:spcBef>
                <a:spcPct val="20000"/>
              </a:spcBef>
            </a:pPr>
            <a:r>
              <a:rPr lang="en-GB" sz="2400" b="0" dirty="0" smtClean="0">
                <a:latin typeface="Times New Roman" pitchFamily="18" charset="0"/>
                <a:hlinkClick r:id="rId3"/>
              </a:rPr>
              <a:t>http://sasi.group.shef.ac.uk/</a:t>
            </a:r>
            <a:endParaRPr lang="en-GB" sz="2400" b="0" dirty="0">
              <a:latin typeface="Times New Roman" pitchFamily="18" charset="0"/>
            </a:endParaRPr>
          </a:p>
        </p:txBody>
      </p:sp>
      <p:sp>
        <p:nvSpPr>
          <p:cNvPr id="795662" name="Rectangle 14"/>
          <p:cNvSpPr>
            <a:spLocks noChangeArrowheads="1"/>
          </p:cNvSpPr>
          <p:nvPr/>
        </p:nvSpPr>
        <p:spPr bwMode="auto">
          <a:xfrm>
            <a:off x="4189413" y="3114675"/>
            <a:ext cx="7145337" cy="0"/>
          </a:xfrm>
          <a:prstGeom prst="rect">
            <a:avLst/>
          </a:prstGeom>
          <a:noFill/>
          <a:ln w="9525">
            <a:noFill/>
            <a:miter lim="800000"/>
            <a:headEnd/>
            <a:tailEnd/>
          </a:ln>
          <a:effectLst/>
        </p:spPr>
        <p:txBody>
          <a:bodyPr>
            <a:spAutoFit/>
          </a:bodyPr>
          <a:lstStyle/>
          <a:p>
            <a:endParaRPr lang="en-US"/>
          </a:p>
        </p:txBody>
      </p:sp>
      <p:pic>
        <p:nvPicPr>
          <p:cNvPr id="795663" name="Picture 15" descr="esrc"/>
          <p:cNvPicPr>
            <a:picLocks noChangeAspect="1" noChangeArrowheads="1"/>
          </p:cNvPicPr>
          <p:nvPr/>
        </p:nvPicPr>
        <p:blipFill>
          <a:blip r:embed="rId4"/>
          <a:srcRect/>
          <a:stretch>
            <a:fillRect/>
          </a:stretch>
        </p:blipFill>
        <p:spPr bwMode="auto">
          <a:xfrm>
            <a:off x="107950" y="5918200"/>
            <a:ext cx="914400" cy="750888"/>
          </a:xfrm>
          <a:prstGeom prst="rect">
            <a:avLst/>
          </a:prstGeom>
          <a:noFill/>
        </p:spPr>
      </p:pic>
      <p:sp>
        <p:nvSpPr>
          <p:cNvPr id="795664" name="Text Box 16"/>
          <p:cNvSpPr txBox="1">
            <a:spLocks noChangeArrowheads="1"/>
          </p:cNvSpPr>
          <p:nvPr/>
        </p:nvSpPr>
        <p:spPr bwMode="auto">
          <a:xfrm>
            <a:off x="1203325" y="5980113"/>
            <a:ext cx="625475" cy="366712"/>
          </a:xfrm>
          <a:prstGeom prst="rect">
            <a:avLst/>
          </a:prstGeom>
          <a:noFill/>
          <a:ln w="9525">
            <a:noFill/>
            <a:miter lim="800000"/>
            <a:headEnd/>
            <a:tailEnd/>
          </a:ln>
          <a:effectLst/>
        </p:spPr>
        <p:txBody>
          <a:bodyPr>
            <a:spAutoFit/>
          </a:bodyPr>
          <a:lstStyle/>
          <a:p>
            <a:endParaRPr lang="en-US"/>
          </a:p>
        </p:txBody>
      </p:sp>
      <p:pic>
        <p:nvPicPr>
          <p:cNvPr id="795665" name="Picture 17" descr="tuoslogo_key_cmyk_hi"/>
          <p:cNvPicPr>
            <a:picLocks noChangeAspect="1" noChangeArrowheads="1"/>
          </p:cNvPicPr>
          <p:nvPr/>
        </p:nvPicPr>
        <p:blipFill>
          <a:blip r:embed="rId5" cstate="print"/>
          <a:srcRect/>
          <a:stretch>
            <a:fillRect/>
          </a:stretch>
        </p:blipFill>
        <p:spPr bwMode="auto">
          <a:xfrm>
            <a:off x="7092950" y="6000768"/>
            <a:ext cx="1946275" cy="747712"/>
          </a:xfrm>
          <a:prstGeom prst="rect">
            <a:avLst/>
          </a:prstGeom>
          <a:noFill/>
        </p:spPr>
      </p:pic>
      <p:sp>
        <p:nvSpPr>
          <p:cNvPr id="795669" name="Text Box 21"/>
          <p:cNvSpPr txBox="1">
            <a:spLocks noChangeArrowheads="1"/>
          </p:cNvSpPr>
          <p:nvPr/>
        </p:nvSpPr>
        <p:spPr bwMode="auto">
          <a:xfrm>
            <a:off x="2339975" y="6092825"/>
            <a:ext cx="1960793" cy="369332"/>
          </a:xfrm>
          <a:prstGeom prst="rect">
            <a:avLst/>
          </a:prstGeom>
          <a:noFill/>
          <a:ln w="9525">
            <a:noFill/>
            <a:miter lim="800000"/>
            <a:headEnd/>
            <a:tailEnd/>
          </a:ln>
          <a:effectLst/>
        </p:spPr>
        <p:txBody>
          <a:bodyPr wrap="none">
            <a:spAutoFit/>
          </a:bodyPr>
          <a:lstStyle/>
          <a:p>
            <a:r>
              <a:rPr lang="en-US" dirty="0">
                <a:latin typeface="Times New Roman" pitchFamily="18" charset="0"/>
                <a:cs typeface="Times New Roman" pitchFamily="18" charset="0"/>
              </a:rPr>
              <a:t>RES-163-27-1013 </a:t>
            </a:r>
          </a:p>
        </p:txBody>
      </p:sp>
      <p:pic>
        <p:nvPicPr>
          <p:cNvPr id="795670" name="Picture 22"/>
          <p:cNvPicPr>
            <a:picLocks noChangeAspect="1" noChangeArrowheads="1"/>
          </p:cNvPicPr>
          <p:nvPr/>
        </p:nvPicPr>
        <p:blipFill>
          <a:blip r:embed="rId6"/>
          <a:srcRect/>
          <a:stretch>
            <a:fillRect/>
          </a:stretch>
        </p:blipFill>
        <p:spPr bwMode="auto">
          <a:xfrm>
            <a:off x="1042988" y="5949950"/>
            <a:ext cx="1152525" cy="714375"/>
          </a:xfrm>
          <a:prstGeom prst="rect">
            <a:avLst/>
          </a:prstGeom>
          <a:noFill/>
          <a:ln w="9525">
            <a:noFill/>
            <a:miter lim="800000"/>
            <a:headEnd/>
            <a:tailEnd/>
          </a:ln>
          <a:effectLst/>
        </p:spPr>
      </p:pic>
      <p:sp>
        <p:nvSpPr>
          <p:cNvPr id="10" name="Text Box 24"/>
          <p:cNvSpPr txBox="1">
            <a:spLocks noChangeArrowheads="1"/>
          </p:cNvSpPr>
          <p:nvPr/>
        </p:nvSpPr>
        <p:spPr bwMode="auto">
          <a:xfrm>
            <a:off x="0" y="71438"/>
            <a:ext cx="8786842" cy="1292662"/>
          </a:xfrm>
          <a:prstGeom prst="rect">
            <a:avLst/>
          </a:prstGeom>
          <a:noFill/>
          <a:ln w="9525">
            <a:noFill/>
            <a:miter lim="800000"/>
            <a:headEnd/>
            <a:tailEnd/>
          </a:ln>
        </p:spPr>
        <p:txBody>
          <a:bodyPr wrap="square">
            <a:spAutoFit/>
          </a:bodyPr>
          <a:lstStyle/>
          <a:p>
            <a:r>
              <a:rPr lang="en-US" sz="2000" dirty="0" smtClean="0"/>
              <a:t>ESRC Seminar Series on </a:t>
            </a:r>
            <a:r>
              <a:rPr lang="en-US" sz="2000" dirty="0" err="1" smtClean="0"/>
              <a:t>Microsimulation</a:t>
            </a:r>
            <a:endParaRPr lang="en-US" sz="2000" b="0" dirty="0" smtClean="0"/>
          </a:p>
          <a:p>
            <a:r>
              <a:rPr lang="en-US" sz="2000" b="0" u="sng" dirty="0" smtClean="0"/>
              <a:t>Seminar 3:</a:t>
            </a:r>
            <a:r>
              <a:rPr lang="en-US" sz="2000" b="0" dirty="0" smtClean="0"/>
              <a:t> “Beyond tax-benefit </a:t>
            </a:r>
            <a:r>
              <a:rPr lang="en-US" sz="2000" b="0" dirty="0" err="1" smtClean="0"/>
              <a:t>modelling</a:t>
            </a:r>
            <a:r>
              <a:rPr lang="en-US" sz="2000" b="0" dirty="0" smtClean="0"/>
              <a:t>” </a:t>
            </a:r>
          </a:p>
          <a:p>
            <a:r>
              <a:rPr lang="en-US" sz="2000" b="0" dirty="0" smtClean="0"/>
              <a:t>School of Geography, University of Leeds, 2 July 2009</a:t>
            </a:r>
            <a:endParaRPr lang="en-US" sz="2000" b="0" dirty="0"/>
          </a:p>
          <a:p>
            <a:endParaRPr lang="en-US" b="0" dirty="0"/>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a:r>
              <a:rPr lang="en-GB" sz="4400" i="1">
                <a:solidFill>
                  <a:schemeClr val="tx2"/>
                </a:solidFill>
              </a:rPr>
              <a:t>Happiness in different activities (after Layard, 2005)</a:t>
            </a:r>
          </a:p>
        </p:txBody>
      </p:sp>
      <p:graphicFrame>
        <p:nvGraphicFramePr>
          <p:cNvPr id="3" name="Object 5"/>
          <p:cNvGraphicFramePr>
            <a:graphicFrameLocks noChangeAspect="1"/>
          </p:cNvGraphicFramePr>
          <p:nvPr/>
        </p:nvGraphicFramePr>
        <p:xfrm>
          <a:off x="609600" y="2057400"/>
          <a:ext cx="7391400" cy="4327525"/>
        </p:xfrm>
        <a:graphic>
          <a:graphicData uri="http://schemas.openxmlformats.org/presentationml/2006/ole">
            <p:oleObj spid="_x0000_s76802" name="Worksheet" r:id="rId3" imgW="2505151" imgH="1467002" progId="Excel.Sheet.8">
              <p:embed/>
            </p:oleObj>
          </a:graphicData>
        </a:graphic>
      </p:graphicFrame>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a:r>
              <a:rPr lang="en-GB" sz="4400">
                <a:solidFill>
                  <a:schemeClr val="tx2"/>
                </a:solidFill>
              </a:rPr>
              <a:t>Can happiness be measured?</a:t>
            </a:r>
          </a:p>
        </p:txBody>
      </p:sp>
      <p:sp>
        <p:nvSpPr>
          <p:cNvPr id="3" name="Rectangle 5"/>
          <p:cNvSpPr>
            <a:spLocks noChangeArrowheads="1"/>
          </p:cNvSpPr>
          <p:nvPr/>
        </p:nvSpPr>
        <p:spPr bwMode="auto">
          <a:xfrm>
            <a:off x="457200" y="1600200"/>
            <a:ext cx="8229600" cy="4525963"/>
          </a:xfrm>
          <a:prstGeom prst="rect">
            <a:avLst/>
          </a:prstGeom>
          <a:noFill/>
          <a:ln w="9525">
            <a:noFill/>
            <a:miter lim="800000"/>
            <a:headEnd/>
            <a:tailEnd/>
          </a:ln>
          <a:effectLst/>
        </p:spPr>
        <p:txBody>
          <a:bodyPr/>
          <a:lstStyle/>
          <a:p>
            <a:pPr marL="342900" indent="-342900">
              <a:spcBef>
                <a:spcPct val="20000"/>
              </a:spcBef>
              <a:buFontTx/>
              <a:buChar char="•"/>
            </a:pPr>
            <a:r>
              <a:rPr lang="en-GB" sz="4400" b="0"/>
              <a:t>Positive and negative feelings are inversely correlated</a:t>
            </a:r>
          </a:p>
          <a:p>
            <a:pPr marL="342900" indent="-342900">
              <a:spcBef>
                <a:spcPct val="20000"/>
              </a:spcBef>
              <a:buFontTx/>
              <a:buChar char="•"/>
            </a:pPr>
            <a:r>
              <a:rPr lang="en-GB" sz="4400" b="0"/>
              <a:t>Happiness can be thought of as a single variable (Layard, 2005; Frey and Stutzer, 2002)</a:t>
            </a:r>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2" name="Rectangle 4"/>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a:r>
              <a:rPr lang="en-GB" sz="4400" dirty="0">
                <a:solidFill>
                  <a:schemeClr val="tx2"/>
                </a:solidFill>
              </a:rPr>
              <a:t>Research questions :</a:t>
            </a:r>
            <a:endParaRPr lang="en-US" sz="4400" dirty="0">
              <a:solidFill>
                <a:schemeClr val="tx2"/>
              </a:solidFill>
            </a:endParaRPr>
          </a:p>
        </p:txBody>
      </p:sp>
      <p:sp>
        <p:nvSpPr>
          <p:cNvPr id="811013" name="Rectangle 5"/>
          <p:cNvSpPr>
            <a:spLocks noChangeArrowheads="1"/>
          </p:cNvSpPr>
          <p:nvPr/>
        </p:nvSpPr>
        <p:spPr bwMode="auto">
          <a:xfrm>
            <a:off x="457200" y="2071688"/>
            <a:ext cx="8229600" cy="4525962"/>
          </a:xfrm>
          <a:prstGeom prst="rect">
            <a:avLst/>
          </a:prstGeom>
          <a:noFill/>
          <a:ln w="9525">
            <a:noFill/>
            <a:miter lim="800000"/>
            <a:headEnd/>
            <a:tailEnd/>
          </a:ln>
          <a:effectLst/>
        </p:spPr>
        <p:txBody>
          <a:bodyPr/>
          <a:lstStyle/>
          <a:p>
            <a:pPr marL="342900" indent="-342900">
              <a:lnSpc>
                <a:spcPct val="80000"/>
              </a:lnSpc>
              <a:spcBef>
                <a:spcPct val="20000"/>
              </a:spcBef>
              <a:buFontTx/>
              <a:buChar char="•"/>
            </a:pPr>
            <a:r>
              <a:rPr lang="en-GB" sz="3200" b="0" dirty="0"/>
              <a:t>What are the </a:t>
            </a:r>
            <a:r>
              <a:rPr lang="en-GB" sz="3200" b="0" dirty="0" smtClean="0"/>
              <a:t>factors and life events </a:t>
            </a:r>
            <a:r>
              <a:rPr lang="en-GB" sz="3200" b="0" dirty="0"/>
              <a:t>that influence different types of individuals’ happiness? </a:t>
            </a:r>
          </a:p>
          <a:p>
            <a:pPr marL="342900" indent="-342900">
              <a:lnSpc>
                <a:spcPct val="80000"/>
              </a:lnSpc>
              <a:spcBef>
                <a:spcPct val="20000"/>
              </a:spcBef>
              <a:buFontTx/>
              <a:buChar char="•"/>
            </a:pPr>
            <a:r>
              <a:rPr lang="en-GB" sz="3200" b="0" dirty="0"/>
              <a:t>Is the source of happiness or unhappiness purely personal or do contextual factors matter? (and if they do, to what extent?) </a:t>
            </a:r>
          </a:p>
          <a:p>
            <a:pPr marL="342900" indent="-342900">
              <a:lnSpc>
                <a:spcPct val="80000"/>
              </a:lnSpc>
              <a:spcBef>
                <a:spcPct val="20000"/>
              </a:spcBef>
              <a:buFontTx/>
              <a:buChar char="•"/>
            </a:pPr>
            <a:r>
              <a:rPr lang="en-GB" sz="3200" b="0" dirty="0" smtClean="0"/>
              <a:t>Happy </a:t>
            </a:r>
            <a:r>
              <a:rPr lang="en-GB" sz="3200" b="0" dirty="0"/>
              <a:t>People or Happy Places?</a:t>
            </a:r>
            <a:endParaRPr lang="en-US" sz="3200" b="0" dirty="0"/>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950913" y="352425"/>
            <a:ext cx="6296025" cy="519113"/>
          </a:xfrm>
          <a:prstGeom prst="rect">
            <a:avLst/>
          </a:prstGeom>
          <a:noFill/>
          <a:ln w="9525">
            <a:noFill/>
            <a:miter lim="800000"/>
            <a:headEnd/>
            <a:tailEnd/>
          </a:ln>
        </p:spPr>
        <p:txBody>
          <a:bodyPr wrap="none">
            <a:spAutoFit/>
          </a:bodyPr>
          <a:lstStyle/>
          <a:p>
            <a:r>
              <a:rPr lang="en-GB" sz="2800"/>
              <a:t>Geographies of happiness in Britain</a:t>
            </a:r>
          </a:p>
        </p:txBody>
      </p:sp>
      <p:sp>
        <p:nvSpPr>
          <p:cNvPr id="3" name="Text Box 5"/>
          <p:cNvSpPr txBox="1">
            <a:spLocks noChangeArrowheads="1"/>
          </p:cNvSpPr>
          <p:nvPr/>
        </p:nvSpPr>
        <p:spPr bwMode="auto">
          <a:xfrm>
            <a:off x="2230438" y="6122988"/>
            <a:ext cx="5094287" cy="338137"/>
          </a:xfrm>
          <a:prstGeom prst="rect">
            <a:avLst/>
          </a:prstGeom>
          <a:noFill/>
          <a:ln w="9525">
            <a:noFill/>
            <a:miter lim="800000"/>
            <a:headEnd/>
            <a:tailEnd/>
          </a:ln>
        </p:spPr>
        <p:txBody>
          <a:bodyPr wrap="none">
            <a:spAutoFit/>
          </a:bodyPr>
          <a:lstStyle/>
          <a:p>
            <a:pPr algn="ctr"/>
            <a:r>
              <a:rPr lang="en-GB" sz="1600"/>
              <a:t>Source: The British Household Panel Survey, 1991</a:t>
            </a:r>
          </a:p>
        </p:txBody>
      </p:sp>
      <p:grpSp>
        <p:nvGrpSpPr>
          <p:cNvPr id="4" name="Group 6"/>
          <p:cNvGrpSpPr>
            <a:grpSpLocks noChangeAspect="1"/>
          </p:cNvGrpSpPr>
          <p:nvPr/>
        </p:nvGrpSpPr>
        <p:grpSpPr bwMode="auto">
          <a:xfrm>
            <a:off x="228600" y="1130300"/>
            <a:ext cx="8534400" cy="5118100"/>
            <a:chOff x="476" y="709"/>
            <a:chExt cx="5035" cy="3019"/>
          </a:xfrm>
        </p:grpSpPr>
        <p:sp>
          <p:nvSpPr>
            <p:cNvPr id="5" name="AutoShape 7"/>
            <p:cNvSpPr>
              <a:spLocks noChangeAspect="1" noChangeArrowheads="1" noTextEdit="1"/>
            </p:cNvSpPr>
            <p:nvPr/>
          </p:nvSpPr>
          <p:spPr bwMode="auto">
            <a:xfrm>
              <a:off x="476" y="709"/>
              <a:ext cx="5035" cy="3019"/>
            </a:xfrm>
            <a:prstGeom prst="rect">
              <a:avLst/>
            </a:prstGeom>
            <a:noFill/>
            <a:ln w="9525">
              <a:noFill/>
              <a:miter lim="800000"/>
              <a:headEnd/>
              <a:tailEnd/>
            </a:ln>
          </p:spPr>
          <p:txBody>
            <a:bodyPr/>
            <a:lstStyle/>
            <a:p>
              <a:endParaRPr lang="en-GB"/>
            </a:p>
          </p:txBody>
        </p:sp>
        <p:grpSp>
          <p:nvGrpSpPr>
            <p:cNvPr id="6" name="Group 8"/>
            <p:cNvGrpSpPr>
              <a:grpSpLocks/>
            </p:cNvGrpSpPr>
            <p:nvPr/>
          </p:nvGrpSpPr>
          <p:grpSpPr bwMode="auto">
            <a:xfrm>
              <a:off x="476" y="709"/>
              <a:ext cx="4831" cy="2897"/>
              <a:chOff x="476" y="709"/>
              <a:chExt cx="4831" cy="2897"/>
            </a:xfrm>
          </p:grpSpPr>
          <p:sp>
            <p:nvSpPr>
              <p:cNvPr id="165" name="Rectangle 9"/>
              <p:cNvSpPr>
                <a:spLocks noChangeArrowheads="1"/>
              </p:cNvSpPr>
              <p:nvPr/>
            </p:nvSpPr>
            <p:spPr bwMode="auto">
              <a:xfrm>
                <a:off x="476" y="709"/>
                <a:ext cx="4831" cy="2897"/>
              </a:xfrm>
              <a:prstGeom prst="rect">
                <a:avLst/>
              </a:prstGeom>
              <a:solidFill>
                <a:srgbClr val="FFFFFF"/>
              </a:solidFill>
              <a:ln w="9525">
                <a:noFill/>
                <a:miter lim="800000"/>
                <a:headEnd/>
                <a:tailEnd/>
              </a:ln>
            </p:spPr>
            <p:txBody>
              <a:bodyPr/>
              <a:lstStyle/>
              <a:p>
                <a:endParaRPr lang="en-US"/>
              </a:p>
            </p:txBody>
          </p:sp>
          <p:sp>
            <p:nvSpPr>
              <p:cNvPr id="166" name="Rectangle 10"/>
              <p:cNvSpPr>
                <a:spLocks noChangeArrowheads="1"/>
              </p:cNvSpPr>
              <p:nvPr/>
            </p:nvSpPr>
            <p:spPr bwMode="auto">
              <a:xfrm>
                <a:off x="476" y="709"/>
                <a:ext cx="4831" cy="2891"/>
              </a:xfrm>
              <a:prstGeom prst="rect">
                <a:avLst/>
              </a:prstGeom>
              <a:solidFill>
                <a:srgbClr val="FFFFFF"/>
              </a:solidFill>
              <a:ln w="9525">
                <a:noFill/>
                <a:miter lim="800000"/>
                <a:headEnd/>
                <a:tailEnd/>
              </a:ln>
            </p:spPr>
            <p:txBody>
              <a:bodyPr/>
              <a:lstStyle/>
              <a:p>
                <a:endParaRPr lang="en-US"/>
              </a:p>
            </p:txBody>
          </p:sp>
          <p:sp>
            <p:nvSpPr>
              <p:cNvPr id="167" name="Rectangle 11"/>
              <p:cNvSpPr>
                <a:spLocks noChangeArrowheads="1"/>
              </p:cNvSpPr>
              <p:nvPr/>
            </p:nvSpPr>
            <p:spPr bwMode="auto">
              <a:xfrm>
                <a:off x="534" y="767"/>
                <a:ext cx="4726" cy="163"/>
              </a:xfrm>
              <a:prstGeom prst="rect">
                <a:avLst/>
              </a:prstGeom>
              <a:solidFill>
                <a:srgbClr val="FFFFFF"/>
              </a:solidFill>
              <a:ln w="9525">
                <a:noFill/>
                <a:miter lim="800000"/>
                <a:headEnd/>
                <a:tailEnd/>
              </a:ln>
            </p:spPr>
            <p:txBody>
              <a:bodyPr/>
              <a:lstStyle/>
              <a:p>
                <a:endParaRPr lang="en-US"/>
              </a:p>
            </p:txBody>
          </p:sp>
          <p:sp>
            <p:nvSpPr>
              <p:cNvPr id="168" name="Rectangle 12"/>
              <p:cNvSpPr>
                <a:spLocks noChangeArrowheads="1"/>
              </p:cNvSpPr>
              <p:nvPr/>
            </p:nvSpPr>
            <p:spPr bwMode="auto">
              <a:xfrm>
                <a:off x="1729" y="779"/>
                <a:ext cx="2565" cy="90"/>
              </a:xfrm>
              <a:prstGeom prst="rect">
                <a:avLst/>
              </a:prstGeom>
              <a:noFill/>
              <a:ln w="9525">
                <a:noFill/>
                <a:miter lim="800000"/>
                <a:headEnd/>
                <a:tailEnd/>
              </a:ln>
            </p:spPr>
            <p:txBody>
              <a:bodyPr wrap="none" lIns="0" tIns="0" rIns="0" bIns="0">
                <a:spAutoFit/>
              </a:bodyPr>
              <a:lstStyle/>
              <a:p>
                <a:r>
                  <a:rPr lang="en-GB" sz="1000">
                    <a:solidFill>
                      <a:srgbClr val="000000"/>
                    </a:solidFill>
                  </a:rPr>
                  <a:t>Region / Metropolitan Area   * GHQ: general happiness   Crosstabulation</a:t>
                </a:r>
                <a:endParaRPr lang="en-GB" sz="2400" b="0">
                  <a:latin typeface="Times New Roman" pitchFamily="18" charset="0"/>
                </a:endParaRPr>
              </a:p>
            </p:txBody>
          </p:sp>
          <p:sp>
            <p:nvSpPr>
              <p:cNvPr id="169" name="Rectangle 13"/>
              <p:cNvSpPr>
                <a:spLocks noChangeArrowheads="1"/>
              </p:cNvSpPr>
              <p:nvPr/>
            </p:nvSpPr>
            <p:spPr bwMode="auto">
              <a:xfrm>
                <a:off x="534" y="913"/>
                <a:ext cx="4726" cy="122"/>
              </a:xfrm>
              <a:prstGeom prst="rect">
                <a:avLst/>
              </a:prstGeom>
              <a:solidFill>
                <a:srgbClr val="FFFFFF"/>
              </a:solidFill>
              <a:ln w="9525">
                <a:noFill/>
                <a:miter lim="800000"/>
                <a:headEnd/>
                <a:tailEnd/>
              </a:ln>
            </p:spPr>
            <p:txBody>
              <a:bodyPr/>
              <a:lstStyle/>
              <a:p>
                <a:endParaRPr lang="en-US"/>
              </a:p>
            </p:txBody>
          </p:sp>
          <p:sp>
            <p:nvSpPr>
              <p:cNvPr id="170" name="Rectangle 14"/>
              <p:cNvSpPr>
                <a:spLocks noChangeArrowheads="1"/>
              </p:cNvSpPr>
              <p:nvPr/>
            </p:nvSpPr>
            <p:spPr bwMode="auto">
              <a:xfrm>
                <a:off x="581" y="931"/>
                <a:ext cx="1185" cy="90"/>
              </a:xfrm>
              <a:prstGeom prst="rect">
                <a:avLst/>
              </a:prstGeom>
              <a:noFill/>
              <a:ln w="9525">
                <a:noFill/>
                <a:miter lim="800000"/>
                <a:headEnd/>
                <a:tailEnd/>
              </a:ln>
            </p:spPr>
            <p:txBody>
              <a:bodyPr wrap="none" lIns="0" tIns="0" rIns="0" bIns="0">
                <a:spAutoFit/>
              </a:bodyPr>
              <a:lstStyle/>
              <a:p>
                <a:r>
                  <a:rPr lang="en-GB" sz="1000" b="0">
                    <a:solidFill>
                      <a:srgbClr val="000000"/>
                    </a:solidFill>
                  </a:rPr>
                  <a:t>% within Region / Metropolitan Area</a:t>
                </a:r>
                <a:endParaRPr lang="en-GB" sz="2400" b="0">
                  <a:latin typeface="Times New Roman" pitchFamily="18" charset="0"/>
                </a:endParaRPr>
              </a:p>
            </p:txBody>
          </p:sp>
          <p:sp>
            <p:nvSpPr>
              <p:cNvPr id="171" name="Rectangle 15"/>
              <p:cNvSpPr>
                <a:spLocks noChangeArrowheads="1"/>
              </p:cNvSpPr>
              <p:nvPr/>
            </p:nvSpPr>
            <p:spPr bwMode="auto">
              <a:xfrm>
                <a:off x="2079" y="1344"/>
                <a:ext cx="448" cy="123"/>
              </a:xfrm>
              <a:prstGeom prst="rect">
                <a:avLst/>
              </a:prstGeom>
              <a:solidFill>
                <a:srgbClr val="FFFFFF"/>
              </a:solidFill>
              <a:ln w="9525">
                <a:noFill/>
                <a:miter lim="800000"/>
                <a:headEnd/>
                <a:tailEnd/>
              </a:ln>
            </p:spPr>
            <p:txBody>
              <a:bodyPr/>
              <a:lstStyle/>
              <a:p>
                <a:endParaRPr lang="en-US"/>
              </a:p>
            </p:txBody>
          </p:sp>
          <p:sp>
            <p:nvSpPr>
              <p:cNvPr id="172" name="Rectangle 16"/>
              <p:cNvSpPr>
                <a:spLocks noChangeArrowheads="1"/>
              </p:cNvSpPr>
              <p:nvPr/>
            </p:nvSpPr>
            <p:spPr bwMode="auto">
              <a:xfrm>
                <a:off x="2281" y="1356"/>
                <a:ext cx="169" cy="90"/>
              </a:xfrm>
              <a:prstGeom prst="rect">
                <a:avLst/>
              </a:prstGeom>
              <a:noFill/>
              <a:ln w="9525">
                <a:noFill/>
                <a:miter lim="800000"/>
                <a:headEnd/>
                <a:tailEnd/>
              </a:ln>
            </p:spPr>
            <p:txBody>
              <a:bodyPr wrap="none" lIns="0" tIns="0" rIns="0" bIns="0">
                <a:spAutoFit/>
              </a:bodyPr>
              <a:lstStyle/>
              <a:p>
                <a:r>
                  <a:rPr lang="en-GB" sz="1000" b="0">
                    <a:solidFill>
                      <a:srgbClr val="000000"/>
                    </a:solidFill>
                  </a:rPr>
                  <a:t>4.5%</a:t>
                </a:r>
                <a:endParaRPr lang="en-GB" sz="2400" b="0">
                  <a:latin typeface="Times New Roman" pitchFamily="18" charset="0"/>
                </a:endParaRPr>
              </a:p>
            </p:txBody>
          </p:sp>
          <p:sp>
            <p:nvSpPr>
              <p:cNvPr id="173" name="Rectangle 17"/>
              <p:cNvSpPr>
                <a:spLocks noChangeArrowheads="1"/>
              </p:cNvSpPr>
              <p:nvPr/>
            </p:nvSpPr>
            <p:spPr bwMode="auto">
              <a:xfrm>
                <a:off x="2516" y="1344"/>
                <a:ext cx="547" cy="123"/>
              </a:xfrm>
              <a:prstGeom prst="rect">
                <a:avLst/>
              </a:prstGeom>
              <a:solidFill>
                <a:srgbClr val="FFFFFF"/>
              </a:solidFill>
              <a:ln w="9525">
                <a:noFill/>
                <a:miter lim="800000"/>
                <a:headEnd/>
                <a:tailEnd/>
              </a:ln>
            </p:spPr>
            <p:txBody>
              <a:bodyPr/>
              <a:lstStyle/>
              <a:p>
                <a:endParaRPr lang="en-US"/>
              </a:p>
            </p:txBody>
          </p:sp>
          <p:sp>
            <p:nvSpPr>
              <p:cNvPr id="174" name="Rectangle 18"/>
              <p:cNvSpPr>
                <a:spLocks noChangeArrowheads="1"/>
              </p:cNvSpPr>
              <p:nvPr/>
            </p:nvSpPr>
            <p:spPr bwMode="auto">
              <a:xfrm>
                <a:off x="2819" y="1356"/>
                <a:ext cx="170" cy="90"/>
              </a:xfrm>
              <a:prstGeom prst="rect">
                <a:avLst/>
              </a:prstGeom>
              <a:noFill/>
              <a:ln w="9525">
                <a:noFill/>
                <a:miter lim="800000"/>
                <a:headEnd/>
                <a:tailEnd/>
              </a:ln>
            </p:spPr>
            <p:txBody>
              <a:bodyPr wrap="none" lIns="0" tIns="0" rIns="0" bIns="0">
                <a:spAutoFit/>
              </a:bodyPr>
              <a:lstStyle/>
              <a:p>
                <a:r>
                  <a:rPr lang="en-GB" sz="1000" b="0">
                    <a:solidFill>
                      <a:srgbClr val="000000"/>
                    </a:solidFill>
                  </a:rPr>
                  <a:t>4.3%</a:t>
                </a:r>
                <a:endParaRPr lang="en-GB" sz="2400" b="0">
                  <a:latin typeface="Times New Roman" pitchFamily="18" charset="0"/>
                </a:endParaRPr>
              </a:p>
            </p:txBody>
          </p:sp>
          <p:sp>
            <p:nvSpPr>
              <p:cNvPr id="175" name="Rectangle 19"/>
              <p:cNvSpPr>
                <a:spLocks noChangeArrowheads="1"/>
              </p:cNvSpPr>
              <p:nvPr/>
            </p:nvSpPr>
            <p:spPr bwMode="auto">
              <a:xfrm>
                <a:off x="3052" y="1344"/>
                <a:ext cx="448" cy="123"/>
              </a:xfrm>
              <a:prstGeom prst="rect">
                <a:avLst/>
              </a:prstGeom>
              <a:solidFill>
                <a:srgbClr val="FFFFFF"/>
              </a:solidFill>
              <a:ln w="9525">
                <a:noFill/>
                <a:miter lim="800000"/>
                <a:headEnd/>
                <a:tailEnd/>
              </a:ln>
            </p:spPr>
            <p:txBody>
              <a:bodyPr/>
              <a:lstStyle/>
              <a:p>
                <a:endParaRPr lang="en-US"/>
              </a:p>
            </p:txBody>
          </p:sp>
          <p:sp>
            <p:nvSpPr>
              <p:cNvPr id="176" name="Rectangle 20"/>
              <p:cNvSpPr>
                <a:spLocks noChangeArrowheads="1"/>
              </p:cNvSpPr>
              <p:nvPr/>
            </p:nvSpPr>
            <p:spPr bwMode="auto">
              <a:xfrm>
                <a:off x="3220" y="1356"/>
                <a:ext cx="211" cy="90"/>
              </a:xfrm>
              <a:prstGeom prst="rect">
                <a:avLst/>
              </a:prstGeom>
              <a:noFill/>
              <a:ln w="9525">
                <a:noFill/>
                <a:miter lim="800000"/>
                <a:headEnd/>
                <a:tailEnd/>
              </a:ln>
            </p:spPr>
            <p:txBody>
              <a:bodyPr wrap="none" lIns="0" tIns="0" rIns="0" bIns="0">
                <a:spAutoFit/>
              </a:bodyPr>
              <a:lstStyle/>
              <a:p>
                <a:r>
                  <a:rPr lang="en-GB" sz="1000">
                    <a:solidFill>
                      <a:schemeClr val="accent2"/>
                    </a:solidFill>
                  </a:rPr>
                  <a:t>14.4%</a:t>
                </a:r>
                <a:endParaRPr lang="en-GB" sz="2400">
                  <a:solidFill>
                    <a:schemeClr val="accent2"/>
                  </a:solidFill>
                  <a:latin typeface="Times New Roman" pitchFamily="18" charset="0"/>
                </a:endParaRPr>
              </a:p>
            </p:txBody>
          </p:sp>
          <p:sp>
            <p:nvSpPr>
              <p:cNvPr id="177" name="Rectangle 21"/>
              <p:cNvSpPr>
                <a:spLocks noChangeArrowheads="1"/>
              </p:cNvSpPr>
              <p:nvPr/>
            </p:nvSpPr>
            <p:spPr bwMode="auto">
              <a:xfrm>
                <a:off x="3489" y="1344"/>
                <a:ext cx="449" cy="123"/>
              </a:xfrm>
              <a:prstGeom prst="rect">
                <a:avLst/>
              </a:prstGeom>
              <a:solidFill>
                <a:srgbClr val="FFFFFF"/>
              </a:solidFill>
              <a:ln w="9525">
                <a:noFill/>
                <a:miter lim="800000"/>
                <a:headEnd/>
                <a:tailEnd/>
              </a:ln>
            </p:spPr>
            <p:txBody>
              <a:bodyPr/>
              <a:lstStyle/>
              <a:p>
                <a:endParaRPr lang="en-US"/>
              </a:p>
            </p:txBody>
          </p:sp>
          <p:sp>
            <p:nvSpPr>
              <p:cNvPr id="178" name="Rectangle 22"/>
              <p:cNvSpPr>
                <a:spLocks noChangeArrowheads="1"/>
              </p:cNvSpPr>
              <p:nvPr/>
            </p:nvSpPr>
            <p:spPr bwMode="auto">
              <a:xfrm>
                <a:off x="3658" y="1356"/>
                <a:ext cx="210" cy="90"/>
              </a:xfrm>
              <a:prstGeom prst="rect">
                <a:avLst/>
              </a:prstGeom>
              <a:noFill/>
              <a:ln w="9525">
                <a:noFill/>
                <a:miter lim="800000"/>
                <a:headEnd/>
                <a:tailEnd/>
              </a:ln>
            </p:spPr>
            <p:txBody>
              <a:bodyPr wrap="none" lIns="0" tIns="0" rIns="0" bIns="0">
                <a:spAutoFit/>
              </a:bodyPr>
              <a:lstStyle/>
              <a:p>
                <a:r>
                  <a:rPr lang="en-GB" sz="1000" b="0">
                    <a:solidFill>
                      <a:srgbClr val="000000"/>
                    </a:solidFill>
                  </a:rPr>
                  <a:t>66.7%</a:t>
                </a:r>
                <a:endParaRPr lang="en-GB" sz="2400" b="0">
                  <a:latin typeface="Times New Roman" pitchFamily="18" charset="0"/>
                </a:endParaRPr>
              </a:p>
            </p:txBody>
          </p:sp>
          <p:sp>
            <p:nvSpPr>
              <p:cNvPr id="179" name="Rectangle 23"/>
              <p:cNvSpPr>
                <a:spLocks noChangeArrowheads="1"/>
              </p:cNvSpPr>
              <p:nvPr/>
            </p:nvSpPr>
            <p:spPr bwMode="auto">
              <a:xfrm>
                <a:off x="3926" y="1344"/>
                <a:ext cx="449" cy="123"/>
              </a:xfrm>
              <a:prstGeom prst="rect">
                <a:avLst/>
              </a:prstGeom>
              <a:solidFill>
                <a:srgbClr val="FFFFFF"/>
              </a:solidFill>
              <a:ln w="9525">
                <a:noFill/>
                <a:miter lim="800000"/>
                <a:headEnd/>
                <a:tailEnd/>
              </a:ln>
            </p:spPr>
            <p:txBody>
              <a:bodyPr/>
              <a:lstStyle/>
              <a:p>
                <a:endParaRPr lang="en-US"/>
              </a:p>
            </p:txBody>
          </p:sp>
          <p:sp>
            <p:nvSpPr>
              <p:cNvPr id="180" name="Rectangle 24"/>
              <p:cNvSpPr>
                <a:spLocks noChangeArrowheads="1"/>
              </p:cNvSpPr>
              <p:nvPr/>
            </p:nvSpPr>
            <p:spPr bwMode="auto">
              <a:xfrm>
                <a:off x="4130" y="1356"/>
                <a:ext cx="169" cy="90"/>
              </a:xfrm>
              <a:prstGeom prst="rect">
                <a:avLst/>
              </a:prstGeom>
              <a:noFill/>
              <a:ln w="9525">
                <a:noFill/>
                <a:miter lim="800000"/>
                <a:headEnd/>
                <a:tailEnd/>
              </a:ln>
            </p:spPr>
            <p:txBody>
              <a:bodyPr wrap="none" lIns="0" tIns="0" rIns="0" bIns="0">
                <a:spAutoFit/>
              </a:bodyPr>
              <a:lstStyle/>
              <a:p>
                <a:r>
                  <a:rPr lang="en-GB" sz="1000" b="0">
                    <a:solidFill>
                      <a:srgbClr val="000000"/>
                    </a:solidFill>
                  </a:rPr>
                  <a:t>7.7%</a:t>
                </a:r>
                <a:endParaRPr lang="en-GB" sz="2400" b="0">
                  <a:latin typeface="Times New Roman" pitchFamily="18" charset="0"/>
                </a:endParaRPr>
              </a:p>
            </p:txBody>
          </p:sp>
          <p:sp>
            <p:nvSpPr>
              <p:cNvPr id="181" name="Rectangle 25"/>
              <p:cNvSpPr>
                <a:spLocks noChangeArrowheads="1"/>
              </p:cNvSpPr>
              <p:nvPr/>
            </p:nvSpPr>
            <p:spPr bwMode="auto">
              <a:xfrm>
                <a:off x="4363" y="1344"/>
                <a:ext cx="460" cy="123"/>
              </a:xfrm>
              <a:prstGeom prst="rect">
                <a:avLst/>
              </a:prstGeom>
              <a:solidFill>
                <a:srgbClr val="FFFFFF"/>
              </a:solidFill>
              <a:ln w="9525">
                <a:noFill/>
                <a:miter lim="800000"/>
                <a:headEnd/>
                <a:tailEnd/>
              </a:ln>
            </p:spPr>
            <p:txBody>
              <a:bodyPr/>
              <a:lstStyle/>
              <a:p>
                <a:endParaRPr lang="en-US"/>
              </a:p>
            </p:txBody>
          </p:sp>
          <p:sp>
            <p:nvSpPr>
              <p:cNvPr id="182" name="Rectangle 26"/>
              <p:cNvSpPr>
                <a:spLocks noChangeArrowheads="1"/>
              </p:cNvSpPr>
              <p:nvPr/>
            </p:nvSpPr>
            <p:spPr bwMode="auto">
              <a:xfrm>
                <a:off x="4578" y="1356"/>
                <a:ext cx="170" cy="90"/>
              </a:xfrm>
              <a:prstGeom prst="rect">
                <a:avLst/>
              </a:prstGeom>
              <a:noFill/>
              <a:ln w="9525">
                <a:noFill/>
                <a:miter lim="800000"/>
                <a:headEnd/>
                <a:tailEnd/>
              </a:ln>
            </p:spPr>
            <p:txBody>
              <a:bodyPr wrap="none" lIns="0" tIns="0" rIns="0" bIns="0">
                <a:spAutoFit/>
              </a:bodyPr>
              <a:lstStyle/>
              <a:p>
                <a:r>
                  <a:rPr lang="en-GB" sz="1000" b="0">
                    <a:solidFill>
                      <a:srgbClr val="000000"/>
                    </a:solidFill>
                  </a:rPr>
                  <a:t>2.4%</a:t>
                </a:r>
                <a:endParaRPr lang="en-GB" sz="2400" b="0">
                  <a:latin typeface="Times New Roman" pitchFamily="18" charset="0"/>
                </a:endParaRPr>
              </a:p>
            </p:txBody>
          </p:sp>
          <p:sp>
            <p:nvSpPr>
              <p:cNvPr id="183" name="Rectangle 27"/>
              <p:cNvSpPr>
                <a:spLocks noChangeArrowheads="1"/>
              </p:cNvSpPr>
              <p:nvPr/>
            </p:nvSpPr>
            <p:spPr bwMode="auto">
              <a:xfrm>
                <a:off x="4812" y="1344"/>
                <a:ext cx="448" cy="123"/>
              </a:xfrm>
              <a:prstGeom prst="rect">
                <a:avLst/>
              </a:prstGeom>
              <a:solidFill>
                <a:srgbClr val="FFFFFF"/>
              </a:solidFill>
              <a:ln w="9525">
                <a:noFill/>
                <a:miter lim="800000"/>
                <a:headEnd/>
                <a:tailEnd/>
              </a:ln>
            </p:spPr>
            <p:txBody>
              <a:bodyPr/>
              <a:lstStyle/>
              <a:p>
                <a:endParaRPr lang="en-US"/>
              </a:p>
            </p:txBody>
          </p:sp>
          <p:sp>
            <p:nvSpPr>
              <p:cNvPr id="184" name="Rectangle 28"/>
              <p:cNvSpPr>
                <a:spLocks noChangeArrowheads="1"/>
              </p:cNvSpPr>
              <p:nvPr/>
            </p:nvSpPr>
            <p:spPr bwMode="auto">
              <a:xfrm>
                <a:off x="4944" y="1356"/>
                <a:ext cx="252" cy="90"/>
              </a:xfrm>
              <a:prstGeom prst="rect">
                <a:avLst/>
              </a:prstGeom>
              <a:noFill/>
              <a:ln w="9525">
                <a:noFill/>
                <a:miter lim="800000"/>
                <a:headEnd/>
                <a:tailEnd/>
              </a:ln>
            </p:spPr>
            <p:txBody>
              <a:bodyPr wrap="none" lIns="0" tIns="0" rIns="0" bIns="0">
                <a:spAutoFit/>
              </a:bodyPr>
              <a:lstStyle/>
              <a:p>
                <a:r>
                  <a:rPr lang="en-GB" sz="1000" b="0">
                    <a:solidFill>
                      <a:srgbClr val="000000"/>
                    </a:solidFill>
                  </a:rPr>
                  <a:t>100.0%</a:t>
                </a:r>
                <a:endParaRPr lang="en-GB" sz="2400" b="0">
                  <a:latin typeface="Times New Roman" pitchFamily="18" charset="0"/>
                </a:endParaRPr>
              </a:p>
            </p:txBody>
          </p:sp>
          <p:sp>
            <p:nvSpPr>
              <p:cNvPr id="185" name="Rectangle 29"/>
              <p:cNvSpPr>
                <a:spLocks noChangeArrowheads="1"/>
              </p:cNvSpPr>
              <p:nvPr/>
            </p:nvSpPr>
            <p:spPr bwMode="auto">
              <a:xfrm>
                <a:off x="2079" y="1455"/>
                <a:ext cx="448" cy="122"/>
              </a:xfrm>
              <a:prstGeom prst="rect">
                <a:avLst/>
              </a:prstGeom>
              <a:solidFill>
                <a:srgbClr val="FFFFFF"/>
              </a:solidFill>
              <a:ln w="9525">
                <a:noFill/>
                <a:miter lim="800000"/>
                <a:headEnd/>
                <a:tailEnd/>
              </a:ln>
            </p:spPr>
            <p:txBody>
              <a:bodyPr/>
              <a:lstStyle/>
              <a:p>
                <a:endParaRPr lang="en-US"/>
              </a:p>
            </p:txBody>
          </p:sp>
          <p:sp>
            <p:nvSpPr>
              <p:cNvPr id="186" name="Rectangle 30"/>
              <p:cNvSpPr>
                <a:spLocks noChangeArrowheads="1"/>
              </p:cNvSpPr>
              <p:nvPr/>
            </p:nvSpPr>
            <p:spPr bwMode="auto">
              <a:xfrm>
                <a:off x="2281" y="1467"/>
                <a:ext cx="169" cy="90"/>
              </a:xfrm>
              <a:prstGeom prst="rect">
                <a:avLst/>
              </a:prstGeom>
              <a:noFill/>
              <a:ln w="9525">
                <a:noFill/>
                <a:miter lim="800000"/>
                <a:headEnd/>
                <a:tailEnd/>
              </a:ln>
            </p:spPr>
            <p:txBody>
              <a:bodyPr wrap="none" lIns="0" tIns="0" rIns="0" bIns="0">
                <a:spAutoFit/>
              </a:bodyPr>
              <a:lstStyle/>
              <a:p>
                <a:r>
                  <a:rPr lang="en-GB" sz="1000" b="0">
                    <a:solidFill>
                      <a:srgbClr val="000000"/>
                    </a:solidFill>
                  </a:rPr>
                  <a:t>2.8%</a:t>
                </a:r>
                <a:endParaRPr lang="en-GB" sz="2400" b="0">
                  <a:latin typeface="Times New Roman" pitchFamily="18" charset="0"/>
                </a:endParaRPr>
              </a:p>
            </p:txBody>
          </p:sp>
          <p:sp>
            <p:nvSpPr>
              <p:cNvPr id="187" name="Rectangle 31"/>
              <p:cNvSpPr>
                <a:spLocks noChangeArrowheads="1"/>
              </p:cNvSpPr>
              <p:nvPr/>
            </p:nvSpPr>
            <p:spPr bwMode="auto">
              <a:xfrm>
                <a:off x="2516" y="1455"/>
                <a:ext cx="547" cy="122"/>
              </a:xfrm>
              <a:prstGeom prst="rect">
                <a:avLst/>
              </a:prstGeom>
              <a:solidFill>
                <a:srgbClr val="FFFFFF"/>
              </a:solidFill>
              <a:ln w="9525">
                <a:noFill/>
                <a:miter lim="800000"/>
                <a:headEnd/>
                <a:tailEnd/>
              </a:ln>
            </p:spPr>
            <p:txBody>
              <a:bodyPr/>
              <a:lstStyle/>
              <a:p>
                <a:endParaRPr lang="en-US"/>
              </a:p>
            </p:txBody>
          </p:sp>
          <p:sp>
            <p:nvSpPr>
              <p:cNvPr id="188" name="Rectangle 32"/>
              <p:cNvSpPr>
                <a:spLocks noChangeArrowheads="1"/>
              </p:cNvSpPr>
              <p:nvPr/>
            </p:nvSpPr>
            <p:spPr bwMode="auto">
              <a:xfrm>
                <a:off x="2819" y="1467"/>
                <a:ext cx="170" cy="90"/>
              </a:xfrm>
              <a:prstGeom prst="rect">
                <a:avLst/>
              </a:prstGeom>
              <a:noFill/>
              <a:ln w="9525">
                <a:noFill/>
                <a:miter lim="800000"/>
                <a:headEnd/>
                <a:tailEnd/>
              </a:ln>
            </p:spPr>
            <p:txBody>
              <a:bodyPr wrap="none" lIns="0" tIns="0" rIns="0" bIns="0">
                <a:spAutoFit/>
              </a:bodyPr>
              <a:lstStyle/>
              <a:p>
                <a:r>
                  <a:rPr lang="en-GB" sz="1000" b="0">
                    <a:solidFill>
                      <a:srgbClr val="000000"/>
                    </a:solidFill>
                  </a:rPr>
                  <a:t>5.7%</a:t>
                </a:r>
                <a:endParaRPr lang="en-GB" sz="2400" b="0">
                  <a:latin typeface="Times New Roman" pitchFamily="18" charset="0"/>
                </a:endParaRPr>
              </a:p>
            </p:txBody>
          </p:sp>
          <p:sp>
            <p:nvSpPr>
              <p:cNvPr id="189" name="Rectangle 33"/>
              <p:cNvSpPr>
                <a:spLocks noChangeArrowheads="1"/>
              </p:cNvSpPr>
              <p:nvPr/>
            </p:nvSpPr>
            <p:spPr bwMode="auto">
              <a:xfrm>
                <a:off x="3052" y="1455"/>
                <a:ext cx="448" cy="122"/>
              </a:xfrm>
              <a:prstGeom prst="rect">
                <a:avLst/>
              </a:prstGeom>
              <a:solidFill>
                <a:srgbClr val="FFFFFF"/>
              </a:solidFill>
              <a:ln w="9525">
                <a:noFill/>
                <a:miter lim="800000"/>
                <a:headEnd/>
                <a:tailEnd/>
              </a:ln>
            </p:spPr>
            <p:txBody>
              <a:bodyPr/>
              <a:lstStyle/>
              <a:p>
                <a:endParaRPr lang="en-US"/>
              </a:p>
            </p:txBody>
          </p:sp>
          <p:sp>
            <p:nvSpPr>
              <p:cNvPr id="190" name="Rectangle 34"/>
              <p:cNvSpPr>
                <a:spLocks noChangeArrowheads="1"/>
              </p:cNvSpPr>
              <p:nvPr/>
            </p:nvSpPr>
            <p:spPr bwMode="auto">
              <a:xfrm>
                <a:off x="3220" y="1467"/>
                <a:ext cx="211" cy="90"/>
              </a:xfrm>
              <a:prstGeom prst="rect">
                <a:avLst/>
              </a:prstGeom>
              <a:noFill/>
              <a:ln w="9525">
                <a:noFill/>
                <a:miter lim="800000"/>
                <a:headEnd/>
                <a:tailEnd/>
              </a:ln>
            </p:spPr>
            <p:txBody>
              <a:bodyPr wrap="none" lIns="0" tIns="0" rIns="0" bIns="0">
                <a:spAutoFit/>
              </a:bodyPr>
              <a:lstStyle/>
              <a:p>
                <a:r>
                  <a:rPr lang="en-GB" sz="1000" b="0">
                    <a:solidFill>
                      <a:srgbClr val="000000"/>
                    </a:solidFill>
                  </a:rPr>
                  <a:t>10.6%</a:t>
                </a:r>
                <a:endParaRPr lang="en-GB" sz="2400" b="0">
                  <a:latin typeface="Times New Roman" pitchFamily="18" charset="0"/>
                </a:endParaRPr>
              </a:p>
            </p:txBody>
          </p:sp>
          <p:sp>
            <p:nvSpPr>
              <p:cNvPr id="191" name="Rectangle 35"/>
              <p:cNvSpPr>
                <a:spLocks noChangeArrowheads="1"/>
              </p:cNvSpPr>
              <p:nvPr/>
            </p:nvSpPr>
            <p:spPr bwMode="auto">
              <a:xfrm>
                <a:off x="3489" y="1455"/>
                <a:ext cx="449" cy="122"/>
              </a:xfrm>
              <a:prstGeom prst="rect">
                <a:avLst/>
              </a:prstGeom>
              <a:solidFill>
                <a:srgbClr val="FFFFFF"/>
              </a:solidFill>
              <a:ln w="9525">
                <a:noFill/>
                <a:miter lim="800000"/>
                <a:headEnd/>
                <a:tailEnd/>
              </a:ln>
            </p:spPr>
            <p:txBody>
              <a:bodyPr/>
              <a:lstStyle/>
              <a:p>
                <a:endParaRPr lang="en-US"/>
              </a:p>
            </p:txBody>
          </p:sp>
          <p:sp>
            <p:nvSpPr>
              <p:cNvPr id="192" name="Rectangle 36"/>
              <p:cNvSpPr>
                <a:spLocks noChangeArrowheads="1"/>
              </p:cNvSpPr>
              <p:nvPr/>
            </p:nvSpPr>
            <p:spPr bwMode="auto">
              <a:xfrm>
                <a:off x="3658" y="1467"/>
                <a:ext cx="210" cy="90"/>
              </a:xfrm>
              <a:prstGeom prst="rect">
                <a:avLst/>
              </a:prstGeom>
              <a:noFill/>
              <a:ln w="9525">
                <a:noFill/>
                <a:miter lim="800000"/>
                <a:headEnd/>
                <a:tailEnd/>
              </a:ln>
            </p:spPr>
            <p:txBody>
              <a:bodyPr wrap="none" lIns="0" tIns="0" rIns="0" bIns="0">
                <a:spAutoFit/>
              </a:bodyPr>
              <a:lstStyle/>
              <a:p>
                <a:r>
                  <a:rPr lang="en-GB" sz="1000" b="0">
                    <a:solidFill>
                      <a:srgbClr val="000000"/>
                    </a:solidFill>
                  </a:rPr>
                  <a:t>68.6%</a:t>
                </a:r>
                <a:endParaRPr lang="en-GB" sz="2400" b="0">
                  <a:latin typeface="Times New Roman" pitchFamily="18" charset="0"/>
                </a:endParaRPr>
              </a:p>
            </p:txBody>
          </p:sp>
          <p:sp>
            <p:nvSpPr>
              <p:cNvPr id="193" name="Rectangle 37"/>
              <p:cNvSpPr>
                <a:spLocks noChangeArrowheads="1"/>
              </p:cNvSpPr>
              <p:nvPr/>
            </p:nvSpPr>
            <p:spPr bwMode="auto">
              <a:xfrm>
                <a:off x="3926" y="1455"/>
                <a:ext cx="449" cy="122"/>
              </a:xfrm>
              <a:prstGeom prst="rect">
                <a:avLst/>
              </a:prstGeom>
              <a:solidFill>
                <a:srgbClr val="FFFFFF"/>
              </a:solidFill>
              <a:ln w="9525">
                <a:noFill/>
                <a:miter lim="800000"/>
                <a:headEnd/>
                <a:tailEnd/>
              </a:ln>
            </p:spPr>
            <p:txBody>
              <a:bodyPr/>
              <a:lstStyle/>
              <a:p>
                <a:endParaRPr lang="en-US"/>
              </a:p>
            </p:txBody>
          </p:sp>
          <p:sp>
            <p:nvSpPr>
              <p:cNvPr id="194" name="Rectangle 38"/>
              <p:cNvSpPr>
                <a:spLocks noChangeArrowheads="1"/>
              </p:cNvSpPr>
              <p:nvPr/>
            </p:nvSpPr>
            <p:spPr bwMode="auto">
              <a:xfrm>
                <a:off x="4094" y="1467"/>
                <a:ext cx="211" cy="90"/>
              </a:xfrm>
              <a:prstGeom prst="rect">
                <a:avLst/>
              </a:prstGeom>
              <a:noFill/>
              <a:ln w="9525">
                <a:noFill/>
                <a:miter lim="800000"/>
                <a:headEnd/>
                <a:tailEnd/>
              </a:ln>
            </p:spPr>
            <p:txBody>
              <a:bodyPr wrap="none" lIns="0" tIns="0" rIns="0" bIns="0">
                <a:spAutoFit/>
              </a:bodyPr>
              <a:lstStyle/>
              <a:p>
                <a:r>
                  <a:rPr lang="en-GB" sz="1000" b="0">
                    <a:solidFill>
                      <a:srgbClr val="000000"/>
                    </a:solidFill>
                  </a:rPr>
                  <a:t>10.2%</a:t>
                </a:r>
                <a:endParaRPr lang="en-GB" sz="2400" b="0">
                  <a:latin typeface="Times New Roman" pitchFamily="18" charset="0"/>
                </a:endParaRPr>
              </a:p>
            </p:txBody>
          </p:sp>
          <p:sp>
            <p:nvSpPr>
              <p:cNvPr id="195" name="Rectangle 39"/>
              <p:cNvSpPr>
                <a:spLocks noChangeArrowheads="1"/>
              </p:cNvSpPr>
              <p:nvPr/>
            </p:nvSpPr>
            <p:spPr bwMode="auto">
              <a:xfrm>
                <a:off x="4363" y="1455"/>
                <a:ext cx="460" cy="122"/>
              </a:xfrm>
              <a:prstGeom prst="rect">
                <a:avLst/>
              </a:prstGeom>
              <a:solidFill>
                <a:srgbClr val="FFFFFF"/>
              </a:solidFill>
              <a:ln w="9525">
                <a:noFill/>
                <a:miter lim="800000"/>
                <a:headEnd/>
                <a:tailEnd/>
              </a:ln>
            </p:spPr>
            <p:txBody>
              <a:bodyPr/>
              <a:lstStyle/>
              <a:p>
                <a:endParaRPr lang="en-US"/>
              </a:p>
            </p:txBody>
          </p:sp>
          <p:sp>
            <p:nvSpPr>
              <p:cNvPr id="196" name="Rectangle 40"/>
              <p:cNvSpPr>
                <a:spLocks noChangeArrowheads="1"/>
              </p:cNvSpPr>
              <p:nvPr/>
            </p:nvSpPr>
            <p:spPr bwMode="auto">
              <a:xfrm>
                <a:off x="4578" y="1467"/>
                <a:ext cx="170" cy="90"/>
              </a:xfrm>
              <a:prstGeom prst="rect">
                <a:avLst/>
              </a:prstGeom>
              <a:noFill/>
              <a:ln w="9525">
                <a:noFill/>
                <a:miter lim="800000"/>
                <a:headEnd/>
                <a:tailEnd/>
              </a:ln>
            </p:spPr>
            <p:txBody>
              <a:bodyPr wrap="none" lIns="0" tIns="0" rIns="0" bIns="0">
                <a:spAutoFit/>
              </a:bodyPr>
              <a:lstStyle/>
              <a:p>
                <a:r>
                  <a:rPr lang="en-GB" sz="1000" b="0">
                    <a:solidFill>
                      <a:srgbClr val="000000"/>
                    </a:solidFill>
                  </a:rPr>
                  <a:t>2.1%</a:t>
                </a:r>
                <a:endParaRPr lang="en-GB" sz="2400" b="0">
                  <a:latin typeface="Times New Roman" pitchFamily="18" charset="0"/>
                </a:endParaRPr>
              </a:p>
            </p:txBody>
          </p:sp>
          <p:sp>
            <p:nvSpPr>
              <p:cNvPr id="197" name="Rectangle 41"/>
              <p:cNvSpPr>
                <a:spLocks noChangeArrowheads="1"/>
              </p:cNvSpPr>
              <p:nvPr/>
            </p:nvSpPr>
            <p:spPr bwMode="auto">
              <a:xfrm>
                <a:off x="4812" y="1455"/>
                <a:ext cx="448" cy="122"/>
              </a:xfrm>
              <a:prstGeom prst="rect">
                <a:avLst/>
              </a:prstGeom>
              <a:solidFill>
                <a:srgbClr val="FFFFFF"/>
              </a:solidFill>
              <a:ln w="9525">
                <a:noFill/>
                <a:miter lim="800000"/>
                <a:headEnd/>
                <a:tailEnd/>
              </a:ln>
            </p:spPr>
            <p:txBody>
              <a:bodyPr/>
              <a:lstStyle/>
              <a:p>
                <a:endParaRPr lang="en-US"/>
              </a:p>
            </p:txBody>
          </p:sp>
          <p:sp>
            <p:nvSpPr>
              <p:cNvPr id="198" name="Rectangle 42"/>
              <p:cNvSpPr>
                <a:spLocks noChangeArrowheads="1"/>
              </p:cNvSpPr>
              <p:nvPr/>
            </p:nvSpPr>
            <p:spPr bwMode="auto">
              <a:xfrm>
                <a:off x="4944" y="1467"/>
                <a:ext cx="252" cy="90"/>
              </a:xfrm>
              <a:prstGeom prst="rect">
                <a:avLst/>
              </a:prstGeom>
              <a:noFill/>
              <a:ln w="9525">
                <a:noFill/>
                <a:miter lim="800000"/>
                <a:headEnd/>
                <a:tailEnd/>
              </a:ln>
            </p:spPr>
            <p:txBody>
              <a:bodyPr wrap="none" lIns="0" tIns="0" rIns="0" bIns="0">
                <a:spAutoFit/>
              </a:bodyPr>
              <a:lstStyle/>
              <a:p>
                <a:r>
                  <a:rPr lang="en-GB" sz="1000" b="0">
                    <a:solidFill>
                      <a:srgbClr val="000000"/>
                    </a:solidFill>
                  </a:rPr>
                  <a:t>100.0%</a:t>
                </a:r>
                <a:endParaRPr lang="en-GB" sz="2400" b="0">
                  <a:latin typeface="Times New Roman" pitchFamily="18" charset="0"/>
                </a:endParaRPr>
              </a:p>
            </p:txBody>
          </p:sp>
          <p:sp>
            <p:nvSpPr>
              <p:cNvPr id="199" name="Rectangle 43"/>
              <p:cNvSpPr>
                <a:spLocks noChangeArrowheads="1"/>
              </p:cNvSpPr>
              <p:nvPr/>
            </p:nvSpPr>
            <p:spPr bwMode="auto">
              <a:xfrm>
                <a:off x="2079" y="1566"/>
                <a:ext cx="448" cy="122"/>
              </a:xfrm>
              <a:prstGeom prst="rect">
                <a:avLst/>
              </a:prstGeom>
              <a:solidFill>
                <a:srgbClr val="FFFFFF"/>
              </a:solidFill>
              <a:ln w="9525">
                <a:noFill/>
                <a:miter lim="800000"/>
                <a:headEnd/>
                <a:tailEnd/>
              </a:ln>
            </p:spPr>
            <p:txBody>
              <a:bodyPr/>
              <a:lstStyle/>
              <a:p>
                <a:endParaRPr lang="en-US"/>
              </a:p>
            </p:txBody>
          </p:sp>
          <p:sp>
            <p:nvSpPr>
              <p:cNvPr id="200" name="Rectangle 44"/>
              <p:cNvSpPr>
                <a:spLocks noChangeArrowheads="1"/>
              </p:cNvSpPr>
              <p:nvPr/>
            </p:nvSpPr>
            <p:spPr bwMode="auto">
              <a:xfrm>
                <a:off x="2281" y="1577"/>
                <a:ext cx="169" cy="90"/>
              </a:xfrm>
              <a:prstGeom prst="rect">
                <a:avLst/>
              </a:prstGeom>
              <a:noFill/>
              <a:ln w="9525">
                <a:noFill/>
                <a:miter lim="800000"/>
                <a:headEnd/>
                <a:tailEnd/>
              </a:ln>
            </p:spPr>
            <p:txBody>
              <a:bodyPr wrap="none" lIns="0" tIns="0" rIns="0" bIns="0">
                <a:spAutoFit/>
              </a:bodyPr>
              <a:lstStyle/>
              <a:p>
                <a:r>
                  <a:rPr lang="en-GB" sz="1000" b="0">
                    <a:solidFill>
                      <a:srgbClr val="000000"/>
                    </a:solidFill>
                  </a:rPr>
                  <a:t>2.2%</a:t>
                </a:r>
                <a:endParaRPr lang="en-GB" sz="2400" b="0">
                  <a:latin typeface="Times New Roman" pitchFamily="18" charset="0"/>
                </a:endParaRPr>
              </a:p>
            </p:txBody>
          </p:sp>
          <p:sp>
            <p:nvSpPr>
              <p:cNvPr id="201" name="Rectangle 45"/>
              <p:cNvSpPr>
                <a:spLocks noChangeArrowheads="1"/>
              </p:cNvSpPr>
              <p:nvPr/>
            </p:nvSpPr>
            <p:spPr bwMode="auto">
              <a:xfrm>
                <a:off x="2516" y="1566"/>
                <a:ext cx="547" cy="122"/>
              </a:xfrm>
              <a:prstGeom prst="rect">
                <a:avLst/>
              </a:prstGeom>
              <a:solidFill>
                <a:srgbClr val="FFFFFF"/>
              </a:solidFill>
              <a:ln w="9525">
                <a:noFill/>
                <a:miter lim="800000"/>
                <a:headEnd/>
                <a:tailEnd/>
              </a:ln>
            </p:spPr>
            <p:txBody>
              <a:bodyPr/>
              <a:lstStyle/>
              <a:p>
                <a:endParaRPr lang="en-US"/>
              </a:p>
            </p:txBody>
          </p:sp>
          <p:sp>
            <p:nvSpPr>
              <p:cNvPr id="202" name="Rectangle 46"/>
              <p:cNvSpPr>
                <a:spLocks noChangeArrowheads="1"/>
              </p:cNvSpPr>
              <p:nvPr/>
            </p:nvSpPr>
            <p:spPr bwMode="auto">
              <a:xfrm>
                <a:off x="2819" y="1577"/>
                <a:ext cx="170" cy="90"/>
              </a:xfrm>
              <a:prstGeom prst="rect">
                <a:avLst/>
              </a:prstGeom>
              <a:noFill/>
              <a:ln w="9525">
                <a:noFill/>
                <a:miter lim="800000"/>
                <a:headEnd/>
                <a:tailEnd/>
              </a:ln>
            </p:spPr>
            <p:txBody>
              <a:bodyPr wrap="none" lIns="0" tIns="0" rIns="0" bIns="0">
                <a:spAutoFit/>
              </a:bodyPr>
              <a:lstStyle/>
              <a:p>
                <a:r>
                  <a:rPr lang="en-GB" sz="1000" b="0">
                    <a:solidFill>
                      <a:srgbClr val="000000"/>
                    </a:solidFill>
                  </a:rPr>
                  <a:t>5.0%</a:t>
                </a:r>
                <a:endParaRPr lang="en-GB" sz="2400" b="0">
                  <a:latin typeface="Times New Roman" pitchFamily="18" charset="0"/>
                </a:endParaRPr>
              </a:p>
            </p:txBody>
          </p:sp>
          <p:sp>
            <p:nvSpPr>
              <p:cNvPr id="203" name="Rectangle 47"/>
              <p:cNvSpPr>
                <a:spLocks noChangeArrowheads="1"/>
              </p:cNvSpPr>
              <p:nvPr/>
            </p:nvSpPr>
            <p:spPr bwMode="auto">
              <a:xfrm>
                <a:off x="3052" y="1566"/>
                <a:ext cx="448" cy="122"/>
              </a:xfrm>
              <a:prstGeom prst="rect">
                <a:avLst/>
              </a:prstGeom>
              <a:solidFill>
                <a:srgbClr val="FFFFFF"/>
              </a:solidFill>
              <a:ln w="9525">
                <a:noFill/>
                <a:miter lim="800000"/>
                <a:headEnd/>
                <a:tailEnd/>
              </a:ln>
            </p:spPr>
            <p:txBody>
              <a:bodyPr/>
              <a:lstStyle/>
              <a:p>
                <a:endParaRPr lang="en-US"/>
              </a:p>
            </p:txBody>
          </p:sp>
          <p:sp>
            <p:nvSpPr>
              <p:cNvPr id="204" name="Rectangle 48"/>
              <p:cNvSpPr>
                <a:spLocks noChangeArrowheads="1"/>
              </p:cNvSpPr>
              <p:nvPr/>
            </p:nvSpPr>
            <p:spPr bwMode="auto">
              <a:xfrm>
                <a:off x="3220" y="1577"/>
                <a:ext cx="211" cy="90"/>
              </a:xfrm>
              <a:prstGeom prst="rect">
                <a:avLst/>
              </a:prstGeom>
              <a:noFill/>
              <a:ln w="9525">
                <a:noFill/>
                <a:miter lim="800000"/>
                <a:headEnd/>
                <a:tailEnd/>
              </a:ln>
            </p:spPr>
            <p:txBody>
              <a:bodyPr wrap="none" lIns="0" tIns="0" rIns="0" bIns="0">
                <a:spAutoFit/>
              </a:bodyPr>
              <a:lstStyle/>
              <a:p>
                <a:r>
                  <a:rPr lang="en-GB" sz="1000" b="0">
                    <a:solidFill>
                      <a:srgbClr val="000000"/>
                    </a:solidFill>
                  </a:rPr>
                  <a:t>11.9%</a:t>
                </a:r>
                <a:endParaRPr lang="en-GB" sz="2400" b="0">
                  <a:latin typeface="Times New Roman" pitchFamily="18" charset="0"/>
                </a:endParaRPr>
              </a:p>
            </p:txBody>
          </p:sp>
          <p:sp>
            <p:nvSpPr>
              <p:cNvPr id="205" name="Rectangle 49"/>
              <p:cNvSpPr>
                <a:spLocks noChangeArrowheads="1"/>
              </p:cNvSpPr>
              <p:nvPr/>
            </p:nvSpPr>
            <p:spPr bwMode="auto">
              <a:xfrm>
                <a:off x="3489" y="1566"/>
                <a:ext cx="449" cy="122"/>
              </a:xfrm>
              <a:prstGeom prst="rect">
                <a:avLst/>
              </a:prstGeom>
              <a:solidFill>
                <a:srgbClr val="FFFFFF"/>
              </a:solidFill>
              <a:ln w="9525">
                <a:noFill/>
                <a:miter lim="800000"/>
                <a:headEnd/>
                <a:tailEnd/>
              </a:ln>
            </p:spPr>
            <p:txBody>
              <a:bodyPr/>
              <a:lstStyle/>
              <a:p>
                <a:endParaRPr lang="en-US"/>
              </a:p>
            </p:txBody>
          </p:sp>
          <p:sp>
            <p:nvSpPr>
              <p:cNvPr id="206" name="Rectangle 50"/>
              <p:cNvSpPr>
                <a:spLocks noChangeArrowheads="1"/>
              </p:cNvSpPr>
              <p:nvPr/>
            </p:nvSpPr>
            <p:spPr bwMode="auto">
              <a:xfrm>
                <a:off x="3658" y="1577"/>
                <a:ext cx="210" cy="90"/>
              </a:xfrm>
              <a:prstGeom prst="rect">
                <a:avLst/>
              </a:prstGeom>
              <a:noFill/>
              <a:ln w="9525">
                <a:noFill/>
                <a:miter lim="800000"/>
                <a:headEnd/>
                <a:tailEnd/>
              </a:ln>
            </p:spPr>
            <p:txBody>
              <a:bodyPr wrap="none" lIns="0" tIns="0" rIns="0" bIns="0">
                <a:spAutoFit/>
              </a:bodyPr>
              <a:lstStyle/>
              <a:p>
                <a:r>
                  <a:rPr lang="en-GB" sz="1000" b="0">
                    <a:solidFill>
                      <a:srgbClr val="000000"/>
                    </a:solidFill>
                  </a:rPr>
                  <a:t>70.2%</a:t>
                </a:r>
                <a:endParaRPr lang="en-GB" sz="2400" b="0">
                  <a:latin typeface="Times New Roman" pitchFamily="18" charset="0"/>
                </a:endParaRPr>
              </a:p>
            </p:txBody>
          </p:sp>
          <p:sp>
            <p:nvSpPr>
              <p:cNvPr id="207" name="Rectangle 51"/>
              <p:cNvSpPr>
                <a:spLocks noChangeArrowheads="1"/>
              </p:cNvSpPr>
              <p:nvPr/>
            </p:nvSpPr>
            <p:spPr bwMode="auto">
              <a:xfrm>
                <a:off x="3926" y="1566"/>
                <a:ext cx="449" cy="122"/>
              </a:xfrm>
              <a:prstGeom prst="rect">
                <a:avLst/>
              </a:prstGeom>
              <a:solidFill>
                <a:srgbClr val="FFFFFF"/>
              </a:solidFill>
              <a:ln w="9525">
                <a:noFill/>
                <a:miter lim="800000"/>
                <a:headEnd/>
                <a:tailEnd/>
              </a:ln>
            </p:spPr>
            <p:txBody>
              <a:bodyPr/>
              <a:lstStyle/>
              <a:p>
                <a:endParaRPr lang="en-US"/>
              </a:p>
            </p:txBody>
          </p:sp>
          <p:sp>
            <p:nvSpPr>
              <p:cNvPr id="208" name="Rectangle 52"/>
              <p:cNvSpPr>
                <a:spLocks noChangeArrowheads="1"/>
              </p:cNvSpPr>
              <p:nvPr/>
            </p:nvSpPr>
            <p:spPr bwMode="auto">
              <a:xfrm>
                <a:off x="4130" y="1577"/>
                <a:ext cx="169" cy="90"/>
              </a:xfrm>
              <a:prstGeom prst="rect">
                <a:avLst/>
              </a:prstGeom>
              <a:noFill/>
              <a:ln w="9525">
                <a:noFill/>
                <a:miter lim="800000"/>
                <a:headEnd/>
                <a:tailEnd/>
              </a:ln>
            </p:spPr>
            <p:txBody>
              <a:bodyPr wrap="none" lIns="0" tIns="0" rIns="0" bIns="0">
                <a:spAutoFit/>
              </a:bodyPr>
              <a:lstStyle/>
              <a:p>
                <a:r>
                  <a:rPr lang="en-GB" sz="1000" b="0">
                    <a:solidFill>
                      <a:srgbClr val="000000"/>
                    </a:solidFill>
                  </a:rPr>
                  <a:t>9.1%</a:t>
                </a:r>
                <a:endParaRPr lang="en-GB" sz="2400" b="0">
                  <a:latin typeface="Times New Roman" pitchFamily="18" charset="0"/>
                </a:endParaRPr>
              </a:p>
            </p:txBody>
          </p:sp>
          <p:sp>
            <p:nvSpPr>
              <p:cNvPr id="209" name="Rectangle 53"/>
              <p:cNvSpPr>
                <a:spLocks noChangeArrowheads="1"/>
              </p:cNvSpPr>
              <p:nvPr/>
            </p:nvSpPr>
            <p:spPr bwMode="auto">
              <a:xfrm>
                <a:off x="4363" y="1566"/>
                <a:ext cx="460" cy="122"/>
              </a:xfrm>
              <a:prstGeom prst="rect">
                <a:avLst/>
              </a:prstGeom>
              <a:solidFill>
                <a:srgbClr val="FFFFFF"/>
              </a:solidFill>
              <a:ln w="9525">
                <a:noFill/>
                <a:miter lim="800000"/>
                <a:headEnd/>
                <a:tailEnd/>
              </a:ln>
            </p:spPr>
            <p:txBody>
              <a:bodyPr/>
              <a:lstStyle/>
              <a:p>
                <a:endParaRPr lang="en-US"/>
              </a:p>
            </p:txBody>
          </p:sp>
          <p:sp>
            <p:nvSpPr>
              <p:cNvPr id="210" name="Rectangle 54"/>
              <p:cNvSpPr>
                <a:spLocks noChangeArrowheads="1"/>
              </p:cNvSpPr>
              <p:nvPr/>
            </p:nvSpPr>
            <p:spPr bwMode="auto">
              <a:xfrm>
                <a:off x="4578" y="1577"/>
                <a:ext cx="170" cy="90"/>
              </a:xfrm>
              <a:prstGeom prst="rect">
                <a:avLst/>
              </a:prstGeom>
              <a:noFill/>
              <a:ln w="9525">
                <a:noFill/>
                <a:miter lim="800000"/>
                <a:headEnd/>
                <a:tailEnd/>
              </a:ln>
            </p:spPr>
            <p:txBody>
              <a:bodyPr wrap="none" lIns="0" tIns="0" rIns="0" bIns="0">
                <a:spAutoFit/>
              </a:bodyPr>
              <a:lstStyle/>
              <a:p>
                <a:r>
                  <a:rPr lang="en-GB" sz="1000" b="0">
                    <a:solidFill>
                      <a:srgbClr val="000000"/>
                    </a:solidFill>
                  </a:rPr>
                  <a:t>1.6%</a:t>
                </a:r>
                <a:endParaRPr lang="en-GB" sz="2400" b="0">
                  <a:latin typeface="Times New Roman" pitchFamily="18" charset="0"/>
                </a:endParaRPr>
              </a:p>
            </p:txBody>
          </p:sp>
          <p:sp>
            <p:nvSpPr>
              <p:cNvPr id="211" name="Rectangle 55"/>
              <p:cNvSpPr>
                <a:spLocks noChangeArrowheads="1"/>
              </p:cNvSpPr>
              <p:nvPr/>
            </p:nvSpPr>
            <p:spPr bwMode="auto">
              <a:xfrm>
                <a:off x="4812" y="1566"/>
                <a:ext cx="448" cy="122"/>
              </a:xfrm>
              <a:prstGeom prst="rect">
                <a:avLst/>
              </a:prstGeom>
              <a:solidFill>
                <a:srgbClr val="FFFFFF"/>
              </a:solidFill>
              <a:ln w="9525">
                <a:noFill/>
                <a:miter lim="800000"/>
                <a:headEnd/>
                <a:tailEnd/>
              </a:ln>
            </p:spPr>
            <p:txBody>
              <a:bodyPr/>
              <a:lstStyle/>
              <a:p>
                <a:endParaRPr lang="en-US"/>
              </a:p>
            </p:txBody>
          </p:sp>
          <p:sp>
            <p:nvSpPr>
              <p:cNvPr id="212" name="Rectangle 56"/>
              <p:cNvSpPr>
                <a:spLocks noChangeArrowheads="1"/>
              </p:cNvSpPr>
              <p:nvPr/>
            </p:nvSpPr>
            <p:spPr bwMode="auto">
              <a:xfrm>
                <a:off x="4944" y="1577"/>
                <a:ext cx="252" cy="90"/>
              </a:xfrm>
              <a:prstGeom prst="rect">
                <a:avLst/>
              </a:prstGeom>
              <a:noFill/>
              <a:ln w="9525">
                <a:noFill/>
                <a:miter lim="800000"/>
                <a:headEnd/>
                <a:tailEnd/>
              </a:ln>
            </p:spPr>
            <p:txBody>
              <a:bodyPr wrap="none" lIns="0" tIns="0" rIns="0" bIns="0">
                <a:spAutoFit/>
              </a:bodyPr>
              <a:lstStyle/>
              <a:p>
                <a:r>
                  <a:rPr lang="en-GB" sz="1000" b="0">
                    <a:solidFill>
                      <a:srgbClr val="000000"/>
                    </a:solidFill>
                  </a:rPr>
                  <a:t>100.0%</a:t>
                </a:r>
                <a:endParaRPr lang="en-GB" sz="2400" b="0">
                  <a:latin typeface="Times New Roman" pitchFamily="18" charset="0"/>
                </a:endParaRPr>
              </a:p>
            </p:txBody>
          </p:sp>
          <p:sp>
            <p:nvSpPr>
              <p:cNvPr id="213" name="Rectangle 57"/>
              <p:cNvSpPr>
                <a:spLocks noChangeArrowheads="1"/>
              </p:cNvSpPr>
              <p:nvPr/>
            </p:nvSpPr>
            <p:spPr bwMode="auto">
              <a:xfrm>
                <a:off x="2079" y="1676"/>
                <a:ext cx="448" cy="123"/>
              </a:xfrm>
              <a:prstGeom prst="rect">
                <a:avLst/>
              </a:prstGeom>
              <a:solidFill>
                <a:srgbClr val="FFFFFF"/>
              </a:solidFill>
              <a:ln w="9525">
                <a:noFill/>
                <a:miter lim="800000"/>
                <a:headEnd/>
                <a:tailEnd/>
              </a:ln>
            </p:spPr>
            <p:txBody>
              <a:bodyPr/>
              <a:lstStyle/>
              <a:p>
                <a:endParaRPr lang="en-US"/>
              </a:p>
            </p:txBody>
          </p:sp>
          <p:sp>
            <p:nvSpPr>
              <p:cNvPr id="214" name="Rectangle 58"/>
              <p:cNvSpPr>
                <a:spLocks noChangeArrowheads="1"/>
              </p:cNvSpPr>
              <p:nvPr/>
            </p:nvSpPr>
            <p:spPr bwMode="auto">
              <a:xfrm>
                <a:off x="2281" y="1688"/>
                <a:ext cx="169" cy="90"/>
              </a:xfrm>
              <a:prstGeom prst="rect">
                <a:avLst/>
              </a:prstGeom>
              <a:noFill/>
              <a:ln w="9525">
                <a:noFill/>
                <a:miter lim="800000"/>
                <a:headEnd/>
                <a:tailEnd/>
              </a:ln>
            </p:spPr>
            <p:txBody>
              <a:bodyPr wrap="none" lIns="0" tIns="0" rIns="0" bIns="0">
                <a:spAutoFit/>
              </a:bodyPr>
              <a:lstStyle/>
              <a:p>
                <a:r>
                  <a:rPr lang="en-GB" sz="1000" b="0">
                    <a:solidFill>
                      <a:srgbClr val="000000"/>
                    </a:solidFill>
                  </a:rPr>
                  <a:t>1.7%</a:t>
                </a:r>
                <a:endParaRPr lang="en-GB" sz="2400" b="0">
                  <a:latin typeface="Times New Roman" pitchFamily="18" charset="0"/>
                </a:endParaRPr>
              </a:p>
            </p:txBody>
          </p:sp>
          <p:sp>
            <p:nvSpPr>
              <p:cNvPr id="215" name="Rectangle 59"/>
              <p:cNvSpPr>
                <a:spLocks noChangeArrowheads="1"/>
              </p:cNvSpPr>
              <p:nvPr/>
            </p:nvSpPr>
            <p:spPr bwMode="auto">
              <a:xfrm>
                <a:off x="2516" y="1676"/>
                <a:ext cx="547" cy="123"/>
              </a:xfrm>
              <a:prstGeom prst="rect">
                <a:avLst/>
              </a:prstGeom>
              <a:solidFill>
                <a:srgbClr val="FFFFFF"/>
              </a:solidFill>
              <a:ln w="9525">
                <a:noFill/>
                <a:miter lim="800000"/>
                <a:headEnd/>
                <a:tailEnd/>
              </a:ln>
            </p:spPr>
            <p:txBody>
              <a:bodyPr/>
              <a:lstStyle/>
              <a:p>
                <a:endParaRPr lang="en-US"/>
              </a:p>
            </p:txBody>
          </p:sp>
          <p:sp>
            <p:nvSpPr>
              <p:cNvPr id="216" name="Rectangle 60"/>
              <p:cNvSpPr>
                <a:spLocks noChangeArrowheads="1"/>
              </p:cNvSpPr>
              <p:nvPr/>
            </p:nvSpPr>
            <p:spPr bwMode="auto">
              <a:xfrm>
                <a:off x="2819" y="1688"/>
                <a:ext cx="170" cy="90"/>
              </a:xfrm>
              <a:prstGeom prst="rect">
                <a:avLst/>
              </a:prstGeom>
              <a:noFill/>
              <a:ln w="9525">
                <a:noFill/>
                <a:miter lim="800000"/>
                <a:headEnd/>
                <a:tailEnd/>
              </a:ln>
            </p:spPr>
            <p:txBody>
              <a:bodyPr wrap="none" lIns="0" tIns="0" rIns="0" bIns="0">
                <a:spAutoFit/>
              </a:bodyPr>
              <a:lstStyle/>
              <a:p>
                <a:r>
                  <a:rPr lang="en-GB" sz="1000" b="0">
                    <a:solidFill>
                      <a:srgbClr val="000000"/>
                    </a:solidFill>
                  </a:rPr>
                  <a:t>3.5%</a:t>
                </a:r>
                <a:endParaRPr lang="en-GB" sz="2400" b="0">
                  <a:latin typeface="Times New Roman" pitchFamily="18" charset="0"/>
                </a:endParaRPr>
              </a:p>
            </p:txBody>
          </p:sp>
          <p:sp>
            <p:nvSpPr>
              <p:cNvPr id="217" name="Rectangle 61"/>
              <p:cNvSpPr>
                <a:spLocks noChangeArrowheads="1"/>
              </p:cNvSpPr>
              <p:nvPr/>
            </p:nvSpPr>
            <p:spPr bwMode="auto">
              <a:xfrm>
                <a:off x="3052" y="1676"/>
                <a:ext cx="448" cy="123"/>
              </a:xfrm>
              <a:prstGeom prst="rect">
                <a:avLst/>
              </a:prstGeom>
              <a:solidFill>
                <a:srgbClr val="FFFFFF"/>
              </a:solidFill>
              <a:ln w="9525">
                <a:noFill/>
                <a:miter lim="800000"/>
                <a:headEnd/>
                <a:tailEnd/>
              </a:ln>
            </p:spPr>
            <p:txBody>
              <a:bodyPr/>
              <a:lstStyle/>
              <a:p>
                <a:endParaRPr lang="en-US"/>
              </a:p>
            </p:txBody>
          </p:sp>
          <p:sp>
            <p:nvSpPr>
              <p:cNvPr id="218" name="Rectangle 62"/>
              <p:cNvSpPr>
                <a:spLocks noChangeArrowheads="1"/>
              </p:cNvSpPr>
              <p:nvPr/>
            </p:nvSpPr>
            <p:spPr bwMode="auto">
              <a:xfrm>
                <a:off x="3220" y="1688"/>
                <a:ext cx="211" cy="90"/>
              </a:xfrm>
              <a:prstGeom prst="rect">
                <a:avLst/>
              </a:prstGeom>
              <a:noFill/>
              <a:ln w="9525">
                <a:noFill/>
                <a:miter lim="800000"/>
                <a:headEnd/>
                <a:tailEnd/>
              </a:ln>
            </p:spPr>
            <p:txBody>
              <a:bodyPr wrap="none" lIns="0" tIns="0" rIns="0" bIns="0">
                <a:spAutoFit/>
              </a:bodyPr>
              <a:lstStyle/>
              <a:p>
                <a:r>
                  <a:rPr lang="en-GB" sz="1000" b="0">
                    <a:solidFill>
                      <a:srgbClr val="000000"/>
                    </a:solidFill>
                  </a:rPr>
                  <a:t>11.3%</a:t>
                </a:r>
                <a:endParaRPr lang="en-GB" sz="2400" b="0">
                  <a:latin typeface="Times New Roman" pitchFamily="18" charset="0"/>
                </a:endParaRPr>
              </a:p>
            </p:txBody>
          </p:sp>
          <p:sp>
            <p:nvSpPr>
              <p:cNvPr id="219" name="Rectangle 63"/>
              <p:cNvSpPr>
                <a:spLocks noChangeArrowheads="1"/>
              </p:cNvSpPr>
              <p:nvPr/>
            </p:nvSpPr>
            <p:spPr bwMode="auto">
              <a:xfrm>
                <a:off x="3489" y="1676"/>
                <a:ext cx="449" cy="123"/>
              </a:xfrm>
              <a:prstGeom prst="rect">
                <a:avLst/>
              </a:prstGeom>
              <a:solidFill>
                <a:srgbClr val="FFFFFF"/>
              </a:solidFill>
              <a:ln w="9525">
                <a:noFill/>
                <a:miter lim="800000"/>
                <a:headEnd/>
                <a:tailEnd/>
              </a:ln>
            </p:spPr>
            <p:txBody>
              <a:bodyPr/>
              <a:lstStyle/>
              <a:p>
                <a:endParaRPr lang="en-US"/>
              </a:p>
            </p:txBody>
          </p:sp>
          <p:sp>
            <p:nvSpPr>
              <p:cNvPr id="220" name="Rectangle 64"/>
              <p:cNvSpPr>
                <a:spLocks noChangeArrowheads="1"/>
              </p:cNvSpPr>
              <p:nvPr/>
            </p:nvSpPr>
            <p:spPr bwMode="auto">
              <a:xfrm>
                <a:off x="3658" y="1688"/>
                <a:ext cx="210" cy="90"/>
              </a:xfrm>
              <a:prstGeom prst="rect">
                <a:avLst/>
              </a:prstGeom>
              <a:noFill/>
              <a:ln w="9525">
                <a:noFill/>
                <a:miter lim="800000"/>
                <a:headEnd/>
                <a:tailEnd/>
              </a:ln>
            </p:spPr>
            <p:txBody>
              <a:bodyPr wrap="none" lIns="0" tIns="0" rIns="0" bIns="0">
                <a:spAutoFit/>
              </a:bodyPr>
              <a:lstStyle/>
              <a:p>
                <a:r>
                  <a:rPr lang="en-GB" sz="1000" b="0">
                    <a:solidFill>
                      <a:srgbClr val="000000"/>
                    </a:solidFill>
                  </a:rPr>
                  <a:t>74.1%</a:t>
                </a:r>
                <a:endParaRPr lang="en-GB" sz="2400" b="0">
                  <a:latin typeface="Times New Roman" pitchFamily="18" charset="0"/>
                </a:endParaRPr>
              </a:p>
            </p:txBody>
          </p:sp>
          <p:sp>
            <p:nvSpPr>
              <p:cNvPr id="221" name="Rectangle 65"/>
              <p:cNvSpPr>
                <a:spLocks noChangeArrowheads="1"/>
              </p:cNvSpPr>
              <p:nvPr/>
            </p:nvSpPr>
            <p:spPr bwMode="auto">
              <a:xfrm>
                <a:off x="3926" y="1676"/>
                <a:ext cx="449" cy="123"/>
              </a:xfrm>
              <a:prstGeom prst="rect">
                <a:avLst/>
              </a:prstGeom>
              <a:solidFill>
                <a:srgbClr val="FFFFFF"/>
              </a:solidFill>
              <a:ln w="9525">
                <a:noFill/>
                <a:miter lim="800000"/>
                <a:headEnd/>
                <a:tailEnd/>
              </a:ln>
            </p:spPr>
            <p:txBody>
              <a:bodyPr/>
              <a:lstStyle/>
              <a:p>
                <a:endParaRPr lang="en-US"/>
              </a:p>
            </p:txBody>
          </p:sp>
          <p:sp>
            <p:nvSpPr>
              <p:cNvPr id="222" name="Rectangle 66"/>
              <p:cNvSpPr>
                <a:spLocks noChangeArrowheads="1"/>
              </p:cNvSpPr>
              <p:nvPr/>
            </p:nvSpPr>
            <p:spPr bwMode="auto">
              <a:xfrm>
                <a:off x="4130" y="1688"/>
                <a:ext cx="169" cy="90"/>
              </a:xfrm>
              <a:prstGeom prst="rect">
                <a:avLst/>
              </a:prstGeom>
              <a:noFill/>
              <a:ln w="9525">
                <a:noFill/>
                <a:miter lim="800000"/>
                <a:headEnd/>
                <a:tailEnd/>
              </a:ln>
            </p:spPr>
            <p:txBody>
              <a:bodyPr wrap="none" lIns="0" tIns="0" rIns="0" bIns="0">
                <a:spAutoFit/>
              </a:bodyPr>
              <a:lstStyle/>
              <a:p>
                <a:r>
                  <a:rPr lang="en-GB" sz="1000" b="0">
                    <a:solidFill>
                      <a:srgbClr val="000000"/>
                    </a:solidFill>
                  </a:rPr>
                  <a:t>8.0%</a:t>
                </a:r>
                <a:endParaRPr lang="en-GB" sz="2400" b="0">
                  <a:latin typeface="Times New Roman" pitchFamily="18" charset="0"/>
                </a:endParaRPr>
              </a:p>
            </p:txBody>
          </p:sp>
          <p:sp>
            <p:nvSpPr>
              <p:cNvPr id="223" name="Rectangle 67"/>
              <p:cNvSpPr>
                <a:spLocks noChangeArrowheads="1"/>
              </p:cNvSpPr>
              <p:nvPr/>
            </p:nvSpPr>
            <p:spPr bwMode="auto">
              <a:xfrm>
                <a:off x="4363" y="1676"/>
                <a:ext cx="460" cy="123"/>
              </a:xfrm>
              <a:prstGeom prst="rect">
                <a:avLst/>
              </a:prstGeom>
              <a:solidFill>
                <a:srgbClr val="FFFFFF"/>
              </a:solidFill>
              <a:ln w="9525">
                <a:noFill/>
                <a:miter lim="800000"/>
                <a:headEnd/>
                <a:tailEnd/>
              </a:ln>
            </p:spPr>
            <p:txBody>
              <a:bodyPr/>
              <a:lstStyle/>
              <a:p>
                <a:endParaRPr lang="en-US"/>
              </a:p>
            </p:txBody>
          </p:sp>
          <p:sp>
            <p:nvSpPr>
              <p:cNvPr id="224" name="Rectangle 68"/>
              <p:cNvSpPr>
                <a:spLocks noChangeArrowheads="1"/>
              </p:cNvSpPr>
              <p:nvPr/>
            </p:nvSpPr>
            <p:spPr bwMode="auto">
              <a:xfrm>
                <a:off x="4578" y="1688"/>
                <a:ext cx="170" cy="90"/>
              </a:xfrm>
              <a:prstGeom prst="rect">
                <a:avLst/>
              </a:prstGeom>
              <a:noFill/>
              <a:ln w="9525">
                <a:noFill/>
                <a:miter lim="800000"/>
                <a:headEnd/>
                <a:tailEnd/>
              </a:ln>
            </p:spPr>
            <p:txBody>
              <a:bodyPr wrap="none" lIns="0" tIns="0" rIns="0" bIns="0">
                <a:spAutoFit/>
              </a:bodyPr>
              <a:lstStyle/>
              <a:p>
                <a:r>
                  <a:rPr lang="en-GB" sz="1000" b="0">
                    <a:solidFill>
                      <a:srgbClr val="000000"/>
                    </a:solidFill>
                  </a:rPr>
                  <a:t>1.4%</a:t>
                </a:r>
                <a:endParaRPr lang="en-GB" sz="2400" b="0">
                  <a:latin typeface="Times New Roman" pitchFamily="18" charset="0"/>
                </a:endParaRPr>
              </a:p>
            </p:txBody>
          </p:sp>
          <p:sp>
            <p:nvSpPr>
              <p:cNvPr id="225" name="Rectangle 69"/>
              <p:cNvSpPr>
                <a:spLocks noChangeArrowheads="1"/>
              </p:cNvSpPr>
              <p:nvPr/>
            </p:nvSpPr>
            <p:spPr bwMode="auto">
              <a:xfrm>
                <a:off x="4812" y="1676"/>
                <a:ext cx="448" cy="123"/>
              </a:xfrm>
              <a:prstGeom prst="rect">
                <a:avLst/>
              </a:prstGeom>
              <a:solidFill>
                <a:srgbClr val="FFFFFF"/>
              </a:solidFill>
              <a:ln w="9525">
                <a:noFill/>
                <a:miter lim="800000"/>
                <a:headEnd/>
                <a:tailEnd/>
              </a:ln>
            </p:spPr>
            <p:txBody>
              <a:bodyPr/>
              <a:lstStyle/>
              <a:p>
                <a:endParaRPr lang="en-US"/>
              </a:p>
            </p:txBody>
          </p:sp>
          <p:sp>
            <p:nvSpPr>
              <p:cNvPr id="226" name="Rectangle 70"/>
              <p:cNvSpPr>
                <a:spLocks noChangeArrowheads="1"/>
              </p:cNvSpPr>
              <p:nvPr/>
            </p:nvSpPr>
            <p:spPr bwMode="auto">
              <a:xfrm>
                <a:off x="4944" y="1688"/>
                <a:ext cx="252" cy="90"/>
              </a:xfrm>
              <a:prstGeom prst="rect">
                <a:avLst/>
              </a:prstGeom>
              <a:noFill/>
              <a:ln w="9525">
                <a:noFill/>
                <a:miter lim="800000"/>
                <a:headEnd/>
                <a:tailEnd/>
              </a:ln>
            </p:spPr>
            <p:txBody>
              <a:bodyPr wrap="none" lIns="0" tIns="0" rIns="0" bIns="0">
                <a:spAutoFit/>
              </a:bodyPr>
              <a:lstStyle/>
              <a:p>
                <a:r>
                  <a:rPr lang="en-GB" sz="1000" b="0">
                    <a:solidFill>
                      <a:srgbClr val="000000"/>
                    </a:solidFill>
                  </a:rPr>
                  <a:t>100.0%</a:t>
                </a:r>
                <a:endParaRPr lang="en-GB" sz="2400" b="0">
                  <a:latin typeface="Times New Roman" pitchFamily="18" charset="0"/>
                </a:endParaRPr>
              </a:p>
            </p:txBody>
          </p:sp>
          <p:sp>
            <p:nvSpPr>
              <p:cNvPr id="227" name="Rectangle 71"/>
              <p:cNvSpPr>
                <a:spLocks noChangeArrowheads="1"/>
              </p:cNvSpPr>
              <p:nvPr/>
            </p:nvSpPr>
            <p:spPr bwMode="auto">
              <a:xfrm>
                <a:off x="2079" y="1787"/>
                <a:ext cx="448" cy="123"/>
              </a:xfrm>
              <a:prstGeom prst="rect">
                <a:avLst/>
              </a:prstGeom>
              <a:solidFill>
                <a:srgbClr val="FFFFFF"/>
              </a:solidFill>
              <a:ln w="9525">
                <a:noFill/>
                <a:miter lim="800000"/>
                <a:headEnd/>
                <a:tailEnd/>
              </a:ln>
            </p:spPr>
            <p:txBody>
              <a:bodyPr/>
              <a:lstStyle/>
              <a:p>
                <a:endParaRPr lang="en-US"/>
              </a:p>
            </p:txBody>
          </p:sp>
          <p:sp>
            <p:nvSpPr>
              <p:cNvPr id="228" name="Rectangle 72"/>
              <p:cNvSpPr>
                <a:spLocks noChangeArrowheads="1"/>
              </p:cNvSpPr>
              <p:nvPr/>
            </p:nvSpPr>
            <p:spPr bwMode="auto">
              <a:xfrm>
                <a:off x="2281" y="1799"/>
                <a:ext cx="169" cy="90"/>
              </a:xfrm>
              <a:prstGeom prst="rect">
                <a:avLst/>
              </a:prstGeom>
              <a:noFill/>
              <a:ln w="9525">
                <a:noFill/>
                <a:miter lim="800000"/>
                <a:headEnd/>
                <a:tailEnd/>
              </a:ln>
            </p:spPr>
            <p:txBody>
              <a:bodyPr wrap="none" lIns="0" tIns="0" rIns="0" bIns="0">
                <a:spAutoFit/>
              </a:bodyPr>
              <a:lstStyle/>
              <a:p>
                <a:r>
                  <a:rPr lang="en-GB" sz="1000" b="0">
                    <a:solidFill>
                      <a:srgbClr val="000000"/>
                    </a:solidFill>
                  </a:rPr>
                  <a:t>2.1%</a:t>
                </a:r>
                <a:endParaRPr lang="en-GB" sz="2400" b="0">
                  <a:latin typeface="Times New Roman" pitchFamily="18" charset="0"/>
                </a:endParaRPr>
              </a:p>
            </p:txBody>
          </p:sp>
          <p:sp>
            <p:nvSpPr>
              <p:cNvPr id="229" name="Rectangle 73"/>
              <p:cNvSpPr>
                <a:spLocks noChangeArrowheads="1"/>
              </p:cNvSpPr>
              <p:nvPr/>
            </p:nvSpPr>
            <p:spPr bwMode="auto">
              <a:xfrm>
                <a:off x="2516" y="1787"/>
                <a:ext cx="547" cy="123"/>
              </a:xfrm>
              <a:prstGeom prst="rect">
                <a:avLst/>
              </a:prstGeom>
              <a:solidFill>
                <a:srgbClr val="FFFFFF"/>
              </a:solidFill>
              <a:ln w="9525">
                <a:noFill/>
                <a:miter lim="800000"/>
                <a:headEnd/>
                <a:tailEnd/>
              </a:ln>
            </p:spPr>
            <p:txBody>
              <a:bodyPr/>
              <a:lstStyle/>
              <a:p>
                <a:endParaRPr lang="en-US"/>
              </a:p>
            </p:txBody>
          </p:sp>
          <p:sp>
            <p:nvSpPr>
              <p:cNvPr id="230" name="Rectangle 74"/>
              <p:cNvSpPr>
                <a:spLocks noChangeArrowheads="1"/>
              </p:cNvSpPr>
              <p:nvPr/>
            </p:nvSpPr>
            <p:spPr bwMode="auto">
              <a:xfrm>
                <a:off x="2819" y="1799"/>
                <a:ext cx="170" cy="90"/>
              </a:xfrm>
              <a:prstGeom prst="rect">
                <a:avLst/>
              </a:prstGeom>
              <a:noFill/>
              <a:ln w="9525">
                <a:noFill/>
                <a:miter lim="800000"/>
                <a:headEnd/>
                <a:tailEnd/>
              </a:ln>
            </p:spPr>
            <p:txBody>
              <a:bodyPr wrap="none" lIns="0" tIns="0" rIns="0" bIns="0">
                <a:spAutoFit/>
              </a:bodyPr>
              <a:lstStyle/>
              <a:p>
                <a:r>
                  <a:rPr lang="en-GB" sz="1000" b="0">
                    <a:solidFill>
                      <a:srgbClr val="000000"/>
                    </a:solidFill>
                  </a:rPr>
                  <a:t>1.3%</a:t>
                </a:r>
                <a:endParaRPr lang="en-GB" sz="2400" b="0">
                  <a:latin typeface="Times New Roman" pitchFamily="18" charset="0"/>
                </a:endParaRPr>
              </a:p>
            </p:txBody>
          </p:sp>
          <p:sp>
            <p:nvSpPr>
              <p:cNvPr id="231" name="Rectangle 75"/>
              <p:cNvSpPr>
                <a:spLocks noChangeArrowheads="1"/>
              </p:cNvSpPr>
              <p:nvPr/>
            </p:nvSpPr>
            <p:spPr bwMode="auto">
              <a:xfrm>
                <a:off x="3052" y="1787"/>
                <a:ext cx="448" cy="123"/>
              </a:xfrm>
              <a:prstGeom prst="rect">
                <a:avLst/>
              </a:prstGeom>
              <a:solidFill>
                <a:srgbClr val="FFFFFF"/>
              </a:solidFill>
              <a:ln w="9525">
                <a:noFill/>
                <a:miter lim="800000"/>
                <a:headEnd/>
                <a:tailEnd/>
              </a:ln>
            </p:spPr>
            <p:txBody>
              <a:bodyPr/>
              <a:lstStyle/>
              <a:p>
                <a:endParaRPr lang="en-US"/>
              </a:p>
            </p:txBody>
          </p:sp>
          <p:sp>
            <p:nvSpPr>
              <p:cNvPr id="232" name="Rectangle 76"/>
              <p:cNvSpPr>
                <a:spLocks noChangeArrowheads="1"/>
              </p:cNvSpPr>
              <p:nvPr/>
            </p:nvSpPr>
            <p:spPr bwMode="auto">
              <a:xfrm>
                <a:off x="3220" y="1799"/>
                <a:ext cx="211" cy="90"/>
              </a:xfrm>
              <a:prstGeom prst="rect">
                <a:avLst/>
              </a:prstGeom>
              <a:noFill/>
              <a:ln w="9525">
                <a:noFill/>
                <a:miter lim="800000"/>
                <a:headEnd/>
                <a:tailEnd/>
              </a:ln>
            </p:spPr>
            <p:txBody>
              <a:bodyPr wrap="none" lIns="0" tIns="0" rIns="0" bIns="0">
                <a:spAutoFit/>
              </a:bodyPr>
              <a:lstStyle/>
              <a:p>
                <a:r>
                  <a:rPr lang="en-GB" sz="1000" b="0">
                    <a:solidFill>
                      <a:srgbClr val="000000"/>
                    </a:solidFill>
                  </a:rPr>
                  <a:t>10.0%</a:t>
                </a:r>
                <a:endParaRPr lang="en-GB" sz="2400" b="0">
                  <a:latin typeface="Times New Roman" pitchFamily="18" charset="0"/>
                </a:endParaRPr>
              </a:p>
            </p:txBody>
          </p:sp>
          <p:sp>
            <p:nvSpPr>
              <p:cNvPr id="233" name="Rectangle 77"/>
              <p:cNvSpPr>
                <a:spLocks noChangeArrowheads="1"/>
              </p:cNvSpPr>
              <p:nvPr/>
            </p:nvSpPr>
            <p:spPr bwMode="auto">
              <a:xfrm>
                <a:off x="3489" y="1787"/>
                <a:ext cx="449" cy="123"/>
              </a:xfrm>
              <a:prstGeom prst="rect">
                <a:avLst/>
              </a:prstGeom>
              <a:solidFill>
                <a:srgbClr val="FFFFFF"/>
              </a:solidFill>
              <a:ln w="9525">
                <a:noFill/>
                <a:miter lim="800000"/>
                <a:headEnd/>
                <a:tailEnd/>
              </a:ln>
            </p:spPr>
            <p:txBody>
              <a:bodyPr/>
              <a:lstStyle/>
              <a:p>
                <a:endParaRPr lang="en-US"/>
              </a:p>
            </p:txBody>
          </p:sp>
          <p:sp>
            <p:nvSpPr>
              <p:cNvPr id="234" name="Rectangle 78"/>
              <p:cNvSpPr>
                <a:spLocks noChangeArrowheads="1"/>
              </p:cNvSpPr>
              <p:nvPr/>
            </p:nvSpPr>
            <p:spPr bwMode="auto">
              <a:xfrm>
                <a:off x="3658" y="1799"/>
                <a:ext cx="210" cy="90"/>
              </a:xfrm>
              <a:prstGeom prst="rect">
                <a:avLst/>
              </a:prstGeom>
              <a:noFill/>
              <a:ln w="9525">
                <a:noFill/>
                <a:miter lim="800000"/>
                <a:headEnd/>
                <a:tailEnd/>
              </a:ln>
            </p:spPr>
            <p:txBody>
              <a:bodyPr wrap="none" lIns="0" tIns="0" rIns="0" bIns="0">
                <a:spAutoFit/>
              </a:bodyPr>
              <a:lstStyle/>
              <a:p>
                <a:r>
                  <a:rPr lang="en-GB" sz="1000" b="0">
                    <a:solidFill>
                      <a:srgbClr val="000000"/>
                    </a:solidFill>
                  </a:rPr>
                  <a:t>77.4%</a:t>
                </a:r>
                <a:endParaRPr lang="en-GB" sz="2400" b="0">
                  <a:latin typeface="Times New Roman" pitchFamily="18" charset="0"/>
                </a:endParaRPr>
              </a:p>
            </p:txBody>
          </p:sp>
          <p:sp>
            <p:nvSpPr>
              <p:cNvPr id="235" name="Rectangle 79"/>
              <p:cNvSpPr>
                <a:spLocks noChangeArrowheads="1"/>
              </p:cNvSpPr>
              <p:nvPr/>
            </p:nvSpPr>
            <p:spPr bwMode="auto">
              <a:xfrm>
                <a:off x="3926" y="1787"/>
                <a:ext cx="449" cy="123"/>
              </a:xfrm>
              <a:prstGeom prst="rect">
                <a:avLst/>
              </a:prstGeom>
              <a:solidFill>
                <a:srgbClr val="FFFFFF"/>
              </a:solidFill>
              <a:ln w="9525">
                <a:noFill/>
                <a:miter lim="800000"/>
                <a:headEnd/>
                <a:tailEnd/>
              </a:ln>
            </p:spPr>
            <p:txBody>
              <a:bodyPr/>
              <a:lstStyle/>
              <a:p>
                <a:endParaRPr lang="en-US"/>
              </a:p>
            </p:txBody>
          </p:sp>
          <p:sp>
            <p:nvSpPr>
              <p:cNvPr id="236" name="Rectangle 80"/>
              <p:cNvSpPr>
                <a:spLocks noChangeArrowheads="1"/>
              </p:cNvSpPr>
              <p:nvPr/>
            </p:nvSpPr>
            <p:spPr bwMode="auto">
              <a:xfrm>
                <a:off x="4130" y="1799"/>
                <a:ext cx="169" cy="90"/>
              </a:xfrm>
              <a:prstGeom prst="rect">
                <a:avLst/>
              </a:prstGeom>
              <a:noFill/>
              <a:ln w="9525">
                <a:noFill/>
                <a:miter lim="800000"/>
                <a:headEnd/>
                <a:tailEnd/>
              </a:ln>
            </p:spPr>
            <p:txBody>
              <a:bodyPr wrap="none" lIns="0" tIns="0" rIns="0" bIns="0">
                <a:spAutoFit/>
              </a:bodyPr>
              <a:lstStyle/>
              <a:p>
                <a:r>
                  <a:rPr lang="en-GB" sz="1000" b="0">
                    <a:solidFill>
                      <a:srgbClr val="000000"/>
                    </a:solidFill>
                  </a:rPr>
                  <a:t>8.5%</a:t>
                </a:r>
                <a:endParaRPr lang="en-GB" sz="2400" b="0">
                  <a:latin typeface="Times New Roman" pitchFamily="18" charset="0"/>
                </a:endParaRPr>
              </a:p>
            </p:txBody>
          </p:sp>
          <p:sp>
            <p:nvSpPr>
              <p:cNvPr id="237" name="Rectangle 81"/>
              <p:cNvSpPr>
                <a:spLocks noChangeArrowheads="1"/>
              </p:cNvSpPr>
              <p:nvPr/>
            </p:nvSpPr>
            <p:spPr bwMode="auto">
              <a:xfrm>
                <a:off x="4363" y="1787"/>
                <a:ext cx="460" cy="123"/>
              </a:xfrm>
              <a:prstGeom prst="rect">
                <a:avLst/>
              </a:prstGeom>
              <a:solidFill>
                <a:srgbClr val="FFFFFF"/>
              </a:solidFill>
              <a:ln w="9525">
                <a:noFill/>
                <a:miter lim="800000"/>
                <a:headEnd/>
                <a:tailEnd/>
              </a:ln>
            </p:spPr>
            <p:txBody>
              <a:bodyPr/>
              <a:lstStyle/>
              <a:p>
                <a:endParaRPr lang="en-US"/>
              </a:p>
            </p:txBody>
          </p:sp>
          <p:sp>
            <p:nvSpPr>
              <p:cNvPr id="238" name="Rectangle 82"/>
              <p:cNvSpPr>
                <a:spLocks noChangeArrowheads="1"/>
              </p:cNvSpPr>
              <p:nvPr/>
            </p:nvSpPr>
            <p:spPr bwMode="auto">
              <a:xfrm>
                <a:off x="4613" y="1799"/>
                <a:ext cx="128" cy="90"/>
              </a:xfrm>
              <a:prstGeom prst="rect">
                <a:avLst/>
              </a:prstGeom>
              <a:noFill/>
              <a:ln w="9525">
                <a:noFill/>
                <a:miter lim="800000"/>
                <a:headEnd/>
                <a:tailEnd/>
              </a:ln>
            </p:spPr>
            <p:txBody>
              <a:bodyPr wrap="none" lIns="0" tIns="0" rIns="0" bIns="0">
                <a:spAutoFit/>
              </a:bodyPr>
              <a:lstStyle/>
              <a:p>
                <a:r>
                  <a:rPr lang="en-GB" sz="1000" b="0">
                    <a:solidFill>
                      <a:srgbClr val="000000"/>
                    </a:solidFill>
                  </a:rPr>
                  <a:t>.8%</a:t>
                </a:r>
                <a:endParaRPr lang="en-GB" sz="2400" b="0">
                  <a:latin typeface="Times New Roman" pitchFamily="18" charset="0"/>
                </a:endParaRPr>
              </a:p>
            </p:txBody>
          </p:sp>
          <p:sp>
            <p:nvSpPr>
              <p:cNvPr id="239" name="Rectangle 83"/>
              <p:cNvSpPr>
                <a:spLocks noChangeArrowheads="1"/>
              </p:cNvSpPr>
              <p:nvPr/>
            </p:nvSpPr>
            <p:spPr bwMode="auto">
              <a:xfrm>
                <a:off x="4812" y="1787"/>
                <a:ext cx="448" cy="123"/>
              </a:xfrm>
              <a:prstGeom prst="rect">
                <a:avLst/>
              </a:prstGeom>
              <a:solidFill>
                <a:srgbClr val="FFFFFF"/>
              </a:solidFill>
              <a:ln w="9525">
                <a:noFill/>
                <a:miter lim="800000"/>
                <a:headEnd/>
                <a:tailEnd/>
              </a:ln>
            </p:spPr>
            <p:txBody>
              <a:bodyPr/>
              <a:lstStyle/>
              <a:p>
                <a:endParaRPr lang="en-US"/>
              </a:p>
            </p:txBody>
          </p:sp>
          <p:sp>
            <p:nvSpPr>
              <p:cNvPr id="240" name="Rectangle 84"/>
              <p:cNvSpPr>
                <a:spLocks noChangeArrowheads="1"/>
              </p:cNvSpPr>
              <p:nvPr/>
            </p:nvSpPr>
            <p:spPr bwMode="auto">
              <a:xfrm>
                <a:off x="4944" y="1799"/>
                <a:ext cx="252" cy="90"/>
              </a:xfrm>
              <a:prstGeom prst="rect">
                <a:avLst/>
              </a:prstGeom>
              <a:noFill/>
              <a:ln w="9525">
                <a:noFill/>
                <a:miter lim="800000"/>
                <a:headEnd/>
                <a:tailEnd/>
              </a:ln>
            </p:spPr>
            <p:txBody>
              <a:bodyPr wrap="none" lIns="0" tIns="0" rIns="0" bIns="0">
                <a:spAutoFit/>
              </a:bodyPr>
              <a:lstStyle/>
              <a:p>
                <a:r>
                  <a:rPr lang="en-GB" sz="1000" b="0">
                    <a:solidFill>
                      <a:srgbClr val="000000"/>
                    </a:solidFill>
                  </a:rPr>
                  <a:t>100.0%</a:t>
                </a:r>
                <a:endParaRPr lang="en-GB" sz="2400" b="0">
                  <a:latin typeface="Times New Roman" pitchFamily="18" charset="0"/>
                </a:endParaRPr>
              </a:p>
            </p:txBody>
          </p:sp>
          <p:sp>
            <p:nvSpPr>
              <p:cNvPr id="241" name="Rectangle 85"/>
              <p:cNvSpPr>
                <a:spLocks noChangeArrowheads="1"/>
              </p:cNvSpPr>
              <p:nvPr/>
            </p:nvSpPr>
            <p:spPr bwMode="auto">
              <a:xfrm>
                <a:off x="2079" y="1898"/>
                <a:ext cx="448" cy="122"/>
              </a:xfrm>
              <a:prstGeom prst="rect">
                <a:avLst/>
              </a:prstGeom>
              <a:solidFill>
                <a:srgbClr val="FFFFFF"/>
              </a:solidFill>
              <a:ln w="9525">
                <a:noFill/>
                <a:miter lim="800000"/>
                <a:headEnd/>
                <a:tailEnd/>
              </a:ln>
            </p:spPr>
            <p:txBody>
              <a:bodyPr/>
              <a:lstStyle/>
              <a:p>
                <a:endParaRPr lang="en-US"/>
              </a:p>
            </p:txBody>
          </p:sp>
          <p:sp>
            <p:nvSpPr>
              <p:cNvPr id="242" name="Rectangle 86"/>
              <p:cNvSpPr>
                <a:spLocks noChangeArrowheads="1"/>
              </p:cNvSpPr>
              <p:nvPr/>
            </p:nvSpPr>
            <p:spPr bwMode="auto">
              <a:xfrm>
                <a:off x="2281" y="1910"/>
                <a:ext cx="169" cy="90"/>
              </a:xfrm>
              <a:prstGeom prst="rect">
                <a:avLst/>
              </a:prstGeom>
              <a:noFill/>
              <a:ln w="9525">
                <a:noFill/>
                <a:miter lim="800000"/>
                <a:headEnd/>
                <a:tailEnd/>
              </a:ln>
            </p:spPr>
            <p:txBody>
              <a:bodyPr wrap="none" lIns="0" tIns="0" rIns="0" bIns="0">
                <a:spAutoFit/>
              </a:bodyPr>
              <a:lstStyle/>
              <a:p>
                <a:r>
                  <a:rPr lang="en-GB" sz="1000" b="0">
                    <a:solidFill>
                      <a:srgbClr val="000000"/>
                    </a:solidFill>
                  </a:rPr>
                  <a:t>2.2%</a:t>
                </a:r>
                <a:endParaRPr lang="en-GB" sz="2400" b="0">
                  <a:latin typeface="Times New Roman" pitchFamily="18" charset="0"/>
                </a:endParaRPr>
              </a:p>
            </p:txBody>
          </p:sp>
          <p:sp>
            <p:nvSpPr>
              <p:cNvPr id="243" name="Rectangle 87"/>
              <p:cNvSpPr>
                <a:spLocks noChangeArrowheads="1"/>
              </p:cNvSpPr>
              <p:nvPr/>
            </p:nvSpPr>
            <p:spPr bwMode="auto">
              <a:xfrm>
                <a:off x="2516" y="1898"/>
                <a:ext cx="547" cy="122"/>
              </a:xfrm>
              <a:prstGeom prst="rect">
                <a:avLst/>
              </a:prstGeom>
              <a:solidFill>
                <a:srgbClr val="FFFFFF"/>
              </a:solidFill>
              <a:ln w="9525">
                <a:noFill/>
                <a:miter lim="800000"/>
                <a:headEnd/>
                <a:tailEnd/>
              </a:ln>
            </p:spPr>
            <p:txBody>
              <a:bodyPr/>
              <a:lstStyle/>
              <a:p>
                <a:endParaRPr lang="en-US"/>
              </a:p>
            </p:txBody>
          </p:sp>
          <p:sp>
            <p:nvSpPr>
              <p:cNvPr id="244" name="Rectangle 88"/>
              <p:cNvSpPr>
                <a:spLocks noChangeArrowheads="1"/>
              </p:cNvSpPr>
              <p:nvPr/>
            </p:nvSpPr>
            <p:spPr bwMode="auto">
              <a:xfrm>
                <a:off x="2819" y="1910"/>
                <a:ext cx="170" cy="90"/>
              </a:xfrm>
              <a:prstGeom prst="rect">
                <a:avLst/>
              </a:prstGeom>
              <a:noFill/>
              <a:ln w="9525">
                <a:noFill/>
                <a:miter lim="800000"/>
                <a:headEnd/>
                <a:tailEnd/>
              </a:ln>
            </p:spPr>
            <p:txBody>
              <a:bodyPr wrap="none" lIns="0" tIns="0" rIns="0" bIns="0">
                <a:spAutoFit/>
              </a:bodyPr>
              <a:lstStyle/>
              <a:p>
                <a:r>
                  <a:rPr lang="en-GB" sz="1000" b="0">
                    <a:solidFill>
                      <a:srgbClr val="000000"/>
                    </a:solidFill>
                  </a:rPr>
                  <a:t>1.4%</a:t>
                </a:r>
                <a:endParaRPr lang="en-GB" sz="2400" b="0">
                  <a:latin typeface="Times New Roman" pitchFamily="18" charset="0"/>
                </a:endParaRPr>
              </a:p>
            </p:txBody>
          </p:sp>
          <p:sp>
            <p:nvSpPr>
              <p:cNvPr id="245" name="Rectangle 89"/>
              <p:cNvSpPr>
                <a:spLocks noChangeArrowheads="1"/>
              </p:cNvSpPr>
              <p:nvPr/>
            </p:nvSpPr>
            <p:spPr bwMode="auto">
              <a:xfrm>
                <a:off x="3052" y="1898"/>
                <a:ext cx="448" cy="122"/>
              </a:xfrm>
              <a:prstGeom prst="rect">
                <a:avLst/>
              </a:prstGeom>
              <a:solidFill>
                <a:srgbClr val="FFFFFF"/>
              </a:solidFill>
              <a:ln w="9525">
                <a:noFill/>
                <a:miter lim="800000"/>
                <a:headEnd/>
                <a:tailEnd/>
              </a:ln>
            </p:spPr>
            <p:txBody>
              <a:bodyPr/>
              <a:lstStyle/>
              <a:p>
                <a:endParaRPr lang="en-US"/>
              </a:p>
            </p:txBody>
          </p:sp>
          <p:sp>
            <p:nvSpPr>
              <p:cNvPr id="246" name="Rectangle 90"/>
              <p:cNvSpPr>
                <a:spLocks noChangeArrowheads="1"/>
              </p:cNvSpPr>
              <p:nvPr/>
            </p:nvSpPr>
            <p:spPr bwMode="auto">
              <a:xfrm>
                <a:off x="3220" y="1910"/>
                <a:ext cx="211" cy="90"/>
              </a:xfrm>
              <a:prstGeom prst="rect">
                <a:avLst/>
              </a:prstGeom>
              <a:noFill/>
              <a:ln w="9525">
                <a:noFill/>
                <a:miter lim="800000"/>
                <a:headEnd/>
                <a:tailEnd/>
              </a:ln>
            </p:spPr>
            <p:txBody>
              <a:bodyPr wrap="none" lIns="0" tIns="0" rIns="0" bIns="0">
                <a:spAutoFit/>
              </a:bodyPr>
              <a:lstStyle/>
              <a:p>
                <a:r>
                  <a:rPr lang="en-GB" sz="1000" b="0">
                    <a:solidFill>
                      <a:srgbClr val="000000"/>
                    </a:solidFill>
                  </a:rPr>
                  <a:t>10.9%</a:t>
                </a:r>
                <a:endParaRPr lang="en-GB" sz="2400" b="0">
                  <a:latin typeface="Times New Roman" pitchFamily="18" charset="0"/>
                </a:endParaRPr>
              </a:p>
            </p:txBody>
          </p:sp>
          <p:sp>
            <p:nvSpPr>
              <p:cNvPr id="247" name="Rectangle 91"/>
              <p:cNvSpPr>
                <a:spLocks noChangeArrowheads="1"/>
              </p:cNvSpPr>
              <p:nvPr/>
            </p:nvSpPr>
            <p:spPr bwMode="auto">
              <a:xfrm>
                <a:off x="3489" y="1898"/>
                <a:ext cx="449" cy="122"/>
              </a:xfrm>
              <a:prstGeom prst="rect">
                <a:avLst/>
              </a:prstGeom>
              <a:solidFill>
                <a:srgbClr val="FFFFFF"/>
              </a:solidFill>
              <a:ln w="9525">
                <a:noFill/>
                <a:miter lim="800000"/>
                <a:headEnd/>
                <a:tailEnd/>
              </a:ln>
            </p:spPr>
            <p:txBody>
              <a:bodyPr/>
              <a:lstStyle/>
              <a:p>
                <a:endParaRPr lang="en-US"/>
              </a:p>
            </p:txBody>
          </p:sp>
          <p:sp>
            <p:nvSpPr>
              <p:cNvPr id="248" name="Rectangle 92"/>
              <p:cNvSpPr>
                <a:spLocks noChangeArrowheads="1"/>
              </p:cNvSpPr>
              <p:nvPr/>
            </p:nvSpPr>
            <p:spPr bwMode="auto">
              <a:xfrm>
                <a:off x="3658" y="1910"/>
                <a:ext cx="210" cy="90"/>
              </a:xfrm>
              <a:prstGeom prst="rect">
                <a:avLst/>
              </a:prstGeom>
              <a:noFill/>
              <a:ln w="9525">
                <a:noFill/>
                <a:miter lim="800000"/>
                <a:headEnd/>
                <a:tailEnd/>
              </a:ln>
            </p:spPr>
            <p:txBody>
              <a:bodyPr wrap="none" lIns="0" tIns="0" rIns="0" bIns="0">
                <a:spAutoFit/>
              </a:bodyPr>
              <a:lstStyle/>
              <a:p>
                <a:r>
                  <a:rPr lang="en-GB" sz="1000" b="0">
                    <a:solidFill>
                      <a:srgbClr val="000000"/>
                    </a:solidFill>
                  </a:rPr>
                  <a:t>76.0%</a:t>
                </a:r>
                <a:endParaRPr lang="en-GB" sz="2400" b="0">
                  <a:latin typeface="Times New Roman" pitchFamily="18" charset="0"/>
                </a:endParaRPr>
              </a:p>
            </p:txBody>
          </p:sp>
          <p:sp>
            <p:nvSpPr>
              <p:cNvPr id="249" name="Rectangle 93"/>
              <p:cNvSpPr>
                <a:spLocks noChangeArrowheads="1"/>
              </p:cNvSpPr>
              <p:nvPr/>
            </p:nvSpPr>
            <p:spPr bwMode="auto">
              <a:xfrm>
                <a:off x="3926" y="1898"/>
                <a:ext cx="449" cy="122"/>
              </a:xfrm>
              <a:prstGeom prst="rect">
                <a:avLst/>
              </a:prstGeom>
              <a:solidFill>
                <a:srgbClr val="FFFFFF"/>
              </a:solidFill>
              <a:ln w="9525">
                <a:noFill/>
                <a:miter lim="800000"/>
                <a:headEnd/>
                <a:tailEnd/>
              </a:ln>
            </p:spPr>
            <p:txBody>
              <a:bodyPr/>
              <a:lstStyle/>
              <a:p>
                <a:endParaRPr lang="en-US"/>
              </a:p>
            </p:txBody>
          </p:sp>
          <p:sp>
            <p:nvSpPr>
              <p:cNvPr id="250" name="Rectangle 94"/>
              <p:cNvSpPr>
                <a:spLocks noChangeArrowheads="1"/>
              </p:cNvSpPr>
              <p:nvPr/>
            </p:nvSpPr>
            <p:spPr bwMode="auto">
              <a:xfrm>
                <a:off x="4130" y="1910"/>
                <a:ext cx="169" cy="90"/>
              </a:xfrm>
              <a:prstGeom prst="rect">
                <a:avLst/>
              </a:prstGeom>
              <a:noFill/>
              <a:ln w="9525">
                <a:noFill/>
                <a:miter lim="800000"/>
                <a:headEnd/>
                <a:tailEnd/>
              </a:ln>
            </p:spPr>
            <p:txBody>
              <a:bodyPr wrap="none" lIns="0" tIns="0" rIns="0" bIns="0">
                <a:spAutoFit/>
              </a:bodyPr>
              <a:lstStyle/>
              <a:p>
                <a:r>
                  <a:rPr lang="en-GB" sz="1000" b="0">
                    <a:solidFill>
                      <a:srgbClr val="000000"/>
                    </a:solidFill>
                  </a:rPr>
                  <a:t>8.3%</a:t>
                </a:r>
                <a:endParaRPr lang="en-GB" sz="2400" b="0">
                  <a:latin typeface="Times New Roman" pitchFamily="18" charset="0"/>
                </a:endParaRPr>
              </a:p>
            </p:txBody>
          </p:sp>
          <p:sp>
            <p:nvSpPr>
              <p:cNvPr id="251" name="Rectangle 95"/>
              <p:cNvSpPr>
                <a:spLocks noChangeArrowheads="1"/>
              </p:cNvSpPr>
              <p:nvPr/>
            </p:nvSpPr>
            <p:spPr bwMode="auto">
              <a:xfrm>
                <a:off x="4363" y="1898"/>
                <a:ext cx="460" cy="122"/>
              </a:xfrm>
              <a:prstGeom prst="rect">
                <a:avLst/>
              </a:prstGeom>
              <a:solidFill>
                <a:srgbClr val="FFFFFF"/>
              </a:solidFill>
              <a:ln w="9525">
                <a:noFill/>
                <a:miter lim="800000"/>
                <a:headEnd/>
                <a:tailEnd/>
              </a:ln>
            </p:spPr>
            <p:txBody>
              <a:bodyPr/>
              <a:lstStyle/>
              <a:p>
                <a:endParaRPr lang="en-US"/>
              </a:p>
            </p:txBody>
          </p:sp>
          <p:sp>
            <p:nvSpPr>
              <p:cNvPr id="252" name="Rectangle 96"/>
              <p:cNvSpPr>
                <a:spLocks noChangeArrowheads="1"/>
              </p:cNvSpPr>
              <p:nvPr/>
            </p:nvSpPr>
            <p:spPr bwMode="auto">
              <a:xfrm>
                <a:off x="4578" y="1910"/>
                <a:ext cx="170" cy="90"/>
              </a:xfrm>
              <a:prstGeom prst="rect">
                <a:avLst/>
              </a:prstGeom>
              <a:noFill/>
              <a:ln w="9525">
                <a:noFill/>
                <a:miter lim="800000"/>
                <a:headEnd/>
                <a:tailEnd/>
              </a:ln>
            </p:spPr>
            <p:txBody>
              <a:bodyPr wrap="none" lIns="0" tIns="0" rIns="0" bIns="0">
                <a:spAutoFit/>
              </a:bodyPr>
              <a:lstStyle/>
              <a:p>
                <a:r>
                  <a:rPr lang="en-GB" sz="1000" b="0">
                    <a:solidFill>
                      <a:srgbClr val="000000"/>
                    </a:solidFill>
                  </a:rPr>
                  <a:t>1.3%</a:t>
                </a:r>
                <a:endParaRPr lang="en-GB" sz="2400" b="0">
                  <a:latin typeface="Times New Roman" pitchFamily="18" charset="0"/>
                </a:endParaRPr>
              </a:p>
            </p:txBody>
          </p:sp>
          <p:sp>
            <p:nvSpPr>
              <p:cNvPr id="253" name="Rectangle 97"/>
              <p:cNvSpPr>
                <a:spLocks noChangeArrowheads="1"/>
              </p:cNvSpPr>
              <p:nvPr/>
            </p:nvSpPr>
            <p:spPr bwMode="auto">
              <a:xfrm>
                <a:off x="4812" y="1898"/>
                <a:ext cx="448" cy="122"/>
              </a:xfrm>
              <a:prstGeom prst="rect">
                <a:avLst/>
              </a:prstGeom>
              <a:solidFill>
                <a:srgbClr val="FFFFFF"/>
              </a:solidFill>
              <a:ln w="9525">
                <a:noFill/>
                <a:miter lim="800000"/>
                <a:headEnd/>
                <a:tailEnd/>
              </a:ln>
            </p:spPr>
            <p:txBody>
              <a:bodyPr/>
              <a:lstStyle/>
              <a:p>
                <a:endParaRPr lang="en-US"/>
              </a:p>
            </p:txBody>
          </p:sp>
          <p:sp>
            <p:nvSpPr>
              <p:cNvPr id="254" name="Rectangle 98"/>
              <p:cNvSpPr>
                <a:spLocks noChangeArrowheads="1"/>
              </p:cNvSpPr>
              <p:nvPr/>
            </p:nvSpPr>
            <p:spPr bwMode="auto">
              <a:xfrm>
                <a:off x="4944" y="1910"/>
                <a:ext cx="252" cy="90"/>
              </a:xfrm>
              <a:prstGeom prst="rect">
                <a:avLst/>
              </a:prstGeom>
              <a:noFill/>
              <a:ln w="9525">
                <a:noFill/>
                <a:miter lim="800000"/>
                <a:headEnd/>
                <a:tailEnd/>
              </a:ln>
            </p:spPr>
            <p:txBody>
              <a:bodyPr wrap="none" lIns="0" tIns="0" rIns="0" bIns="0">
                <a:spAutoFit/>
              </a:bodyPr>
              <a:lstStyle/>
              <a:p>
                <a:r>
                  <a:rPr lang="en-GB" sz="1000" b="0">
                    <a:solidFill>
                      <a:srgbClr val="000000"/>
                    </a:solidFill>
                  </a:rPr>
                  <a:t>100.0%</a:t>
                </a:r>
                <a:endParaRPr lang="en-GB" sz="2400" b="0">
                  <a:latin typeface="Times New Roman" pitchFamily="18" charset="0"/>
                </a:endParaRPr>
              </a:p>
            </p:txBody>
          </p:sp>
          <p:sp>
            <p:nvSpPr>
              <p:cNvPr id="255" name="Rectangle 99"/>
              <p:cNvSpPr>
                <a:spLocks noChangeArrowheads="1"/>
              </p:cNvSpPr>
              <p:nvPr/>
            </p:nvSpPr>
            <p:spPr bwMode="auto">
              <a:xfrm>
                <a:off x="2079" y="2009"/>
                <a:ext cx="448" cy="215"/>
              </a:xfrm>
              <a:prstGeom prst="rect">
                <a:avLst/>
              </a:prstGeom>
              <a:solidFill>
                <a:srgbClr val="FFFFFF"/>
              </a:solidFill>
              <a:ln w="9525">
                <a:noFill/>
                <a:miter lim="800000"/>
                <a:headEnd/>
                <a:tailEnd/>
              </a:ln>
            </p:spPr>
            <p:txBody>
              <a:bodyPr/>
              <a:lstStyle/>
              <a:p>
                <a:endParaRPr lang="en-US"/>
              </a:p>
            </p:txBody>
          </p:sp>
          <p:sp>
            <p:nvSpPr>
              <p:cNvPr id="256" name="Rectangle 100"/>
              <p:cNvSpPr>
                <a:spLocks noChangeArrowheads="1"/>
              </p:cNvSpPr>
              <p:nvPr/>
            </p:nvSpPr>
            <p:spPr bwMode="auto">
              <a:xfrm>
                <a:off x="2281" y="2067"/>
                <a:ext cx="169" cy="90"/>
              </a:xfrm>
              <a:prstGeom prst="rect">
                <a:avLst/>
              </a:prstGeom>
              <a:noFill/>
              <a:ln w="9525">
                <a:noFill/>
                <a:miter lim="800000"/>
                <a:headEnd/>
                <a:tailEnd/>
              </a:ln>
            </p:spPr>
            <p:txBody>
              <a:bodyPr wrap="none" lIns="0" tIns="0" rIns="0" bIns="0">
                <a:spAutoFit/>
              </a:bodyPr>
              <a:lstStyle/>
              <a:p>
                <a:r>
                  <a:rPr lang="en-GB" sz="1000" b="0">
                    <a:solidFill>
                      <a:srgbClr val="000000"/>
                    </a:solidFill>
                  </a:rPr>
                  <a:t>6.6%</a:t>
                </a:r>
                <a:endParaRPr lang="en-GB" sz="2400" b="0">
                  <a:latin typeface="Times New Roman" pitchFamily="18" charset="0"/>
                </a:endParaRPr>
              </a:p>
            </p:txBody>
          </p:sp>
          <p:sp>
            <p:nvSpPr>
              <p:cNvPr id="257" name="Rectangle 101"/>
              <p:cNvSpPr>
                <a:spLocks noChangeArrowheads="1"/>
              </p:cNvSpPr>
              <p:nvPr/>
            </p:nvSpPr>
            <p:spPr bwMode="auto">
              <a:xfrm>
                <a:off x="2516" y="2009"/>
                <a:ext cx="547" cy="215"/>
              </a:xfrm>
              <a:prstGeom prst="rect">
                <a:avLst/>
              </a:prstGeom>
              <a:solidFill>
                <a:srgbClr val="FFFFFF"/>
              </a:solidFill>
              <a:ln w="9525">
                <a:noFill/>
                <a:miter lim="800000"/>
                <a:headEnd/>
                <a:tailEnd/>
              </a:ln>
            </p:spPr>
            <p:txBody>
              <a:bodyPr/>
              <a:lstStyle/>
              <a:p>
                <a:endParaRPr lang="en-US"/>
              </a:p>
            </p:txBody>
          </p:sp>
          <p:sp>
            <p:nvSpPr>
              <p:cNvPr id="258" name="Rectangle 102"/>
              <p:cNvSpPr>
                <a:spLocks noChangeArrowheads="1"/>
              </p:cNvSpPr>
              <p:nvPr/>
            </p:nvSpPr>
            <p:spPr bwMode="auto">
              <a:xfrm>
                <a:off x="2819" y="2067"/>
                <a:ext cx="170" cy="90"/>
              </a:xfrm>
              <a:prstGeom prst="rect">
                <a:avLst/>
              </a:prstGeom>
              <a:noFill/>
              <a:ln w="9525">
                <a:noFill/>
                <a:miter lim="800000"/>
                <a:headEnd/>
                <a:tailEnd/>
              </a:ln>
            </p:spPr>
            <p:txBody>
              <a:bodyPr wrap="none" lIns="0" tIns="0" rIns="0" bIns="0">
                <a:spAutoFit/>
              </a:bodyPr>
              <a:lstStyle/>
              <a:p>
                <a:r>
                  <a:rPr lang="en-GB" sz="1000" b="0">
                    <a:solidFill>
                      <a:srgbClr val="000000"/>
                    </a:solidFill>
                  </a:rPr>
                  <a:t>4.6%</a:t>
                </a:r>
                <a:endParaRPr lang="en-GB" sz="2400" b="0">
                  <a:latin typeface="Times New Roman" pitchFamily="18" charset="0"/>
                </a:endParaRPr>
              </a:p>
            </p:txBody>
          </p:sp>
          <p:sp>
            <p:nvSpPr>
              <p:cNvPr id="259" name="Rectangle 103"/>
              <p:cNvSpPr>
                <a:spLocks noChangeArrowheads="1"/>
              </p:cNvSpPr>
              <p:nvPr/>
            </p:nvSpPr>
            <p:spPr bwMode="auto">
              <a:xfrm>
                <a:off x="3052" y="2009"/>
                <a:ext cx="448" cy="215"/>
              </a:xfrm>
              <a:prstGeom prst="rect">
                <a:avLst/>
              </a:prstGeom>
              <a:solidFill>
                <a:srgbClr val="FFFFFF"/>
              </a:solidFill>
              <a:ln w="9525">
                <a:noFill/>
                <a:miter lim="800000"/>
                <a:headEnd/>
                <a:tailEnd/>
              </a:ln>
            </p:spPr>
            <p:txBody>
              <a:bodyPr/>
              <a:lstStyle/>
              <a:p>
                <a:endParaRPr lang="en-US"/>
              </a:p>
            </p:txBody>
          </p:sp>
          <p:sp>
            <p:nvSpPr>
              <p:cNvPr id="260" name="Rectangle 104"/>
              <p:cNvSpPr>
                <a:spLocks noChangeArrowheads="1"/>
              </p:cNvSpPr>
              <p:nvPr/>
            </p:nvSpPr>
            <p:spPr bwMode="auto">
              <a:xfrm>
                <a:off x="3220" y="2067"/>
                <a:ext cx="211" cy="90"/>
              </a:xfrm>
              <a:prstGeom prst="rect">
                <a:avLst/>
              </a:prstGeom>
              <a:noFill/>
              <a:ln w="9525">
                <a:noFill/>
                <a:miter lim="800000"/>
                <a:headEnd/>
                <a:tailEnd/>
              </a:ln>
            </p:spPr>
            <p:txBody>
              <a:bodyPr wrap="none" lIns="0" tIns="0" rIns="0" bIns="0">
                <a:spAutoFit/>
              </a:bodyPr>
              <a:lstStyle/>
              <a:p>
                <a:r>
                  <a:rPr lang="en-GB" sz="1000" b="0">
                    <a:solidFill>
                      <a:srgbClr val="000000"/>
                    </a:solidFill>
                  </a:rPr>
                  <a:t>11.5%</a:t>
                </a:r>
                <a:endParaRPr lang="en-GB" sz="2400" b="0">
                  <a:latin typeface="Times New Roman" pitchFamily="18" charset="0"/>
                </a:endParaRPr>
              </a:p>
            </p:txBody>
          </p:sp>
          <p:sp>
            <p:nvSpPr>
              <p:cNvPr id="261" name="Rectangle 105"/>
              <p:cNvSpPr>
                <a:spLocks noChangeArrowheads="1"/>
              </p:cNvSpPr>
              <p:nvPr/>
            </p:nvSpPr>
            <p:spPr bwMode="auto">
              <a:xfrm>
                <a:off x="3489" y="2009"/>
                <a:ext cx="449" cy="215"/>
              </a:xfrm>
              <a:prstGeom prst="rect">
                <a:avLst/>
              </a:prstGeom>
              <a:solidFill>
                <a:srgbClr val="FFFFFF"/>
              </a:solidFill>
              <a:ln w="9525">
                <a:noFill/>
                <a:miter lim="800000"/>
                <a:headEnd/>
                <a:tailEnd/>
              </a:ln>
            </p:spPr>
            <p:txBody>
              <a:bodyPr/>
              <a:lstStyle/>
              <a:p>
                <a:endParaRPr lang="en-US"/>
              </a:p>
            </p:txBody>
          </p:sp>
          <p:sp>
            <p:nvSpPr>
              <p:cNvPr id="262" name="Rectangle 106"/>
              <p:cNvSpPr>
                <a:spLocks noChangeArrowheads="1"/>
              </p:cNvSpPr>
              <p:nvPr/>
            </p:nvSpPr>
            <p:spPr bwMode="auto">
              <a:xfrm>
                <a:off x="3658" y="2067"/>
                <a:ext cx="210" cy="90"/>
              </a:xfrm>
              <a:prstGeom prst="rect">
                <a:avLst/>
              </a:prstGeom>
              <a:noFill/>
              <a:ln w="9525">
                <a:noFill/>
                <a:miter lim="800000"/>
                <a:headEnd/>
                <a:tailEnd/>
              </a:ln>
            </p:spPr>
            <p:txBody>
              <a:bodyPr wrap="none" lIns="0" tIns="0" rIns="0" bIns="0">
                <a:spAutoFit/>
              </a:bodyPr>
              <a:lstStyle/>
              <a:p>
                <a:r>
                  <a:rPr lang="en-GB" sz="1000" b="0">
                    <a:solidFill>
                      <a:srgbClr val="000000"/>
                    </a:solidFill>
                  </a:rPr>
                  <a:t>66.0%</a:t>
                </a:r>
                <a:endParaRPr lang="en-GB" sz="2400" b="0">
                  <a:latin typeface="Times New Roman" pitchFamily="18" charset="0"/>
                </a:endParaRPr>
              </a:p>
            </p:txBody>
          </p:sp>
          <p:sp>
            <p:nvSpPr>
              <p:cNvPr id="263" name="Rectangle 107"/>
              <p:cNvSpPr>
                <a:spLocks noChangeArrowheads="1"/>
              </p:cNvSpPr>
              <p:nvPr/>
            </p:nvSpPr>
            <p:spPr bwMode="auto">
              <a:xfrm>
                <a:off x="3926" y="2009"/>
                <a:ext cx="449" cy="215"/>
              </a:xfrm>
              <a:prstGeom prst="rect">
                <a:avLst/>
              </a:prstGeom>
              <a:solidFill>
                <a:srgbClr val="FFFFFF"/>
              </a:solidFill>
              <a:ln w="9525">
                <a:noFill/>
                <a:miter lim="800000"/>
                <a:headEnd/>
                <a:tailEnd/>
              </a:ln>
            </p:spPr>
            <p:txBody>
              <a:bodyPr/>
              <a:lstStyle/>
              <a:p>
                <a:endParaRPr lang="en-US"/>
              </a:p>
            </p:txBody>
          </p:sp>
          <p:sp>
            <p:nvSpPr>
              <p:cNvPr id="264" name="Rectangle 108"/>
              <p:cNvSpPr>
                <a:spLocks noChangeArrowheads="1"/>
              </p:cNvSpPr>
              <p:nvPr/>
            </p:nvSpPr>
            <p:spPr bwMode="auto">
              <a:xfrm>
                <a:off x="4130" y="2067"/>
                <a:ext cx="169" cy="90"/>
              </a:xfrm>
              <a:prstGeom prst="rect">
                <a:avLst/>
              </a:prstGeom>
              <a:noFill/>
              <a:ln w="9525">
                <a:noFill/>
                <a:miter lim="800000"/>
                <a:headEnd/>
                <a:tailEnd/>
              </a:ln>
            </p:spPr>
            <p:txBody>
              <a:bodyPr wrap="none" lIns="0" tIns="0" rIns="0" bIns="0">
                <a:spAutoFit/>
              </a:bodyPr>
              <a:lstStyle/>
              <a:p>
                <a:r>
                  <a:rPr lang="en-GB" sz="1000" b="0">
                    <a:solidFill>
                      <a:srgbClr val="000000"/>
                    </a:solidFill>
                  </a:rPr>
                  <a:t>9.9%</a:t>
                </a:r>
                <a:endParaRPr lang="en-GB" sz="2400" b="0">
                  <a:latin typeface="Times New Roman" pitchFamily="18" charset="0"/>
                </a:endParaRPr>
              </a:p>
            </p:txBody>
          </p:sp>
          <p:sp>
            <p:nvSpPr>
              <p:cNvPr id="265" name="Rectangle 109"/>
              <p:cNvSpPr>
                <a:spLocks noChangeArrowheads="1"/>
              </p:cNvSpPr>
              <p:nvPr/>
            </p:nvSpPr>
            <p:spPr bwMode="auto">
              <a:xfrm>
                <a:off x="4363" y="2009"/>
                <a:ext cx="460" cy="215"/>
              </a:xfrm>
              <a:prstGeom prst="rect">
                <a:avLst/>
              </a:prstGeom>
              <a:solidFill>
                <a:srgbClr val="FFFFFF"/>
              </a:solidFill>
              <a:ln w="9525">
                <a:noFill/>
                <a:miter lim="800000"/>
                <a:headEnd/>
                <a:tailEnd/>
              </a:ln>
            </p:spPr>
            <p:txBody>
              <a:bodyPr/>
              <a:lstStyle/>
              <a:p>
                <a:endParaRPr lang="en-US"/>
              </a:p>
            </p:txBody>
          </p:sp>
          <p:sp>
            <p:nvSpPr>
              <p:cNvPr id="266" name="Rectangle 110"/>
              <p:cNvSpPr>
                <a:spLocks noChangeArrowheads="1"/>
              </p:cNvSpPr>
              <p:nvPr/>
            </p:nvSpPr>
            <p:spPr bwMode="auto">
              <a:xfrm>
                <a:off x="4578" y="2067"/>
                <a:ext cx="170" cy="90"/>
              </a:xfrm>
              <a:prstGeom prst="rect">
                <a:avLst/>
              </a:prstGeom>
              <a:noFill/>
              <a:ln w="9525">
                <a:noFill/>
                <a:miter lim="800000"/>
                <a:headEnd/>
                <a:tailEnd/>
              </a:ln>
            </p:spPr>
            <p:txBody>
              <a:bodyPr wrap="none" lIns="0" tIns="0" rIns="0" bIns="0">
                <a:spAutoFit/>
              </a:bodyPr>
              <a:lstStyle/>
              <a:p>
                <a:r>
                  <a:rPr lang="en-GB" sz="1000" b="0">
                    <a:solidFill>
                      <a:srgbClr val="000000"/>
                    </a:solidFill>
                  </a:rPr>
                  <a:t>1.3%</a:t>
                </a:r>
                <a:endParaRPr lang="en-GB" sz="2400" b="0">
                  <a:latin typeface="Times New Roman" pitchFamily="18" charset="0"/>
                </a:endParaRPr>
              </a:p>
            </p:txBody>
          </p:sp>
          <p:sp>
            <p:nvSpPr>
              <p:cNvPr id="267" name="Rectangle 111"/>
              <p:cNvSpPr>
                <a:spLocks noChangeArrowheads="1"/>
              </p:cNvSpPr>
              <p:nvPr/>
            </p:nvSpPr>
            <p:spPr bwMode="auto">
              <a:xfrm>
                <a:off x="4812" y="2009"/>
                <a:ext cx="448" cy="215"/>
              </a:xfrm>
              <a:prstGeom prst="rect">
                <a:avLst/>
              </a:prstGeom>
              <a:solidFill>
                <a:srgbClr val="FFFFFF"/>
              </a:solidFill>
              <a:ln w="9525">
                <a:noFill/>
                <a:miter lim="800000"/>
                <a:headEnd/>
                <a:tailEnd/>
              </a:ln>
            </p:spPr>
            <p:txBody>
              <a:bodyPr/>
              <a:lstStyle/>
              <a:p>
                <a:endParaRPr lang="en-US"/>
              </a:p>
            </p:txBody>
          </p:sp>
          <p:sp>
            <p:nvSpPr>
              <p:cNvPr id="268" name="Rectangle 112"/>
              <p:cNvSpPr>
                <a:spLocks noChangeArrowheads="1"/>
              </p:cNvSpPr>
              <p:nvPr/>
            </p:nvSpPr>
            <p:spPr bwMode="auto">
              <a:xfrm>
                <a:off x="4944" y="2067"/>
                <a:ext cx="252" cy="90"/>
              </a:xfrm>
              <a:prstGeom prst="rect">
                <a:avLst/>
              </a:prstGeom>
              <a:noFill/>
              <a:ln w="9525">
                <a:noFill/>
                <a:miter lim="800000"/>
                <a:headEnd/>
                <a:tailEnd/>
              </a:ln>
            </p:spPr>
            <p:txBody>
              <a:bodyPr wrap="none" lIns="0" tIns="0" rIns="0" bIns="0">
                <a:spAutoFit/>
              </a:bodyPr>
              <a:lstStyle/>
              <a:p>
                <a:r>
                  <a:rPr lang="en-GB" sz="1000" b="0">
                    <a:solidFill>
                      <a:srgbClr val="000000"/>
                    </a:solidFill>
                  </a:rPr>
                  <a:t>100.0%</a:t>
                </a:r>
                <a:endParaRPr lang="en-GB" sz="2400" b="0">
                  <a:latin typeface="Times New Roman" pitchFamily="18" charset="0"/>
                </a:endParaRPr>
              </a:p>
            </p:txBody>
          </p:sp>
          <p:sp>
            <p:nvSpPr>
              <p:cNvPr id="269" name="Rectangle 113"/>
              <p:cNvSpPr>
                <a:spLocks noChangeArrowheads="1"/>
              </p:cNvSpPr>
              <p:nvPr/>
            </p:nvSpPr>
            <p:spPr bwMode="auto">
              <a:xfrm>
                <a:off x="2079" y="2213"/>
                <a:ext cx="448" cy="122"/>
              </a:xfrm>
              <a:prstGeom prst="rect">
                <a:avLst/>
              </a:prstGeom>
              <a:solidFill>
                <a:srgbClr val="FFFFFF"/>
              </a:solidFill>
              <a:ln w="9525">
                <a:noFill/>
                <a:miter lim="800000"/>
                <a:headEnd/>
                <a:tailEnd/>
              </a:ln>
            </p:spPr>
            <p:txBody>
              <a:bodyPr/>
              <a:lstStyle/>
              <a:p>
                <a:endParaRPr lang="en-US"/>
              </a:p>
            </p:txBody>
          </p:sp>
          <p:sp>
            <p:nvSpPr>
              <p:cNvPr id="270" name="Rectangle 114"/>
              <p:cNvSpPr>
                <a:spLocks noChangeArrowheads="1"/>
              </p:cNvSpPr>
              <p:nvPr/>
            </p:nvSpPr>
            <p:spPr bwMode="auto">
              <a:xfrm>
                <a:off x="2317" y="2224"/>
                <a:ext cx="129" cy="90"/>
              </a:xfrm>
              <a:prstGeom prst="rect">
                <a:avLst/>
              </a:prstGeom>
              <a:noFill/>
              <a:ln w="9525">
                <a:noFill/>
                <a:miter lim="800000"/>
                <a:headEnd/>
                <a:tailEnd/>
              </a:ln>
            </p:spPr>
            <p:txBody>
              <a:bodyPr wrap="none" lIns="0" tIns="0" rIns="0" bIns="0">
                <a:spAutoFit/>
              </a:bodyPr>
              <a:lstStyle/>
              <a:p>
                <a:r>
                  <a:rPr lang="en-GB" sz="1000" b="0">
                    <a:solidFill>
                      <a:srgbClr val="000000"/>
                    </a:solidFill>
                  </a:rPr>
                  <a:t>.8%</a:t>
                </a:r>
                <a:endParaRPr lang="en-GB" sz="2400" b="0">
                  <a:latin typeface="Times New Roman" pitchFamily="18" charset="0"/>
                </a:endParaRPr>
              </a:p>
            </p:txBody>
          </p:sp>
          <p:sp>
            <p:nvSpPr>
              <p:cNvPr id="271" name="Rectangle 115"/>
              <p:cNvSpPr>
                <a:spLocks noChangeArrowheads="1"/>
              </p:cNvSpPr>
              <p:nvPr/>
            </p:nvSpPr>
            <p:spPr bwMode="auto">
              <a:xfrm>
                <a:off x="2516" y="2213"/>
                <a:ext cx="547" cy="122"/>
              </a:xfrm>
              <a:prstGeom prst="rect">
                <a:avLst/>
              </a:prstGeom>
              <a:solidFill>
                <a:srgbClr val="FFFFFF"/>
              </a:solidFill>
              <a:ln w="9525">
                <a:noFill/>
                <a:miter lim="800000"/>
                <a:headEnd/>
                <a:tailEnd/>
              </a:ln>
            </p:spPr>
            <p:txBody>
              <a:bodyPr/>
              <a:lstStyle/>
              <a:p>
                <a:endParaRPr lang="en-US"/>
              </a:p>
            </p:txBody>
          </p:sp>
          <p:sp>
            <p:nvSpPr>
              <p:cNvPr id="272" name="Rectangle 116"/>
              <p:cNvSpPr>
                <a:spLocks noChangeArrowheads="1"/>
              </p:cNvSpPr>
              <p:nvPr/>
            </p:nvSpPr>
            <p:spPr bwMode="auto">
              <a:xfrm>
                <a:off x="2819" y="2224"/>
                <a:ext cx="170" cy="90"/>
              </a:xfrm>
              <a:prstGeom prst="rect">
                <a:avLst/>
              </a:prstGeom>
              <a:noFill/>
              <a:ln w="9525">
                <a:noFill/>
                <a:miter lim="800000"/>
                <a:headEnd/>
                <a:tailEnd/>
              </a:ln>
            </p:spPr>
            <p:txBody>
              <a:bodyPr wrap="none" lIns="0" tIns="0" rIns="0" bIns="0">
                <a:spAutoFit/>
              </a:bodyPr>
              <a:lstStyle/>
              <a:p>
                <a:r>
                  <a:rPr lang="en-GB" sz="1000" b="0">
                    <a:solidFill>
                      <a:srgbClr val="000000"/>
                    </a:solidFill>
                  </a:rPr>
                  <a:t>2.2%</a:t>
                </a:r>
                <a:endParaRPr lang="en-GB" sz="2400" b="0">
                  <a:latin typeface="Times New Roman" pitchFamily="18" charset="0"/>
                </a:endParaRPr>
              </a:p>
            </p:txBody>
          </p:sp>
          <p:sp>
            <p:nvSpPr>
              <p:cNvPr id="273" name="Rectangle 117"/>
              <p:cNvSpPr>
                <a:spLocks noChangeArrowheads="1"/>
              </p:cNvSpPr>
              <p:nvPr/>
            </p:nvSpPr>
            <p:spPr bwMode="auto">
              <a:xfrm>
                <a:off x="3052" y="2213"/>
                <a:ext cx="448" cy="122"/>
              </a:xfrm>
              <a:prstGeom prst="rect">
                <a:avLst/>
              </a:prstGeom>
              <a:solidFill>
                <a:srgbClr val="FFFFFF"/>
              </a:solidFill>
              <a:ln w="9525">
                <a:noFill/>
                <a:miter lim="800000"/>
                <a:headEnd/>
                <a:tailEnd/>
              </a:ln>
            </p:spPr>
            <p:txBody>
              <a:bodyPr/>
              <a:lstStyle/>
              <a:p>
                <a:endParaRPr lang="en-US"/>
              </a:p>
            </p:txBody>
          </p:sp>
          <p:sp>
            <p:nvSpPr>
              <p:cNvPr id="274" name="Rectangle 118"/>
              <p:cNvSpPr>
                <a:spLocks noChangeArrowheads="1"/>
              </p:cNvSpPr>
              <p:nvPr/>
            </p:nvSpPr>
            <p:spPr bwMode="auto">
              <a:xfrm>
                <a:off x="3220" y="2224"/>
                <a:ext cx="211" cy="90"/>
              </a:xfrm>
              <a:prstGeom prst="rect">
                <a:avLst/>
              </a:prstGeom>
              <a:noFill/>
              <a:ln w="9525">
                <a:noFill/>
                <a:miter lim="800000"/>
                <a:headEnd/>
                <a:tailEnd/>
              </a:ln>
            </p:spPr>
            <p:txBody>
              <a:bodyPr wrap="none" lIns="0" tIns="0" rIns="0" bIns="0">
                <a:spAutoFit/>
              </a:bodyPr>
              <a:lstStyle/>
              <a:p>
                <a:r>
                  <a:rPr lang="en-GB" sz="1000" b="0">
                    <a:solidFill>
                      <a:srgbClr val="000000"/>
                    </a:solidFill>
                  </a:rPr>
                  <a:t>10.7%</a:t>
                </a:r>
                <a:endParaRPr lang="en-GB" sz="2400" b="0">
                  <a:latin typeface="Times New Roman" pitchFamily="18" charset="0"/>
                </a:endParaRPr>
              </a:p>
            </p:txBody>
          </p:sp>
          <p:sp>
            <p:nvSpPr>
              <p:cNvPr id="275" name="Rectangle 119"/>
              <p:cNvSpPr>
                <a:spLocks noChangeArrowheads="1"/>
              </p:cNvSpPr>
              <p:nvPr/>
            </p:nvSpPr>
            <p:spPr bwMode="auto">
              <a:xfrm>
                <a:off x="3489" y="2213"/>
                <a:ext cx="449" cy="122"/>
              </a:xfrm>
              <a:prstGeom prst="rect">
                <a:avLst/>
              </a:prstGeom>
              <a:solidFill>
                <a:srgbClr val="FFFFFF"/>
              </a:solidFill>
              <a:ln w="9525">
                <a:noFill/>
                <a:miter lim="800000"/>
                <a:headEnd/>
                <a:tailEnd/>
              </a:ln>
            </p:spPr>
            <p:txBody>
              <a:bodyPr/>
              <a:lstStyle/>
              <a:p>
                <a:endParaRPr lang="en-US"/>
              </a:p>
            </p:txBody>
          </p:sp>
          <p:sp>
            <p:nvSpPr>
              <p:cNvPr id="276" name="Rectangle 120"/>
              <p:cNvSpPr>
                <a:spLocks noChangeArrowheads="1"/>
              </p:cNvSpPr>
              <p:nvPr/>
            </p:nvSpPr>
            <p:spPr bwMode="auto">
              <a:xfrm>
                <a:off x="3658" y="2224"/>
                <a:ext cx="210" cy="90"/>
              </a:xfrm>
              <a:prstGeom prst="rect">
                <a:avLst/>
              </a:prstGeom>
              <a:noFill/>
              <a:ln w="9525">
                <a:noFill/>
                <a:miter lim="800000"/>
                <a:headEnd/>
                <a:tailEnd/>
              </a:ln>
            </p:spPr>
            <p:txBody>
              <a:bodyPr wrap="none" lIns="0" tIns="0" rIns="0" bIns="0">
                <a:spAutoFit/>
              </a:bodyPr>
              <a:lstStyle/>
              <a:p>
                <a:r>
                  <a:rPr lang="en-GB" sz="1000" b="0">
                    <a:solidFill>
                      <a:srgbClr val="000000"/>
                    </a:solidFill>
                  </a:rPr>
                  <a:t>73.7%</a:t>
                </a:r>
                <a:endParaRPr lang="en-GB" sz="2400" b="0">
                  <a:latin typeface="Times New Roman" pitchFamily="18" charset="0"/>
                </a:endParaRPr>
              </a:p>
            </p:txBody>
          </p:sp>
          <p:sp>
            <p:nvSpPr>
              <p:cNvPr id="277" name="Rectangle 121"/>
              <p:cNvSpPr>
                <a:spLocks noChangeArrowheads="1"/>
              </p:cNvSpPr>
              <p:nvPr/>
            </p:nvSpPr>
            <p:spPr bwMode="auto">
              <a:xfrm>
                <a:off x="3926" y="2213"/>
                <a:ext cx="449" cy="122"/>
              </a:xfrm>
              <a:prstGeom prst="rect">
                <a:avLst/>
              </a:prstGeom>
              <a:solidFill>
                <a:srgbClr val="FFFFFF"/>
              </a:solidFill>
              <a:ln w="9525">
                <a:noFill/>
                <a:miter lim="800000"/>
                <a:headEnd/>
                <a:tailEnd/>
              </a:ln>
            </p:spPr>
            <p:txBody>
              <a:bodyPr/>
              <a:lstStyle/>
              <a:p>
                <a:endParaRPr lang="en-US"/>
              </a:p>
            </p:txBody>
          </p:sp>
          <p:sp>
            <p:nvSpPr>
              <p:cNvPr id="278" name="Rectangle 122"/>
              <p:cNvSpPr>
                <a:spLocks noChangeArrowheads="1"/>
              </p:cNvSpPr>
              <p:nvPr/>
            </p:nvSpPr>
            <p:spPr bwMode="auto">
              <a:xfrm>
                <a:off x="4094" y="2224"/>
                <a:ext cx="211" cy="90"/>
              </a:xfrm>
              <a:prstGeom prst="rect">
                <a:avLst/>
              </a:prstGeom>
              <a:noFill/>
              <a:ln w="9525">
                <a:noFill/>
                <a:miter lim="800000"/>
                <a:headEnd/>
                <a:tailEnd/>
              </a:ln>
            </p:spPr>
            <p:txBody>
              <a:bodyPr wrap="none" lIns="0" tIns="0" rIns="0" bIns="0">
                <a:spAutoFit/>
              </a:bodyPr>
              <a:lstStyle/>
              <a:p>
                <a:r>
                  <a:rPr lang="en-GB" sz="1000" b="0">
                    <a:solidFill>
                      <a:srgbClr val="000000"/>
                    </a:solidFill>
                  </a:rPr>
                  <a:t>10.7%</a:t>
                </a:r>
                <a:endParaRPr lang="en-GB" sz="2400" b="0">
                  <a:latin typeface="Times New Roman" pitchFamily="18" charset="0"/>
                </a:endParaRPr>
              </a:p>
            </p:txBody>
          </p:sp>
          <p:sp>
            <p:nvSpPr>
              <p:cNvPr id="279" name="Rectangle 123"/>
              <p:cNvSpPr>
                <a:spLocks noChangeArrowheads="1"/>
              </p:cNvSpPr>
              <p:nvPr/>
            </p:nvSpPr>
            <p:spPr bwMode="auto">
              <a:xfrm>
                <a:off x="4363" y="2213"/>
                <a:ext cx="460" cy="122"/>
              </a:xfrm>
              <a:prstGeom prst="rect">
                <a:avLst/>
              </a:prstGeom>
              <a:solidFill>
                <a:srgbClr val="FFFFFF"/>
              </a:solidFill>
              <a:ln w="9525">
                <a:noFill/>
                <a:miter lim="800000"/>
                <a:headEnd/>
                <a:tailEnd/>
              </a:ln>
            </p:spPr>
            <p:txBody>
              <a:bodyPr/>
              <a:lstStyle/>
              <a:p>
                <a:endParaRPr lang="en-US"/>
              </a:p>
            </p:txBody>
          </p:sp>
          <p:sp>
            <p:nvSpPr>
              <p:cNvPr id="280" name="Rectangle 124"/>
              <p:cNvSpPr>
                <a:spLocks noChangeArrowheads="1"/>
              </p:cNvSpPr>
              <p:nvPr/>
            </p:nvSpPr>
            <p:spPr bwMode="auto">
              <a:xfrm>
                <a:off x="4578" y="2224"/>
                <a:ext cx="170" cy="90"/>
              </a:xfrm>
              <a:prstGeom prst="rect">
                <a:avLst/>
              </a:prstGeom>
              <a:noFill/>
              <a:ln w="9525">
                <a:noFill/>
                <a:miter lim="800000"/>
                <a:headEnd/>
                <a:tailEnd/>
              </a:ln>
            </p:spPr>
            <p:txBody>
              <a:bodyPr wrap="none" lIns="0" tIns="0" rIns="0" bIns="0">
                <a:spAutoFit/>
              </a:bodyPr>
              <a:lstStyle/>
              <a:p>
                <a:r>
                  <a:rPr lang="en-GB" sz="1000" b="0">
                    <a:solidFill>
                      <a:srgbClr val="000000"/>
                    </a:solidFill>
                  </a:rPr>
                  <a:t>2.0%</a:t>
                </a:r>
                <a:endParaRPr lang="en-GB" sz="2400" b="0">
                  <a:latin typeface="Times New Roman" pitchFamily="18" charset="0"/>
                </a:endParaRPr>
              </a:p>
            </p:txBody>
          </p:sp>
          <p:sp>
            <p:nvSpPr>
              <p:cNvPr id="281" name="Rectangle 125"/>
              <p:cNvSpPr>
                <a:spLocks noChangeArrowheads="1"/>
              </p:cNvSpPr>
              <p:nvPr/>
            </p:nvSpPr>
            <p:spPr bwMode="auto">
              <a:xfrm>
                <a:off x="4812" y="2213"/>
                <a:ext cx="448" cy="122"/>
              </a:xfrm>
              <a:prstGeom prst="rect">
                <a:avLst/>
              </a:prstGeom>
              <a:solidFill>
                <a:srgbClr val="FFFFFF"/>
              </a:solidFill>
              <a:ln w="9525">
                <a:noFill/>
                <a:miter lim="800000"/>
                <a:headEnd/>
                <a:tailEnd/>
              </a:ln>
            </p:spPr>
            <p:txBody>
              <a:bodyPr/>
              <a:lstStyle/>
              <a:p>
                <a:endParaRPr lang="en-US"/>
              </a:p>
            </p:txBody>
          </p:sp>
          <p:sp>
            <p:nvSpPr>
              <p:cNvPr id="282" name="Rectangle 126"/>
              <p:cNvSpPr>
                <a:spLocks noChangeArrowheads="1"/>
              </p:cNvSpPr>
              <p:nvPr/>
            </p:nvSpPr>
            <p:spPr bwMode="auto">
              <a:xfrm>
                <a:off x="4944" y="2224"/>
                <a:ext cx="252" cy="90"/>
              </a:xfrm>
              <a:prstGeom prst="rect">
                <a:avLst/>
              </a:prstGeom>
              <a:noFill/>
              <a:ln w="9525">
                <a:noFill/>
                <a:miter lim="800000"/>
                <a:headEnd/>
                <a:tailEnd/>
              </a:ln>
            </p:spPr>
            <p:txBody>
              <a:bodyPr wrap="none" lIns="0" tIns="0" rIns="0" bIns="0">
                <a:spAutoFit/>
              </a:bodyPr>
              <a:lstStyle/>
              <a:p>
                <a:r>
                  <a:rPr lang="en-GB" sz="1000" b="0">
                    <a:solidFill>
                      <a:srgbClr val="000000"/>
                    </a:solidFill>
                  </a:rPr>
                  <a:t>100.0%</a:t>
                </a:r>
                <a:endParaRPr lang="en-GB" sz="2400" b="0">
                  <a:latin typeface="Times New Roman" pitchFamily="18" charset="0"/>
                </a:endParaRPr>
              </a:p>
            </p:txBody>
          </p:sp>
          <p:sp>
            <p:nvSpPr>
              <p:cNvPr id="283" name="Rectangle 127"/>
              <p:cNvSpPr>
                <a:spLocks noChangeArrowheads="1"/>
              </p:cNvSpPr>
              <p:nvPr/>
            </p:nvSpPr>
            <p:spPr bwMode="auto">
              <a:xfrm>
                <a:off x="2079" y="2323"/>
                <a:ext cx="448" cy="123"/>
              </a:xfrm>
              <a:prstGeom prst="rect">
                <a:avLst/>
              </a:prstGeom>
              <a:solidFill>
                <a:srgbClr val="FFFFFF"/>
              </a:solidFill>
              <a:ln w="9525">
                <a:noFill/>
                <a:miter lim="800000"/>
                <a:headEnd/>
                <a:tailEnd/>
              </a:ln>
            </p:spPr>
            <p:txBody>
              <a:bodyPr/>
              <a:lstStyle/>
              <a:p>
                <a:endParaRPr lang="en-US"/>
              </a:p>
            </p:txBody>
          </p:sp>
          <p:sp>
            <p:nvSpPr>
              <p:cNvPr id="284" name="Rectangle 128"/>
              <p:cNvSpPr>
                <a:spLocks noChangeArrowheads="1"/>
              </p:cNvSpPr>
              <p:nvPr/>
            </p:nvSpPr>
            <p:spPr bwMode="auto">
              <a:xfrm>
                <a:off x="2281" y="2336"/>
                <a:ext cx="169" cy="89"/>
              </a:xfrm>
              <a:prstGeom prst="rect">
                <a:avLst/>
              </a:prstGeom>
              <a:noFill/>
              <a:ln w="9525">
                <a:noFill/>
                <a:miter lim="800000"/>
                <a:headEnd/>
                <a:tailEnd/>
              </a:ln>
            </p:spPr>
            <p:txBody>
              <a:bodyPr wrap="none" lIns="0" tIns="0" rIns="0" bIns="0">
                <a:spAutoFit/>
              </a:bodyPr>
              <a:lstStyle/>
              <a:p>
                <a:r>
                  <a:rPr lang="en-GB" sz="1000" b="0">
                    <a:solidFill>
                      <a:srgbClr val="000000"/>
                    </a:solidFill>
                  </a:rPr>
                  <a:t>1.0%</a:t>
                </a:r>
                <a:endParaRPr lang="en-GB" sz="2400" b="0">
                  <a:latin typeface="Times New Roman" pitchFamily="18" charset="0"/>
                </a:endParaRPr>
              </a:p>
            </p:txBody>
          </p:sp>
          <p:sp>
            <p:nvSpPr>
              <p:cNvPr id="285" name="Rectangle 129"/>
              <p:cNvSpPr>
                <a:spLocks noChangeArrowheads="1"/>
              </p:cNvSpPr>
              <p:nvPr/>
            </p:nvSpPr>
            <p:spPr bwMode="auto">
              <a:xfrm>
                <a:off x="2516" y="2323"/>
                <a:ext cx="547" cy="123"/>
              </a:xfrm>
              <a:prstGeom prst="rect">
                <a:avLst/>
              </a:prstGeom>
              <a:solidFill>
                <a:srgbClr val="FFFFFF"/>
              </a:solidFill>
              <a:ln w="9525">
                <a:noFill/>
                <a:miter lim="800000"/>
                <a:headEnd/>
                <a:tailEnd/>
              </a:ln>
            </p:spPr>
            <p:txBody>
              <a:bodyPr/>
              <a:lstStyle/>
              <a:p>
                <a:endParaRPr lang="en-US"/>
              </a:p>
            </p:txBody>
          </p:sp>
          <p:sp>
            <p:nvSpPr>
              <p:cNvPr id="286" name="Rectangle 130"/>
              <p:cNvSpPr>
                <a:spLocks noChangeArrowheads="1"/>
              </p:cNvSpPr>
              <p:nvPr/>
            </p:nvSpPr>
            <p:spPr bwMode="auto">
              <a:xfrm>
                <a:off x="2819" y="2336"/>
                <a:ext cx="170" cy="89"/>
              </a:xfrm>
              <a:prstGeom prst="rect">
                <a:avLst/>
              </a:prstGeom>
              <a:noFill/>
              <a:ln w="9525">
                <a:noFill/>
                <a:miter lim="800000"/>
                <a:headEnd/>
                <a:tailEnd/>
              </a:ln>
            </p:spPr>
            <p:txBody>
              <a:bodyPr wrap="none" lIns="0" tIns="0" rIns="0" bIns="0">
                <a:spAutoFit/>
              </a:bodyPr>
              <a:lstStyle/>
              <a:p>
                <a:r>
                  <a:rPr lang="en-GB" sz="1000" b="0">
                    <a:solidFill>
                      <a:srgbClr val="000000"/>
                    </a:solidFill>
                  </a:rPr>
                  <a:t>2.6%</a:t>
                </a:r>
                <a:endParaRPr lang="en-GB" sz="2400" b="0">
                  <a:latin typeface="Times New Roman" pitchFamily="18" charset="0"/>
                </a:endParaRPr>
              </a:p>
            </p:txBody>
          </p:sp>
          <p:sp>
            <p:nvSpPr>
              <p:cNvPr id="287" name="Rectangle 131"/>
              <p:cNvSpPr>
                <a:spLocks noChangeArrowheads="1"/>
              </p:cNvSpPr>
              <p:nvPr/>
            </p:nvSpPr>
            <p:spPr bwMode="auto">
              <a:xfrm>
                <a:off x="3052" y="2323"/>
                <a:ext cx="448" cy="123"/>
              </a:xfrm>
              <a:prstGeom prst="rect">
                <a:avLst/>
              </a:prstGeom>
              <a:solidFill>
                <a:srgbClr val="FFFFFF"/>
              </a:solidFill>
              <a:ln w="9525">
                <a:noFill/>
                <a:miter lim="800000"/>
                <a:headEnd/>
                <a:tailEnd/>
              </a:ln>
            </p:spPr>
            <p:txBody>
              <a:bodyPr/>
              <a:lstStyle/>
              <a:p>
                <a:endParaRPr lang="en-US"/>
              </a:p>
            </p:txBody>
          </p:sp>
          <p:sp>
            <p:nvSpPr>
              <p:cNvPr id="288" name="Rectangle 132"/>
              <p:cNvSpPr>
                <a:spLocks noChangeArrowheads="1"/>
              </p:cNvSpPr>
              <p:nvPr/>
            </p:nvSpPr>
            <p:spPr bwMode="auto">
              <a:xfrm>
                <a:off x="3220" y="2336"/>
                <a:ext cx="211" cy="89"/>
              </a:xfrm>
              <a:prstGeom prst="rect">
                <a:avLst/>
              </a:prstGeom>
              <a:noFill/>
              <a:ln w="9525">
                <a:noFill/>
                <a:miter lim="800000"/>
                <a:headEnd/>
                <a:tailEnd/>
              </a:ln>
            </p:spPr>
            <p:txBody>
              <a:bodyPr wrap="none" lIns="0" tIns="0" rIns="0" bIns="0">
                <a:spAutoFit/>
              </a:bodyPr>
              <a:lstStyle/>
              <a:p>
                <a:r>
                  <a:rPr lang="en-GB" sz="1000" b="0">
                    <a:solidFill>
                      <a:srgbClr val="000000"/>
                    </a:solidFill>
                  </a:rPr>
                  <a:t>11.1%</a:t>
                </a:r>
                <a:endParaRPr lang="en-GB" sz="2400" b="0">
                  <a:latin typeface="Times New Roman" pitchFamily="18" charset="0"/>
                </a:endParaRPr>
              </a:p>
            </p:txBody>
          </p:sp>
          <p:sp>
            <p:nvSpPr>
              <p:cNvPr id="289" name="Rectangle 133"/>
              <p:cNvSpPr>
                <a:spLocks noChangeArrowheads="1"/>
              </p:cNvSpPr>
              <p:nvPr/>
            </p:nvSpPr>
            <p:spPr bwMode="auto">
              <a:xfrm>
                <a:off x="3489" y="2323"/>
                <a:ext cx="449" cy="123"/>
              </a:xfrm>
              <a:prstGeom prst="rect">
                <a:avLst/>
              </a:prstGeom>
              <a:solidFill>
                <a:srgbClr val="FFFFFF"/>
              </a:solidFill>
              <a:ln w="9525">
                <a:noFill/>
                <a:miter lim="800000"/>
                <a:headEnd/>
                <a:tailEnd/>
              </a:ln>
            </p:spPr>
            <p:txBody>
              <a:bodyPr/>
              <a:lstStyle/>
              <a:p>
                <a:endParaRPr lang="en-US"/>
              </a:p>
            </p:txBody>
          </p:sp>
          <p:sp>
            <p:nvSpPr>
              <p:cNvPr id="290" name="Rectangle 134"/>
              <p:cNvSpPr>
                <a:spLocks noChangeArrowheads="1"/>
              </p:cNvSpPr>
              <p:nvPr/>
            </p:nvSpPr>
            <p:spPr bwMode="auto">
              <a:xfrm>
                <a:off x="3658" y="2336"/>
                <a:ext cx="210" cy="89"/>
              </a:xfrm>
              <a:prstGeom prst="rect">
                <a:avLst/>
              </a:prstGeom>
              <a:noFill/>
              <a:ln w="9525">
                <a:noFill/>
                <a:miter lim="800000"/>
                <a:headEnd/>
                <a:tailEnd/>
              </a:ln>
            </p:spPr>
            <p:txBody>
              <a:bodyPr wrap="none" lIns="0" tIns="0" rIns="0" bIns="0">
                <a:spAutoFit/>
              </a:bodyPr>
              <a:lstStyle/>
              <a:p>
                <a:r>
                  <a:rPr lang="en-GB" sz="1000" b="0">
                    <a:solidFill>
                      <a:srgbClr val="000000"/>
                    </a:solidFill>
                  </a:rPr>
                  <a:t>75.2%</a:t>
                </a:r>
                <a:endParaRPr lang="en-GB" sz="2400" b="0">
                  <a:latin typeface="Times New Roman" pitchFamily="18" charset="0"/>
                </a:endParaRPr>
              </a:p>
            </p:txBody>
          </p:sp>
          <p:sp>
            <p:nvSpPr>
              <p:cNvPr id="291" name="Rectangle 135"/>
              <p:cNvSpPr>
                <a:spLocks noChangeArrowheads="1"/>
              </p:cNvSpPr>
              <p:nvPr/>
            </p:nvSpPr>
            <p:spPr bwMode="auto">
              <a:xfrm>
                <a:off x="3926" y="2323"/>
                <a:ext cx="449" cy="123"/>
              </a:xfrm>
              <a:prstGeom prst="rect">
                <a:avLst/>
              </a:prstGeom>
              <a:solidFill>
                <a:srgbClr val="FFFFFF"/>
              </a:solidFill>
              <a:ln w="9525">
                <a:noFill/>
                <a:miter lim="800000"/>
                <a:headEnd/>
                <a:tailEnd/>
              </a:ln>
            </p:spPr>
            <p:txBody>
              <a:bodyPr/>
              <a:lstStyle/>
              <a:p>
                <a:endParaRPr lang="en-US"/>
              </a:p>
            </p:txBody>
          </p:sp>
          <p:sp>
            <p:nvSpPr>
              <p:cNvPr id="292" name="Rectangle 136"/>
              <p:cNvSpPr>
                <a:spLocks noChangeArrowheads="1"/>
              </p:cNvSpPr>
              <p:nvPr/>
            </p:nvSpPr>
            <p:spPr bwMode="auto">
              <a:xfrm>
                <a:off x="4130" y="2336"/>
                <a:ext cx="169" cy="89"/>
              </a:xfrm>
              <a:prstGeom prst="rect">
                <a:avLst/>
              </a:prstGeom>
              <a:noFill/>
              <a:ln w="9525">
                <a:noFill/>
                <a:miter lim="800000"/>
                <a:headEnd/>
                <a:tailEnd/>
              </a:ln>
            </p:spPr>
            <p:txBody>
              <a:bodyPr wrap="none" lIns="0" tIns="0" rIns="0" bIns="0">
                <a:spAutoFit/>
              </a:bodyPr>
              <a:lstStyle/>
              <a:p>
                <a:r>
                  <a:rPr lang="en-GB" sz="1000" b="0">
                    <a:solidFill>
                      <a:srgbClr val="000000"/>
                    </a:solidFill>
                  </a:rPr>
                  <a:t>7.7%</a:t>
                </a:r>
                <a:endParaRPr lang="en-GB" sz="2400" b="0">
                  <a:latin typeface="Times New Roman" pitchFamily="18" charset="0"/>
                </a:endParaRPr>
              </a:p>
            </p:txBody>
          </p:sp>
          <p:sp>
            <p:nvSpPr>
              <p:cNvPr id="293" name="Rectangle 137"/>
              <p:cNvSpPr>
                <a:spLocks noChangeArrowheads="1"/>
              </p:cNvSpPr>
              <p:nvPr/>
            </p:nvSpPr>
            <p:spPr bwMode="auto">
              <a:xfrm>
                <a:off x="4363" y="2323"/>
                <a:ext cx="460" cy="123"/>
              </a:xfrm>
              <a:prstGeom prst="rect">
                <a:avLst/>
              </a:prstGeom>
              <a:solidFill>
                <a:srgbClr val="FFFFFF"/>
              </a:solidFill>
              <a:ln w="9525">
                <a:noFill/>
                <a:miter lim="800000"/>
                <a:headEnd/>
                <a:tailEnd/>
              </a:ln>
            </p:spPr>
            <p:txBody>
              <a:bodyPr/>
              <a:lstStyle/>
              <a:p>
                <a:endParaRPr lang="en-US"/>
              </a:p>
            </p:txBody>
          </p:sp>
          <p:sp>
            <p:nvSpPr>
              <p:cNvPr id="294" name="Rectangle 138"/>
              <p:cNvSpPr>
                <a:spLocks noChangeArrowheads="1"/>
              </p:cNvSpPr>
              <p:nvPr/>
            </p:nvSpPr>
            <p:spPr bwMode="auto">
              <a:xfrm>
                <a:off x="4578" y="2336"/>
                <a:ext cx="170" cy="89"/>
              </a:xfrm>
              <a:prstGeom prst="rect">
                <a:avLst/>
              </a:prstGeom>
              <a:noFill/>
              <a:ln w="9525">
                <a:noFill/>
                <a:miter lim="800000"/>
                <a:headEnd/>
                <a:tailEnd/>
              </a:ln>
            </p:spPr>
            <p:txBody>
              <a:bodyPr wrap="none" lIns="0" tIns="0" rIns="0" bIns="0">
                <a:spAutoFit/>
              </a:bodyPr>
              <a:lstStyle/>
              <a:p>
                <a:r>
                  <a:rPr lang="en-GB" sz="1000" b="0">
                    <a:solidFill>
                      <a:srgbClr val="000000"/>
                    </a:solidFill>
                  </a:rPr>
                  <a:t>2.4%</a:t>
                </a:r>
                <a:endParaRPr lang="en-GB" sz="2400" b="0">
                  <a:latin typeface="Times New Roman" pitchFamily="18" charset="0"/>
                </a:endParaRPr>
              </a:p>
            </p:txBody>
          </p:sp>
          <p:sp>
            <p:nvSpPr>
              <p:cNvPr id="295" name="Rectangle 139"/>
              <p:cNvSpPr>
                <a:spLocks noChangeArrowheads="1"/>
              </p:cNvSpPr>
              <p:nvPr/>
            </p:nvSpPr>
            <p:spPr bwMode="auto">
              <a:xfrm>
                <a:off x="4812" y="2323"/>
                <a:ext cx="448" cy="123"/>
              </a:xfrm>
              <a:prstGeom prst="rect">
                <a:avLst/>
              </a:prstGeom>
              <a:solidFill>
                <a:srgbClr val="FFFFFF"/>
              </a:solidFill>
              <a:ln w="9525">
                <a:noFill/>
                <a:miter lim="800000"/>
                <a:headEnd/>
                <a:tailEnd/>
              </a:ln>
            </p:spPr>
            <p:txBody>
              <a:bodyPr/>
              <a:lstStyle/>
              <a:p>
                <a:endParaRPr lang="en-US"/>
              </a:p>
            </p:txBody>
          </p:sp>
          <p:sp>
            <p:nvSpPr>
              <p:cNvPr id="296" name="Rectangle 140"/>
              <p:cNvSpPr>
                <a:spLocks noChangeArrowheads="1"/>
              </p:cNvSpPr>
              <p:nvPr/>
            </p:nvSpPr>
            <p:spPr bwMode="auto">
              <a:xfrm>
                <a:off x="4944" y="2336"/>
                <a:ext cx="252" cy="89"/>
              </a:xfrm>
              <a:prstGeom prst="rect">
                <a:avLst/>
              </a:prstGeom>
              <a:noFill/>
              <a:ln w="9525">
                <a:noFill/>
                <a:miter lim="800000"/>
                <a:headEnd/>
                <a:tailEnd/>
              </a:ln>
            </p:spPr>
            <p:txBody>
              <a:bodyPr wrap="none" lIns="0" tIns="0" rIns="0" bIns="0">
                <a:spAutoFit/>
              </a:bodyPr>
              <a:lstStyle/>
              <a:p>
                <a:r>
                  <a:rPr lang="en-GB" sz="1000" b="0">
                    <a:solidFill>
                      <a:srgbClr val="000000"/>
                    </a:solidFill>
                  </a:rPr>
                  <a:t>100.0%</a:t>
                </a:r>
                <a:endParaRPr lang="en-GB" sz="2400" b="0">
                  <a:latin typeface="Times New Roman" pitchFamily="18" charset="0"/>
                </a:endParaRPr>
              </a:p>
            </p:txBody>
          </p:sp>
          <p:sp>
            <p:nvSpPr>
              <p:cNvPr id="297" name="Rectangle 141"/>
              <p:cNvSpPr>
                <a:spLocks noChangeArrowheads="1"/>
              </p:cNvSpPr>
              <p:nvPr/>
            </p:nvSpPr>
            <p:spPr bwMode="auto">
              <a:xfrm>
                <a:off x="2079" y="2434"/>
                <a:ext cx="448" cy="123"/>
              </a:xfrm>
              <a:prstGeom prst="rect">
                <a:avLst/>
              </a:prstGeom>
              <a:solidFill>
                <a:srgbClr val="FFFFFF"/>
              </a:solidFill>
              <a:ln w="9525">
                <a:noFill/>
                <a:miter lim="800000"/>
                <a:headEnd/>
                <a:tailEnd/>
              </a:ln>
            </p:spPr>
            <p:txBody>
              <a:bodyPr/>
              <a:lstStyle/>
              <a:p>
                <a:endParaRPr lang="en-US"/>
              </a:p>
            </p:txBody>
          </p:sp>
          <p:sp>
            <p:nvSpPr>
              <p:cNvPr id="298" name="Rectangle 142"/>
              <p:cNvSpPr>
                <a:spLocks noChangeArrowheads="1"/>
              </p:cNvSpPr>
              <p:nvPr/>
            </p:nvSpPr>
            <p:spPr bwMode="auto">
              <a:xfrm>
                <a:off x="2317" y="2446"/>
                <a:ext cx="129" cy="90"/>
              </a:xfrm>
              <a:prstGeom prst="rect">
                <a:avLst/>
              </a:prstGeom>
              <a:noFill/>
              <a:ln w="9525">
                <a:noFill/>
                <a:miter lim="800000"/>
                <a:headEnd/>
                <a:tailEnd/>
              </a:ln>
            </p:spPr>
            <p:txBody>
              <a:bodyPr wrap="none" lIns="0" tIns="0" rIns="0" bIns="0">
                <a:spAutoFit/>
              </a:bodyPr>
              <a:lstStyle/>
              <a:p>
                <a:r>
                  <a:rPr lang="en-GB" sz="1000" b="0">
                    <a:solidFill>
                      <a:srgbClr val="000000"/>
                    </a:solidFill>
                  </a:rPr>
                  <a:t>.4%</a:t>
                </a:r>
                <a:endParaRPr lang="en-GB" sz="2400" b="0">
                  <a:latin typeface="Times New Roman" pitchFamily="18" charset="0"/>
                </a:endParaRPr>
              </a:p>
            </p:txBody>
          </p:sp>
          <p:sp>
            <p:nvSpPr>
              <p:cNvPr id="299" name="Rectangle 143"/>
              <p:cNvSpPr>
                <a:spLocks noChangeArrowheads="1"/>
              </p:cNvSpPr>
              <p:nvPr/>
            </p:nvSpPr>
            <p:spPr bwMode="auto">
              <a:xfrm>
                <a:off x="2516" y="2434"/>
                <a:ext cx="547" cy="123"/>
              </a:xfrm>
              <a:prstGeom prst="rect">
                <a:avLst/>
              </a:prstGeom>
              <a:solidFill>
                <a:srgbClr val="FFFFFF"/>
              </a:solidFill>
              <a:ln w="9525">
                <a:noFill/>
                <a:miter lim="800000"/>
                <a:headEnd/>
                <a:tailEnd/>
              </a:ln>
            </p:spPr>
            <p:txBody>
              <a:bodyPr/>
              <a:lstStyle/>
              <a:p>
                <a:endParaRPr lang="en-US"/>
              </a:p>
            </p:txBody>
          </p:sp>
          <p:sp>
            <p:nvSpPr>
              <p:cNvPr id="300" name="Rectangle 144"/>
              <p:cNvSpPr>
                <a:spLocks noChangeArrowheads="1"/>
              </p:cNvSpPr>
              <p:nvPr/>
            </p:nvSpPr>
            <p:spPr bwMode="auto">
              <a:xfrm>
                <a:off x="2819" y="2446"/>
                <a:ext cx="170" cy="90"/>
              </a:xfrm>
              <a:prstGeom prst="rect">
                <a:avLst/>
              </a:prstGeom>
              <a:noFill/>
              <a:ln w="9525">
                <a:noFill/>
                <a:miter lim="800000"/>
                <a:headEnd/>
                <a:tailEnd/>
              </a:ln>
            </p:spPr>
            <p:txBody>
              <a:bodyPr wrap="none" lIns="0" tIns="0" rIns="0" bIns="0">
                <a:spAutoFit/>
              </a:bodyPr>
              <a:lstStyle/>
              <a:p>
                <a:r>
                  <a:rPr lang="en-GB" sz="1000" b="0">
                    <a:solidFill>
                      <a:srgbClr val="000000"/>
                    </a:solidFill>
                  </a:rPr>
                  <a:t>4.7%</a:t>
                </a:r>
                <a:endParaRPr lang="en-GB" sz="2400" b="0">
                  <a:latin typeface="Times New Roman" pitchFamily="18" charset="0"/>
                </a:endParaRPr>
              </a:p>
            </p:txBody>
          </p:sp>
          <p:sp>
            <p:nvSpPr>
              <p:cNvPr id="301" name="Rectangle 145"/>
              <p:cNvSpPr>
                <a:spLocks noChangeArrowheads="1"/>
              </p:cNvSpPr>
              <p:nvPr/>
            </p:nvSpPr>
            <p:spPr bwMode="auto">
              <a:xfrm>
                <a:off x="3052" y="2434"/>
                <a:ext cx="448" cy="123"/>
              </a:xfrm>
              <a:prstGeom prst="rect">
                <a:avLst/>
              </a:prstGeom>
              <a:solidFill>
                <a:srgbClr val="FFFFFF"/>
              </a:solidFill>
              <a:ln w="9525">
                <a:noFill/>
                <a:miter lim="800000"/>
                <a:headEnd/>
                <a:tailEnd/>
              </a:ln>
            </p:spPr>
            <p:txBody>
              <a:bodyPr/>
              <a:lstStyle/>
              <a:p>
                <a:endParaRPr lang="en-US"/>
              </a:p>
            </p:txBody>
          </p:sp>
          <p:sp>
            <p:nvSpPr>
              <p:cNvPr id="302" name="Rectangle 146"/>
              <p:cNvSpPr>
                <a:spLocks noChangeArrowheads="1"/>
              </p:cNvSpPr>
              <p:nvPr/>
            </p:nvSpPr>
            <p:spPr bwMode="auto">
              <a:xfrm>
                <a:off x="3256" y="2446"/>
                <a:ext cx="169" cy="90"/>
              </a:xfrm>
              <a:prstGeom prst="rect">
                <a:avLst/>
              </a:prstGeom>
              <a:noFill/>
              <a:ln w="9525">
                <a:noFill/>
                <a:miter lim="800000"/>
                <a:headEnd/>
                <a:tailEnd/>
              </a:ln>
            </p:spPr>
            <p:txBody>
              <a:bodyPr wrap="none" lIns="0" tIns="0" rIns="0" bIns="0">
                <a:spAutoFit/>
              </a:bodyPr>
              <a:lstStyle/>
              <a:p>
                <a:r>
                  <a:rPr lang="en-GB" sz="1000" b="0">
                    <a:solidFill>
                      <a:srgbClr val="000000"/>
                    </a:solidFill>
                  </a:rPr>
                  <a:t>9.9%</a:t>
                </a:r>
                <a:endParaRPr lang="en-GB" sz="2400" b="0">
                  <a:latin typeface="Times New Roman" pitchFamily="18" charset="0"/>
                </a:endParaRPr>
              </a:p>
            </p:txBody>
          </p:sp>
          <p:sp>
            <p:nvSpPr>
              <p:cNvPr id="303" name="Rectangle 147"/>
              <p:cNvSpPr>
                <a:spLocks noChangeArrowheads="1"/>
              </p:cNvSpPr>
              <p:nvPr/>
            </p:nvSpPr>
            <p:spPr bwMode="auto">
              <a:xfrm>
                <a:off x="3489" y="2434"/>
                <a:ext cx="449" cy="123"/>
              </a:xfrm>
              <a:prstGeom prst="rect">
                <a:avLst/>
              </a:prstGeom>
              <a:solidFill>
                <a:srgbClr val="FFFFFF"/>
              </a:solidFill>
              <a:ln w="9525">
                <a:noFill/>
                <a:miter lim="800000"/>
                <a:headEnd/>
                <a:tailEnd/>
              </a:ln>
            </p:spPr>
            <p:txBody>
              <a:bodyPr/>
              <a:lstStyle/>
              <a:p>
                <a:endParaRPr lang="en-US"/>
              </a:p>
            </p:txBody>
          </p:sp>
          <p:sp>
            <p:nvSpPr>
              <p:cNvPr id="304" name="Rectangle 148"/>
              <p:cNvSpPr>
                <a:spLocks noChangeArrowheads="1"/>
              </p:cNvSpPr>
              <p:nvPr/>
            </p:nvSpPr>
            <p:spPr bwMode="auto">
              <a:xfrm>
                <a:off x="3658" y="2446"/>
                <a:ext cx="210" cy="90"/>
              </a:xfrm>
              <a:prstGeom prst="rect">
                <a:avLst/>
              </a:prstGeom>
              <a:noFill/>
              <a:ln w="9525">
                <a:noFill/>
                <a:miter lim="800000"/>
                <a:headEnd/>
                <a:tailEnd/>
              </a:ln>
            </p:spPr>
            <p:txBody>
              <a:bodyPr wrap="none" lIns="0" tIns="0" rIns="0" bIns="0">
                <a:spAutoFit/>
              </a:bodyPr>
              <a:lstStyle/>
              <a:p>
                <a:r>
                  <a:rPr lang="en-GB" sz="1000" b="0">
                    <a:solidFill>
                      <a:srgbClr val="000000"/>
                    </a:solidFill>
                  </a:rPr>
                  <a:t>75.5%</a:t>
                </a:r>
                <a:endParaRPr lang="en-GB" sz="2400" b="0">
                  <a:latin typeface="Times New Roman" pitchFamily="18" charset="0"/>
                </a:endParaRPr>
              </a:p>
            </p:txBody>
          </p:sp>
          <p:sp>
            <p:nvSpPr>
              <p:cNvPr id="305" name="Rectangle 149"/>
              <p:cNvSpPr>
                <a:spLocks noChangeArrowheads="1"/>
              </p:cNvSpPr>
              <p:nvPr/>
            </p:nvSpPr>
            <p:spPr bwMode="auto">
              <a:xfrm>
                <a:off x="3926" y="2434"/>
                <a:ext cx="449" cy="123"/>
              </a:xfrm>
              <a:prstGeom prst="rect">
                <a:avLst/>
              </a:prstGeom>
              <a:solidFill>
                <a:srgbClr val="FFFFFF"/>
              </a:solidFill>
              <a:ln w="9525">
                <a:noFill/>
                <a:miter lim="800000"/>
                <a:headEnd/>
                <a:tailEnd/>
              </a:ln>
            </p:spPr>
            <p:txBody>
              <a:bodyPr/>
              <a:lstStyle/>
              <a:p>
                <a:endParaRPr lang="en-US"/>
              </a:p>
            </p:txBody>
          </p:sp>
          <p:sp>
            <p:nvSpPr>
              <p:cNvPr id="306" name="Rectangle 150"/>
              <p:cNvSpPr>
                <a:spLocks noChangeArrowheads="1"/>
              </p:cNvSpPr>
              <p:nvPr/>
            </p:nvSpPr>
            <p:spPr bwMode="auto">
              <a:xfrm>
                <a:off x="4130" y="2446"/>
                <a:ext cx="169" cy="90"/>
              </a:xfrm>
              <a:prstGeom prst="rect">
                <a:avLst/>
              </a:prstGeom>
              <a:noFill/>
              <a:ln w="9525">
                <a:noFill/>
                <a:miter lim="800000"/>
                <a:headEnd/>
                <a:tailEnd/>
              </a:ln>
            </p:spPr>
            <p:txBody>
              <a:bodyPr wrap="none" lIns="0" tIns="0" rIns="0" bIns="0">
                <a:spAutoFit/>
              </a:bodyPr>
              <a:lstStyle/>
              <a:p>
                <a:r>
                  <a:rPr lang="en-GB" sz="1000" b="0">
                    <a:solidFill>
                      <a:srgbClr val="000000"/>
                    </a:solidFill>
                  </a:rPr>
                  <a:t>8.6%</a:t>
                </a:r>
                <a:endParaRPr lang="en-GB" sz="2400" b="0">
                  <a:latin typeface="Times New Roman" pitchFamily="18" charset="0"/>
                </a:endParaRPr>
              </a:p>
            </p:txBody>
          </p:sp>
          <p:sp>
            <p:nvSpPr>
              <p:cNvPr id="307" name="Rectangle 151"/>
              <p:cNvSpPr>
                <a:spLocks noChangeArrowheads="1"/>
              </p:cNvSpPr>
              <p:nvPr/>
            </p:nvSpPr>
            <p:spPr bwMode="auto">
              <a:xfrm>
                <a:off x="4363" y="2434"/>
                <a:ext cx="460" cy="123"/>
              </a:xfrm>
              <a:prstGeom prst="rect">
                <a:avLst/>
              </a:prstGeom>
              <a:solidFill>
                <a:srgbClr val="FFFFFF"/>
              </a:solidFill>
              <a:ln w="9525">
                <a:noFill/>
                <a:miter lim="800000"/>
                <a:headEnd/>
                <a:tailEnd/>
              </a:ln>
            </p:spPr>
            <p:txBody>
              <a:bodyPr/>
              <a:lstStyle/>
              <a:p>
                <a:endParaRPr lang="en-US"/>
              </a:p>
            </p:txBody>
          </p:sp>
          <p:sp>
            <p:nvSpPr>
              <p:cNvPr id="308" name="Rectangle 152"/>
              <p:cNvSpPr>
                <a:spLocks noChangeArrowheads="1"/>
              </p:cNvSpPr>
              <p:nvPr/>
            </p:nvSpPr>
            <p:spPr bwMode="auto">
              <a:xfrm>
                <a:off x="4613" y="2446"/>
                <a:ext cx="128" cy="90"/>
              </a:xfrm>
              <a:prstGeom prst="rect">
                <a:avLst/>
              </a:prstGeom>
              <a:noFill/>
              <a:ln w="9525">
                <a:noFill/>
                <a:miter lim="800000"/>
                <a:headEnd/>
                <a:tailEnd/>
              </a:ln>
            </p:spPr>
            <p:txBody>
              <a:bodyPr wrap="none" lIns="0" tIns="0" rIns="0" bIns="0">
                <a:spAutoFit/>
              </a:bodyPr>
              <a:lstStyle/>
              <a:p>
                <a:r>
                  <a:rPr lang="en-GB" sz="1000" b="0">
                    <a:solidFill>
                      <a:srgbClr val="000000"/>
                    </a:solidFill>
                  </a:rPr>
                  <a:t>.9%</a:t>
                </a:r>
                <a:endParaRPr lang="en-GB" sz="2400" b="0">
                  <a:latin typeface="Times New Roman" pitchFamily="18" charset="0"/>
                </a:endParaRPr>
              </a:p>
            </p:txBody>
          </p:sp>
          <p:sp>
            <p:nvSpPr>
              <p:cNvPr id="309" name="Rectangle 153"/>
              <p:cNvSpPr>
                <a:spLocks noChangeArrowheads="1"/>
              </p:cNvSpPr>
              <p:nvPr/>
            </p:nvSpPr>
            <p:spPr bwMode="auto">
              <a:xfrm>
                <a:off x="4812" y="2434"/>
                <a:ext cx="448" cy="123"/>
              </a:xfrm>
              <a:prstGeom prst="rect">
                <a:avLst/>
              </a:prstGeom>
              <a:solidFill>
                <a:srgbClr val="FFFFFF"/>
              </a:solidFill>
              <a:ln w="9525">
                <a:noFill/>
                <a:miter lim="800000"/>
                <a:headEnd/>
                <a:tailEnd/>
              </a:ln>
            </p:spPr>
            <p:txBody>
              <a:bodyPr/>
              <a:lstStyle/>
              <a:p>
                <a:endParaRPr lang="en-US"/>
              </a:p>
            </p:txBody>
          </p:sp>
          <p:sp>
            <p:nvSpPr>
              <p:cNvPr id="310" name="Rectangle 154"/>
              <p:cNvSpPr>
                <a:spLocks noChangeArrowheads="1"/>
              </p:cNvSpPr>
              <p:nvPr/>
            </p:nvSpPr>
            <p:spPr bwMode="auto">
              <a:xfrm>
                <a:off x="4944" y="2446"/>
                <a:ext cx="252" cy="90"/>
              </a:xfrm>
              <a:prstGeom prst="rect">
                <a:avLst/>
              </a:prstGeom>
              <a:noFill/>
              <a:ln w="9525">
                <a:noFill/>
                <a:miter lim="800000"/>
                <a:headEnd/>
                <a:tailEnd/>
              </a:ln>
            </p:spPr>
            <p:txBody>
              <a:bodyPr wrap="none" lIns="0" tIns="0" rIns="0" bIns="0">
                <a:spAutoFit/>
              </a:bodyPr>
              <a:lstStyle/>
              <a:p>
                <a:r>
                  <a:rPr lang="en-GB" sz="1000" b="0">
                    <a:solidFill>
                      <a:srgbClr val="000000"/>
                    </a:solidFill>
                  </a:rPr>
                  <a:t>100.0%</a:t>
                </a:r>
                <a:endParaRPr lang="en-GB" sz="2400" b="0">
                  <a:latin typeface="Times New Roman" pitchFamily="18" charset="0"/>
                </a:endParaRPr>
              </a:p>
            </p:txBody>
          </p:sp>
          <p:sp>
            <p:nvSpPr>
              <p:cNvPr id="311" name="Rectangle 155"/>
              <p:cNvSpPr>
                <a:spLocks noChangeArrowheads="1"/>
              </p:cNvSpPr>
              <p:nvPr/>
            </p:nvSpPr>
            <p:spPr bwMode="auto">
              <a:xfrm>
                <a:off x="2079" y="2545"/>
                <a:ext cx="448" cy="122"/>
              </a:xfrm>
              <a:prstGeom prst="rect">
                <a:avLst/>
              </a:prstGeom>
              <a:solidFill>
                <a:srgbClr val="FFFFFF"/>
              </a:solidFill>
              <a:ln w="9525">
                <a:noFill/>
                <a:miter lim="800000"/>
                <a:headEnd/>
                <a:tailEnd/>
              </a:ln>
            </p:spPr>
            <p:txBody>
              <a:bodyPr/>
              <a:lstStyle/>
              <a:p>
                <a:endParaRPr lang="en-US"/>
              </a:p>
            </p:txBody>
          </p:sp>
          <p:sp>
            <p:nvSpPr>
              <p:cNvPr id="312" name="Rectangle 156"/>
              <p:cNvSpPr>
                <a:spLocks noChangeArrowheads="1"/>
              </p:cNvSpPr>
              <p:nvPr/>
            </p:nvSpPr>
            <p:spPr bwMode="auto">
              <a:xfrm>
                <a:off x="2281" y="2557"/>
                <a:ext cx="169" cy="90"/>
              </a:xfrm>
              <a:prstGeom prst="rect">
                <a:avLst/>
              </a:prstGeom>
              <a:noFill/>
              <a:ln w="9525">
                <a:noFill/>
                <a:miter lim="800000"/>
                <a:headEnd/>
                <a:tailEnd/>
              </a:ln>
            </p:spPr>
            <p:txBody>
              <a:bodyPr wrap="none" lIns="0" tIns="0" rIns="0" bIns="0">
                <a:spAutoFit/>
              </a:bodyPr>
              <a:lstStyle/>
              <a:p>
                <a:r>
                  <a:rPr lang="en-GB" sz="1000" b="0">
                    <a:solidFill>
                      <a:srgbClr val="000000"/>
                    </a:solidFill>
                  </a:rPr>
                  <a:t>1.3%</a:t>
                </a:r>
                <a:endParaRPr lang="en-GB" sz="2400" b="0">
                  <a:latin typeface="Times New Roman" pitchFamily="18" charset="0"/>
                </a:endParaRPr>
              </a:p>
            </p:txBody>
          </p:sp>
          <p:sp>
            <p:nvSpPr>
              <p:cNvPr id="313" name="Rectangle 157"/>
              <p:cNvSpPr>
                <a:spLocks noChangeArrowheads="1"/>
              </p:cNvSpPr>
              <p:nvPr/>
            </p:nvSpPr>
            <p:spPr bwMode="auto">
              <a:xfrm>
                <a:off x="2516" y="2545"/>
                <a:ext cx="547" cy="122"/>
              </a:xfrm>
              <a:prstGeom prst="rect">
                <a:avLst/>
              </a:prstGeom>
              <a:solidFill>
                <a:srgbClr val="FFFFFF"/>
              </a:solidFill>
              <a:ln w="9525">
                <a:noFill/>
                <a:miter lim="800000"/>
                <a:headEnd/>
                <a:tailEnd/>
              </a:ln>
            </p:spPr>
            <p:txBody>
              <a:bodyPr/>
              <a:lstStyle/>
              <a:p>
                <a:endParaRPr lang="en-US"/>
              </a:p>
            </p:txBody>
          </p:sp>
          <p:sp>
            <p:nvSpPr>
              <p:cNvPr id="314" name="Rectangle 158"/>
              <p:cNvSpPr>
                <a:spLocks noChangeArrowheads="1"/>
              </p:cNvSpPr>
              <p:nvPr/>
            </p:nvSpPr>
            <p:spPr bwMode="auto">
              <a:xfrm>
                <a:off x="2819" y="2557"/>
                <a:ext cx="170" cy="90"/>
              </a:xfrm>
              <a:prstGeom prst="rect">
                <a:avLst/>
              </a:prstGeom>
              <a:noFill/>
              <a:ln w="9525">
                <a:noFill/>
                <a:miter lim="800000"/>
                <a:headEnd/>
                <a:tailEnd/>
              </a:ln>
            </p:spPr>
            <p:txBody>
              <a:bodyPr wrap="none" lIns="0" tIns="0" rIns="0" bIns="0">
                <a:spAutoFit/>
              </a:bodyPr>
              <a:lstStyle/>
              <a:p>
                <a:r>
                  <a:rPr lang="en-GB" sz="1000" b="0">
                    <a:solidFill>
                      <a:srgbClr val="000000"/>
                    </a:solidFill>
                  </a:rPr>
                  <a:t>4.0%</a:t>
                </a:r>
                <a:endParaRPr lang="en-GB" sz="2400" b="0">
                  <a:latin typeface="Times New Roman" pitchFamily="18" charset="0"/>
                </a:endParaRPr>
              </a:p>
            </p:txBody>
          </p:sp>
          <p:sp>
            <p:nvSpPr>
              <p:cNvPr id="315" name="Rectangle 159"/>
              <p:cNvSpPr>
                <a:spLocks noChangeArrowheads="1"/>
              </p:cNvSpPr>
              <p:nvPr/>
            </p:nvSpPr>
            <p:spPr bwMode="auto">
              <a:xfrm>
                <a:off x="3052" y="2545"/>
                <a:ext cx="448" cy="122"/>
              </a:xfrm>
              <a:prstGeom prst="rect">
                <a:avLst/>
              </a:prstGeom>
              <a:solidFill>
                <a:srgbClr val="FFFFFF"/>
              </a:solidFill>
              <a:ln w="9525">
                <a:noFill/>
                <a:miter lim="800000"/>
                <a:headEnd/>
                <a:tailEnd/>
              </a:ln>
            </p:spPr>
            <p:txBody>
              <a:bodyPr/>
              <a:lstStyle/>
              <a:p>
                <a:endParaRPr lang="en-US"/>
              </a:p>
            </p:txBody>
          </p:sp>
          <p:sp>
            <p:nvSpPr>
              <p:cNvPr id="316" name="Rectangle 160"/>
              <p:cNvSpPr>
                <a:spLocks noChangeArrowheads="1"/>
              </p:cNvSpPr>
              <p:nvPr/>
            </p:nvSpPr>
            <p:spPr bwMode="auto">
              <a:xfrm>
                <a:off x="3220" y="2557"/>
                <a:ext cx="211" cy="90"/>
              </a:xfrm>
              <a:prstGeom prst="rect">
                <a:avLst/>
              </a:prstGeom>
              <a:noFill/>
              <a:ln w="9525">
                <a:noFill/>
                <a:miter lim="800000"/>
                <a:headEnd/>
                <a:tailEnd/>
              </a:ln>
            </p:spPr>
            <p:txBody>
              <a:bodyPr wrap="none" lIns="0" tIns="0" rIns="0" bIns="0">
                <a:spAutoFit/>
              </a:bodyPr>
              <a:lstStyle/>
              <a:p>
                <a:r>
                  <a:rPr lang="en-GB" sz="1000" b="0">
                    <a:solidFill>
                      <a:srgbClr val="000000"/>
                    </a:solidFill>
                  </a:rPr>
                  <a:t>14.5%</a:t>
                </a:r>
                <a:endParaRPr lang="en-GB" sz="2400" b="0">
                  <a:latin typeface="Times New Roman" pitchFamily="18" charset="0"/>
                </a:endParaRPr>
              </a:p>
            </p:txBody>
          </p:sp>
          <p:sp>
            <p:nvSpPr>
              <p:cNvPr id="317" name="Rectangle 161"/>
              <p:cNvSpPr>
                <a:spLocks noChangeArrowheads="1"/>
              </p:cNvSpPr>
              <p:nvPr/>
            </p:nvSpPr>
            <p:spPr bwMode="auto">
              <a:xfrm>
                <a:off x="3489" y="2545"/>
                <a:ext cx="449" cy="122"/>
              </a:xfrm>
              <a:prstGeom prst="rect">
                <a:avLst/>
              </a:prstGeom>
              <a:solidFill>
                <a:srgbClr val="FFFFFF"/>
              </a:solidFill>
              <a:ln w="9525">
                <a:noFill/>
                <a:miter lim="800000"/>
                <a:headEnd/>
                <a:tailEnd/>
              </a:ln>
            </p:spPr>
            <p:txBody>
              <a:bodyPr/>
              <a:lstStyle/>
              <a:p>
                <a:endParaRPr lang="en-US"/>
              </a:p>
            </p:txBody>
          </p:sp>
          <p:sp>
            <p:nvSpPr>
              <p:cNvPr id="318" name="Rectangle 162"/>
              <p:cNvSpPr>
                <a:spLocks noChangeArrowheads="1"/>
              </p:cNvSpPr>
              <p:nvPr/>
            </p:nvSpPr>
            <p:spPr bwMode="auto">
              <a:xfrm>
                <a:off x="3658" y="2557"/>
                <a:ext cx="210" cy="90"/>
              </a:xfrm>
              <a:prstGeom prst="rect">
                <a:avLst/>
              </a:prstGeom>
              <a:noFill/>
              <a:ln w="9525">
                <a:noFill/>
                <a:miter lim="800000"/>
                <a:headEnd/>
                <a:tailEnd/>
              </a:ln>
            </p:spPr>
            <p:txBody>
              <a:bodyPr wrap="none" lIns="0" tIns="0" rIns="0" bIns="0">
                <a:spAutoFit/>
              </a:bodyPr>
              <a:lstStyle/>
              <a:p>
                <a:r>
                  <a:rPr lang="en-GB" sz="1000" b="0">
                    <a:solidFill>
                      <a:srgbClr val="000000"/>
                    </a:solidFill>
                  </a:rPr>
                  <a:t>70.7%</a:t>
                </a:r>
                <a:endParaRPr lang="en-GB" sz="2400" b="0">
                  <a:latin typeface="Times New Roman" pitchFamily="18" charset="0"/>
                </a:endParaRPr>
              </a:p>
            </p:txBody>
          </p:sp>
          <p:sp>
            <p:nvSpPr>
              <p:cNvPr id="319" name="Rectangle 163"/>
              <p:cNvSpPr>
                <a:spLocks noChangeArrowheads="1"/>
              </p:cNvSpPr>
              <p:nvPr/>
            </p:nvSpPr>
            <p:spPr bwMode="auto">
              <a:xfrm>
                <a:off x="3926" y="2545"/>
                <a:ext cx="449" cy="122"/>
              </a:xfrm>
              <a:prstGeom prst="rect">
                <a:avLst/>
              </a:prstGeom>
              <a:solidFill>
                <a:srgbClr val="FFFFFF"/>
              </a:solidFill>
              <a:ln w="9525">
                <a:noFill/>
                <a:miter lim="800000"/>
                <a:headEnd/>
                <a:tailEnd/>
              </a:ln>
            </p:spPr>
            <p:txBody>
              <a:bodyPr/>
              <a:lstStyle/>
              <a:p>
                <a:endParaRPr lang="en-US"/>
              </a:p>
            </p:txBody>
          </p:sp>
          <p:sp>
            <p:nvSpPr>
              <p:cNvPr id="320" name="Rectangle 164"/>
              <p:cNvSpPr>
                <a:spLocks noChangeArrowheads="1"/>
              </p:cNvSpPr>
              <p:nvPr/>
            </p:nvSpPr>
            <p:spPr bwMode="auto">
              <a:xfrm>
                <a:off x="4130" y="2557"/>
                <a:ext cx="169" cy="90"/>
              </a:xfrm>
              <a:prstGeom prst="rect">
                <a:avLst/>
              </a:prstGeom>
              <a:noFill/>
              <a:ln w="9525">
                <a:noFill/>
                <a:miter lim="800000"/>
                <a:headEnd/>
                <a:tailEnd/>
              </a:ln>
            </p:spPr>
            <p:txBody>
              <a:bodyPr wrap="none" lIns="0" tIns="0" rIns="0" bIns="0">
                <a:spAutoFit/>
              </a:bodyPr>
              <a:lstStyle/>
              <a:p>
                <a:r>
                  <a:rPr lang="en-GB" sz="1000" b="0">
                    <a:solidFill>
                      <a:srgbClr val="000000"/>
                    </a:solidFill>
                  </a:rPr>
                  <a:t>8.1%</a:t>
                </a:r>
                <a:endParaRPr lang="en-GB" sz="2400" b="0">
                  <a:latin typeface="Times New Roman" pitchFamily="18" charset="0"/>
                </a:endParaRPr>
              </a:p>
            </p:txBody>
          </p:sp>
          <p:sp>
            <p:nvSpPr>
              <p:cNvPr id="321" name="Rectangle 165"/>
              <p:cNvSpPr>
                <a:spLocks noChangeArrowheads="1"/>
              </p:cNvSpPr>
              <p:nvPr/>
            </p:nvSpPr>
            <p:spPr bwMode="auto">
              <a:xfrm>
                <a:off x="4363" y="2545"/>
                <a:ext cx="460" cy="122"/>
              </a:xfrm>
              <a:prstGeom prst="rect">
                <a:avLst/>
              </a:prstGeom>
              <a:solidFill>
                <a:srgbClr val="FFFFFF"/>
              </a:solidFill>
              <a:ln w="9525">
                <a:noFill/>
                <a:miter lim="800000"/>
                <a:headEnd/>
                <a:tailEnd/>
              </a:ln>
            </p:spPr>
            <p:txBody>
              <a:bodyPr/>
              <a:lstStyle/>
              <a:p>
                <a:endParaRPr lang="en-US"/>
              </a:p>
            </p:txBody>
          </p:sp>
          <p:sp>
            <p:nvSpPr>
              <p:cNvPr id="322" name="Rectangle 166"/>
              <p:cNvSpPr>
                <a:spLocks noChangeArrowheads="1"/>
              </p:cNvSpPr>
              <p:nvPr/>
            </p:nvSpPr>
            <p:spPr bwMode="auto">
              <a:xfrm>
                <a:off x="4578" y="2557"/>
                <a:ext cx="170" cy="90"/>
              </a:xfrm>
              <a:prstGeom prst="rect">
                <a:avLst/>
              </a:prstGeom>
              <a:noFill/>
              <a:ln w="9525">
                <a:noFill/>
                <a:miter lim="800000"/>
                <a:headEnd/>
                <a:tailEnd/>
              </a:ln>
            </p:spPr>
            <p:txBody>
              <a:bodyPr wrap="none" lIns="0" tIns="0" rIns="0" bIns="0">
                <a:spAutoFit/>
              </a:bodyPr>
              <a:lstStyle/>
              <a:p>
                <a:r>
                  <a:rPr lang="en-GB" sz="1000" b="0">
                    <a:solidFill>
                      <a:srgbClr val="000000"/>
                    </a:solidFill>
                  </a:rPr>
                  <a:t>1.3%</a:t>
                </a:r>
                <a:endParaRPr lang="en-GB" sz="2400" b="0">
                  <a:latin typeface="Times New Roman" pitchFamily="18" charset="0"/>
                </a:endParaRPr>
              </a:p>
            </p:txBody>
          </p:sp>
          <p:sp>
            <p:nvSpPr>
              <p:cNvPr id="323" name="Rectangle 167"/>
              <p:cNvSpPr>
                <a:spLocks noChangeArrowheads="1"/>
              </p:cNvSpPr>
              <p:nvPr/>
            </p:nvSpPr>
            <p:spPr bwMode="auto">
              <a:xfrm>
                <a:off x="4812" y="2545"/>
                <a:ext cx="448" cy="122"/>
              </a:xfrm>
              <a:prstGeom prst="rect">
                <a:avLst/>
              </a:prstGeom>
              <a:solidFill>
                <a:srgbClr val="FFFFFF"/>
              </a:solidFill>
              <a:ln w="9525">
                <a:noFill/>
                <a:miter lim="800000"/>
                <a:headEnd/>
                <a:tailEnd/>
              </a:ln>
            </p:spPr>
            <p:txBody>
              <a:bodyPr/>
              <a:lstStyle/>
              <a:p>
                <a:endParaRPr lang="en-US"/>
              </a:p>
            </p:txBody>
          </p:sp>
          <p:sp>
            <p:nvSpPr>
              <p:cNvPr id="324" name="Rectangle 168"/>
              <p:cNvSpPr>
                <a:spLocks noChangeArrowheads="1"/>
              </p:cNvSpPr>
              <p:nvPr/>
            </p:nvSpPr>
            <p:spPr bwMode="auto">
              <a:xfrm>
                <a:off x="4944" y="2557"/>
                <a:ext cx="252" cy="90"/>
              </a:xfrm>
              <a:prstGeom prst="rect">
                <a:avLst/>
              </a:prstGeom>
              <a:noFill/>
              <a:ln w="9525">
                <a:noFill/>
                <a:miter lim="800000"/>
                <a:headEnd/>
                <a:tailEnd/>
              </a:ln>
            </p:spPr>
            <p:txBody>
              <a:bodyPr wrap="none" lIns="0" tIns="0" rIns="0" bIns="0">
                <a:spAutoFit/>
              </a:bodyPr>
              <a:lstStyle/>
              <a:p>
                <a:r>
                  <a:rPr lang="en-GB" sz="1000" b="0">
                    <a:solidFill>
                      <a:srgbClr val="000000"/>
                    </a:solidFill>
                  </a:rPr>
                  <a:t>100.0%</a:t>
                </a:r>
                <a:endParaRPr lang="en-GB" sz="2400" b="0">
                  <a:latin typeface="Times New Roman" pitchFamily="18" charset="0"/>
                </a:endParaRPr>
              </a:p>
            </p:txBody>
          </p:sp>
          <p:sp>
            <p:nvSpPr>
              <p:cNvPr id="325" name="Rectangle 169"/>
              <p:cNvSpPr>
                <a:spLocks noChangeArrowheads="1"/>
              </p:cNvSpPr>
              <p:nvPr/>
            </p:nvSpPr>
            <p:spPr bwMode="auto">
              <a:xfrm>
                <a:off x="2079" y="2656"/>
                <a:ext cx="448" cy="122"/>
              </a:xfrm>
              <a:prstGeom prst="rect">
                <a:avLst/>
              </a:prstGeom>
              <a:solidFill>
                <a:srgbClr val="FFFFFF"/>
              </a:solidFill>
              <a:ln w="9525">
                <a:noFill/>
                <a:miter lim="800000"/>
                <a:headEnd/>
                <a:tailEnd/>
              </a:ln>
            </p:spPr>
            <p:txBody>
              <a:bodyPr/>
              <a:lstStyle/>
              <a:p>
                <a:endParaRPr lang="en-US"/>
              </a:p>
            </p:txBody>
          </p:sp>
          <p:sp>
            <p:nvSpPr>
              <p:cNvPr id="326" name="Rectangle 170"/>
              <p:cNvSpPr>
                <a:spLocks noChangeArrowheads="1"/>
              </p:cNvSpPr>
              <p:nvPr/>
            </p:nvSpPr>
            <p:spPr bwMode="auto">
              <a:xfrm>
                <a:off x="2281" y="2667"/>
                <a:ext cx="169" cy="90"/>
              </a:xfrm>
              <a:prstGeom prst="rect">
                <a:avLst/>
              </a:prstGeom>
              <a:noFill/>
              <a:ln w="9525">
                <a:noFill/>
                <a:miter lim="800000"/>
                <a:headEnd/>
                <a:tailEnd/>
              </a:ln>
            </p:spPr>
            <p:txBody>
              <a:bodyPr wrap="none" lIns="0" tIns="0" rIns="0" bIns="0">
                <a:spAutoFit/>
              </a:bodyPr>
              <a:lstStyle/>
              <a:p>
                <a:r>
                  <a:rPr lang="en-GB" sz="1000" b="0">
                    <a:solidFill>
                      <a:srgbClr val="000000"/>
                    </a:solidFill>
                  </a:rPr>
                  <a:t>1.0%</a:t>
                </a:r>
                <a:endParaRPr lang="en-GB" sz="2400" b="0">
                  <a:latin typeface="Times New Roman" pitchFamily="18" charset="0"/>
                </a:endParaRPr>
              </a:p>
            </p:txBody>
          </p:sp>
          <p:sp>
            <p:nvSpPr>
              <p:cNvPr id="327" name="Rectangle 171"/>
              <p:cNvSpPr>
                <a:spLocks noChangeArrowheads="1"/>
              </p:cNvSpPr>
              <p:nvPr/>
            </p:nvSpPr>
            <p:spPr bwMode="auto">
              <a:xfrm>
                <a:off x="2516" y="2656"/>
                <a:ext cx="547" cy="122"/>
              </a:xfrm>
              <a:prstGeom prst="rect">
                <a:avLst/>
              </a:prstGeom>
              <a:solidFill>
                <a:srgbClr val="FFFFFF"/>
              </a:solidFill>
              <a:ln w="9525">
                <a:noFill/>
                <a:miter lim="800000"/>
                <a:headEnd/>
                <a:tailEnd/>
              </a:ln>
            </p:spPr>
            <p:txBody>
              <a:bodyPr/>
              <a:lstStyle/>
              <a:p>
                <a:endParaRPr lang="en-US"/>
              </a:p>
            </p:txBody>
          </p:sp>
          <p:sp>
            <p:nvSpPr>
              <p:cNvPr id="328" name="Rectangle 172"/>
              <p:cNvSpPr>
                <a:spLocks noChangeArrowheads="1"/>
              </p:cNvSpPr>
              <p:nvPr/>
            </p:nvSpPr>
            <p:spPr bwMode="auto">
              <a:xfrm>
                <a:off x="2819" y="2667"/>
                <a:ext cx="170" cy="90"/>
              </a:xfrm>
              <a:prstGeom prst="rect">
                <a:avLst/>
              </a:prstGeom>
              <a:noFill/>
              <a:ln w="9525">
                <a:noFill/>
                <a:miter lim="800000"/>
                <a:headEnd/>
                <a:tailEnd/>
              </a:ln>
            </p:spPr>
            <p:txBody>
              <a:bodyPr wrap="none" lIns="0" tIns="0" rIns="0" bIns="0">
                <a:spAutoFit/>
              </a:bodyPr>
              <a:lstStyle/>
              <a:p>
                <a:r>
                  <a:rPr lang="en-GB" sz="1000" b="0">
                    <a:solidFill>
                      <a:srgbClr val="000000"/>
                    </a:solidFill>
                  </a:rPr>
                  <a:t>1.7%</a:t>
                </a:r>
                <a:endParaRPr lang="en-GB" sz="2400" b="0">
                  <a:latin typeface="Times New Roman" pitchFamily="18" charset="0"/>
                </a:endParaRPr>
              </a:p>
            </p:txBody>
          </p:sp>
          <p:sp>
            <p:nvSpPr>
              <p:cNvPr id="329" name="Rectangle 173"/>
              <p:cNvSpPr>
                <a:spLocks noChangeArrowheads="1"/>
              </p:cNvSpPr>
              <p:nvPr/>
            </p:nvSpPr>
            <p:spPr bwMode="auto">
              <a:xfrm>
                <a:off x="3052" y="2656"/>
                <a:ext cx="448" cy="122"/>
              </a:xfrm>
              <a:prstGeom prst="rect">
                <a:avLst/>
              </a:prstGeom>
              <a:solidFill>
                <a:srgbClr val="FFFFFF"/>
              </a:solidFill>
              <a:ln w="9525">
                <a:noFill/>
                <a:miter lim="800000"/>
                <a:headEnd/>
                <a:tailEnd/>
              </a:ln>
            </p:spPr>
            <p:txBody>
              <a:bodyPr/>
              <a:lstStyle/>
              <a:p>
                <a:endParaRPr lang="en-US"/>
              </a:p>
            </p:txBody>
          </p:sp>
          <p:sp>
            <p:nvSpPr>
              <p:cNvPr id="330" name="Rectangle 174"/>
              <p:cNvSpPr>
                <a:spLocks noChangeArrowheads="1"/>
              </p:cNvSpPr>
              <p:nvPr/>
            </p:nvSpPr>
            <p:spPr bwMode="auto">
              <a:xfrm>
                <a:off x="3220" y="2667"/>
                <a:ext cx="211" cy="90"/>
              </a:xfrm>
              <a:prstGeom prst="rect">
                <a:avLst/>
              </a:prstGeom>
              <a:noFill/>
              <a:ln w="9525">
                <a:noFill/>
                <a:miter lim="800000"/>
                <a:headEnd/>
                <a:tailEnd/>
              </a:ln>
            </p:spPr>
            <p:txBody>
              <a:bodyPr wrap="none" lIns="0" tIns="0" rIns="0" bIns="0">
                <a:spAutoFit/>
              </a:bodyPr>
              <a:lstStyle/>
              <a:p>
                <a:r>
                  <a:rPr lang="en-GB" sz="1000" b="0">
                    <a:solidFill>
                      <a:srgbClr val="000000"/>
                    </a:solidFill>
                  </a:rPr>
                  <a:t>11.3%</a:t>
                </a:r>
                <a:endParaRPr lang="en-GB" sz="2400" b="0">
                  <a:latin typeface="Times New Roman" pitchFamily="18" charset="0"/>
                </a:endParaRPr>
              </a:p>
            </p:txBody>
          </p:sp>
          <p:sp>
            <p:nvSpPr>
              <p:cNvPr id="331" name="Rectangle 175"/>
              <p:cNvSpPr>
                <a:spLocks noChangeArrowheads="1"/>
              </p:cNvSpPr>
              <p:nvPr/>
            </p:nvSpPr>
            <p:spPr bwMode="auto">
              <a:xfrm>
                <a:off x="3489" y="2656"/>
                <a:ext cx="449" cy="122"/>
              </a:xfrm>
              <a:prstGeom prst="rect">
                <a:avLst/>
              </a:prstGeom>
              <a:solidFill>
                <a:srgbClr val="FFFFFF"/>
              </a:solidFill>
              <a:ln w="9525">
                <a:noFill/>
                <a:miter lim="800000"/>
                <a:headEnd/>
                <a:tailEnd/>
              </a:ln>
            </p:spPr>
            <p:txBody>
              <a:bodyPr/>
              <a:lstStyle/>
              <a:p>
                <a:endParaRPr lang="en-US"/>
              </a:p>
            </p:txBody>
          </p:sp>
          <p:sp>
            <p:nvSpPr>
              <p:cNvPr id="332" name="Rectangle 176"/>
              <p:cNvSpPr>
                <a:spLocks noChangeArrowheads="1"/>
              </p:cNvSpPr>
              <p:nvPr/>
            </p:nvSpPr>
            <p:spPr bwMode="auto">
              <a:xfrm>
                <a:off x="3658" y="2667"/>
                <a:ext cx="210" cy="90"/>
              </a:xfrm>
              <a:prstGeom prst="rect">
                <a:avLst/>
              </a:prstGeom>
              <a:noFill/>
              <a:ln w="9525">
                <a:noFill/>
                <a:miter lim="800000"/>
                <a:headEnd/>
                <a:tailEnd/>
              </a:ln>
            </p:spPr>
            <p:txBody>
              <a:bodyPr wrap="none" lIns="0" tIns="0" rIns="0" bIns="0">
                <a:spAutoFit/>
              </a:bodyPr>
              <a:lstStyle/>
              <a:p>
                <a:r>
                  <a:rPr lang="en-GB" sz="1000" b="0">
                    <a:solidFill>
                      <a:srgbClr val="000000"/>
                    </a:solidFill>
                  </a:rPr>
                  <a:t>71.0%</a:t>
                </a:r>
                <a:endParaRPr lang="en-GB" sz="2400" b="0">
                  <a:latin typeface="Times New Roman" pitchFamily="18" charset="0"/>
                </a:endParaRPr>
              </a:p>
            </p:txBody>
          </p:sp>
          <p:sp>
            <p:nvSpPr>
              <p:cNvPr id="333" name="Rectangle 177"/>
              <p:cNvSpPr>
                <a:spLocks noChangeArrowheads="1"/>
              </p:cNvSpPr>
              <p:nvPr/>
            </p:nvSpPr>
            <p:spPr bwMode="auto">
              <a:xfrm>
                <a:off x="3926" y="2656"/>
                <a:ext cx="449" cy="122"/>
              </a:xfrm>
              <a:prstGeom prst="rect">
                <a:avLst/>
              </a:prstGeom>
              <a:solidFill>
                <a:srgbClr val="FFFFFF"/>
              </a:solidFill>
              <a:ln w="9525">
                <a:noFill/>
                <a:miter lim="800000"/>
                <a:headEnd/>
                <a:tailEnd/>
              </a:ln>
            </p:spPr>
            <p:txBody>
              <a:bodyPr/>
              <a:lstStyle/>
              <a:p>
                <a:endParaRPr lang="en-US"/>
              </a:p>
            </p:txBody>
          </p:sp>
          <p:sp>
            <p:nvSpPr>
              <p:cNvPr id="334" name="Rectangle 178"/>
              <p:cNvSpPr>
                <a:spLocks noChangeArrowheads="1"/>
              </p:cNvSpPr>
              <p:nvPr/>
            </p:nvSpPr>
            <p:spPr bwMode="auto">
              <a:xfrm>
                <a:off x="4094" y="2667"/>
                <a:ext cx="211" cy="90"/>
              </a:xfrm>
              <a:prstGeom prst="rect">
                <a:avLst/>
              </a:prstGeom>
              <a:noFill/>
              <a:ln w="9525">
                <a:noFill/>
                <a:miter lim="800000"/>
                <a:headEnd/>
                <a:tailEnd/>
              </a:ln>
            </p:spPr>
            <p:txBody>
              <a:bodyPr wrap="none" lIns="0" tIns="0" rIns="0" bIns="0">
                <a:spAutoFit/>
              </a:bodyPr>
              <a:lstStyle/>
              <a:p>
                <a:r>
                  <a:rPr lang="en-GB" sz="1000" b="0">
                    <a:solidFill>
                      <a:srgbClr val="000000"/>
                    </a:solidFill>
                  </a:rPr>
                  <a:t>13.3%</a:t>
                </a:r>
                <a:endParaRPr lang="en-GB" sz="2400" b="0">
                  <a:latin typeface="Times New Roman" pitchFamily="18" charset="0"/>
                </a:endParaRPr>
              </a:p>
            </p:txBody>
          </p:sp>
          <p:sp>
            <p:nvSpPr>
              <p:cNvPr id="335" name="Rectangle 179"/>
              <p:cNvSpPr>
                <a:spLocks noChangeArrowheads="1"/>
              </p:cNvSpPr>
              <p:nvPr/>
            </p:nvSpPr>
            <p:spPr bwMode="auto">
              <a:xfrm>
                <a:off x="4363" y="2656"/>
                <a:ext cx="460" cy="122"/>
              </a:xfrm>
              <a:prstGeom prst="rect">
                <a:avLst/>
              </a:prstGeom>
              <a:solidFill>
                <a:srgbClr val="FFFFFF"/>
              </a:solidFill>
              <a:ln w="9525">
                <a:noFill/>
                <a:miter lim="800000"/>
                <a:headEnd/>
                <a:tailEnd/>
              </a:ln>
            </p:spPr>
            <p:txBody>
              <a:bodyPr/>
              <a:lstStyle/>
              <a:p>
                <a:endParaRPr lang="en-US"/>
              </a:p>
            </p:txBody>
          </p:sp>
          <p:sp>
            <p:nvSpPr>
              <p:cNvPr id="336" name="Rectangle 180"/>
              <p:cNvSpPr>
                <a:spLocks noChangeArrowheads="1"/>
              </p:cNvSpPr>
              <p:nvPr/>
            </p:nvSpPr>
            <p:spPr bwMode="auto">
              <a:xfrm>
                <a:off x="4578" y="2667"/>
                <a:ext cx="170" cy="90"/>
              </a:xfrm>
              <a:prstGeom prst="rect">
                <a:avLst/>
              </a:prstGeom>
              <a:noFill/>
              <a:ln w="9525">
                <a:noFill/>
                <a:miter lim="800000"/>
                <a:headEnd/>
                <a:tailEnd/>
              </a:ln>
            </p:spPr>
            <p:txBody>
              <a:bodyPr wrap="none" lIns="0" tIns="0" rIns="0" bIns="0">
                <a:spAutoFit/>
              </a:bodyPr>
              <a:lstStyle/>
              <a:p>
                <a:r>
                  <a:rPr lang="en-GB" sz="1000" b="0">
                    <a:solidFill>
                      <a:srgbClr val="000000"/>
                    </a:solidFill>
                  </a:rPr>
                  <a:t>1.7%</a:t>
                </a:r>
                <a:endParaRPr lang="en-GB" sz="2400" b="0">
                  <a:latin typeface="Times New Roman" pitchFamily="18" charset="0"/>
                </a:endParaRPr>
              </a:p>
            </p:txBody>
          </p:sp>
          <p:sp>
            <p:nvSpPr>
              <p:cNvPr id="337" name="Rectangle 181"/>
              <p:cNvSpPr>
                <a:spLocks noChangeArrowheads="1"/>
              </p:cNvSpPr>
              <p:nvPr/>
            </p:nvSpPr>
            <p:spPr bwMode="auto">
              <a:xfrm>
                <a:off x="4812" y="2656"/>
                <a:ext cx="448" cy="122"/>
              </a:xfrm>
              <a:prstGeom prst="rect">
                <a:avLst/>
              </a:prstGeom>
              <a:solidFill>
                <a:srgbClr val="FFFFFF"/>
              </a:solidFill>
              <a:ln w="9525">
                <a:noFill/>
                <a:miter lim="800000"/>
                <a:headEnd/>
                <a:tailEnd/>
              </a:ln>
            </p:spPr>
            <p:txBody>
              <a:bodyPr/>
              <a:lstStyle/>
              <a:p>
                <a:endParaRPr lang="en-US"/>
              </a:p>
            </p:txBody>
          </p:sp>
          <p:sp>
            <p:nvSpPr>
              <p:cNvPr id="338" name="Rectangle 182"/>
              <p:cNvSpPr>
                <a:spLocks noChangeArrowheads="1"/>
              </p:cNvSpPr>
              <p:nvPr/>
            </p:nvSpPr>
            <p:spPr bwMode="auto">
              <a:xfrm>
                <a:off x="4944" y="2667"/>
                <a:ext cx="252" cy="90"/>
              </a:xfrm>
              <a:prstGeom prst="rect">
                <a:avLst/>
              </a:prstGeom>
              <a:noFill/>
              <a:ln w="9525">
                <a:noFill/>
                <a:miter lim="800000"/>
                <a:headEnd/>
                <a:tailEnd/>
              </a:ln>
            </p:spPr>
            <p:txBody>
              <a:bodyPr wrap="none" lIns="0" tIns="0" rIns="0" bIns="0">
                <a:spAutoFit/>
              </a:bodyPr>
              <a:lstStyle/>
              <a:p>
                <a:r>
                  <a:rPr lang="en-GB" sz="1000" b="0">
                    <a:solidFill>
                      <a:srgbClr val="000000"/>
                    </a:solidFill>
                  </a:rPr>
                  <a:t>100.0%</a:t>
                </a:r>
                <a:endParaRPr lang="en-GB" sz="2400" b="0">
                  <a:latin typeface="Times New Roman" pitchFamily="18" charset="0"/>
                </a:endParaRPr>
              </a:p>
            </p:txBody>
          </p:sp>
          <p:sp>
            <p:nvSpPr>
              <p:cNvPr id="339" name="Rectangle 183"/>
              <p:cNvSpPr>
                <a:spLocks noChangeArrowheads="1"/>
              </p:cNvSpPr>
              <p:nvPr/>
            </p:nvSpPr>
            <p:spPr bwMode="auto">
              <a:xfrm>
                <a:off x="2079" y="2766"/>
                <a:ext cx="448" cy="123"/>
              </a:xfrm>
              <a:prstGeom prst="rect">
                <a:avLst/>
              </a:prstGeom>
              <a:solidFill>
                <a:srgbClr val="FFFFFF"/>
              </a:solidFill>
              <a:ln w="9525">
                <a:noFill/>
                <a:miter lim="800000"/>
                <a:headEnd/>
                <a:tailEnd/>
              </a:ln>
            </p:spPr>
            <p:txBody>
              <a:bodyPr/>
              <a:lstStyle/>
              <a:p>
                <a:endParaRPr lang="en-US"/>
              </a:p>
            </p:txBody>
          </p:sp>
          <p:sp>
            <p:nvSpPr>
              <p:cNvPr id="340" name="Rectangle 184"/>
              <p:cNvSpPr>
                <a:spLocks noChangeArrowheads="1"/>
              </p:cNvSpPr>
              <p:nvPr/>
            </p:nvSpPr>
            <p:spPr bwMode="auto">
              <a:xfrm>
                <a:off x="2281" y="2778"/>
                <a:ext cx="169" cy="90"/>
              </a:xfrm>
              <a:prstGeom prst="rect">
                <a:avLst/>
              </a:prstGeom>
              <a:noFill/>
              <a:ln w="9525">
                <a:noFill/>
                <a:miter lim="800000"/>
                <a:headEnd/>
                <a:tailEnd/>
              </a:ln>
            </p:spPr>
            <p:txBody>
              <a:bodyPr wrap="none" lIns="0" tIns="0" rIns="0" bIns="0">
                <a:spAutoFit/>
              </a:bodyPr>
              <a:lstStyle/>
              <a:p>
                <a:r>
                  <a:rPr lang="en-GB" sz="1000" b="0">
                    <a:solidFill>
                      <a:srgbClr val="000000"/>
                    </a:solidFill>
                  </a:rPr>
                  <a:t>2.7%</a:t>
                </a:r>
                <a:endParaRPr lang="en-GB" sz="2400" b="0">
                  <a:latin typeface="Times New Roman" pitchFamily="18" charset="0"/>
                </a:endParaRPr>
              </a:p>
            </p:txBody>
          </p:sp>
          <p:sp>
            <p:nvSpPr>
              <p:cNvPr id="341" name="Rectangle 185"/>
              <p:cNvSpPr>
                <a:spLocks noChangeArrowheads="1"/>
              </p:cNvSpPr>
              <p:nvPr/>
            </p:nvSpPr>
            <p:spPr bwMode="auto">
              <a:xfrm>
                <a:off x="2516" y="2766"/>
                <a:ext cx="547" cy="123"/>
              </a:xfrm>
              <a:prstGeom prst="rect">
                <a:avLst/>
              </a:prstGeom>
              <a:solidFill>
                <a:srgbClr val="FFFFFF"/>
              </a:solidFill>
              <a:ln w="9525">
                <a:noFill/>
                <a:miter lim="800000"/>
                <a:headEnd/>
                <a:tailEnd/>
              </a:ln>
            </p:spPr>
            <p:txBody>
              <a:bodyPr/>
              <a:lstStyle/>
              <a:p>
                <a:endParaRPr lang="en-US"/>
              </a:p>
            </p:txBody>
          </p:sp>
          <p:sp>
            <p:nvSpPr>
              <p:cNvPr id="342" name="Rectangle 186"/>
              <p:cNvSpPr>
                <a:spLocks noChangeArrowheads="1"/>
              </p:cNvSpPr>
              <p:nvPr/>
            </p:nvSpPr>
            <p:spPr bwMode="auto">
              <a:xfrm>
                <a:off x="2819" y="2778"/>
                <a:ext cx="170" cy="90"/>
              </a:xfrm>
              <a:prstGeom prst="rect">
                <a:avLst/>
              </a:prstGeom>
              <a:noFill/>
              <a:ln w="9525">
                <a:noFill/>
                <a:miter lim="800000"/>
                <a:headEnd/>
                <a:tailEnd/>
              </a:ln>
            </p:spPr>
            <p:txBody>
              <a:bodyPr wrap="none" lIns="0" tIns="0" rIns="0" bIns="0">
                <a:spAutoFit/>
              </a:bodyPr>
              <a:lstStyle/>
              <a:p>
                <a:r>
                  <a:rPr lang="en-GB" sz="1000" b="0">
                    <a:solidFill>
                      <a:srgbClr val="000000"/>
                    </a:solidFill>
                  </a:rPr>
                  <a:t>2.7%</a:t>
                </a:r>
                <a:endParaRPr lang="en-GB" sz="2400" b="0">
                  <a:latin typeface="Times New Roman" pitchFamily="18" charset="0"/>
                </a:endParaRPr>
              </a:p>
            </p:txBody>
          </p:sp>
          <p:sp>
            <p:nvSpPr>
              <p:cNvPr id="343" name="Rectangle 187"/>
              <p:cNvSpPr>
                <a:spLocks noChangeArrowheads="1"/>
              </p:cNvSpPr>
              <p:nvPr/>
            </p:nvSpPr>
            <p:spPr bwMode="auto">
              <a:xfrm>
                <a:off x="3052" y="2766"/>
                <a:ext cx="448" cy="123"/>
              </a:xfrm>
              <a:prstGeom prst="rect">
                <a:avLst/>
              </a:prstGeom>
              <a:solidFill>
                <a:srgbClr val="FFFFFF"/>
              </a:solidFill>
              <a:ln w="9525">
                <a:noFill/>
                <a:miter lim="800000"/>
                <a:headEnd/>
                <a:tailEnd/>
              </a:ln>
            </p:spPr>
            <p:txBody>
              <a:bodyPr/>
              <a:lstStyle/>
              <a:p>
                <a:endParaRPr lang="en-US"/>
              </a:p>
            </p:txBody>
          </p:sp>
          <p:sp>
            <p:nvSpPr>
              <p:cNvPr id="344" name="Rectangle 188"/>
              <p:cNvSpPr>
                <a:spLocks noChangeArrowheads="1"/>
              </p:cNvSpPr>
              <p:nvPr/>
            </p:nvSpPr>
            <p:spPr bwMode="auto">
              <a:xfrm>
                <a:off x="3220" y="2778"/>
                <a:ext cx="211" cy="90"/>
              </a:xfrm>
              <a:prstGeom prst="rect">
                <a:avLst/>
              </a:prstGeom>
              <a:noFill/>
              <a:ln w="9525">
                <a:noFill/>
                <a:miter lim="800000"/>
                <a:headEnd/>
                <a:tailEnd/>
              </a:ln>
            </p:spPr>
            <p:txBody>
              <a:bodyPr wrap="none" lIns="0" tIns="0" rIns="0" bIns="0">
                <a:spAutoFit/>
              </a:bodyPr>
              <a:lstStyle/>
              <a:p>
                <a:r>
                  <a:rPr lang="en-GB" sz="1000" b="0">
                    <a:solidFill>
                      <a:srgbClr val="000000"/>
                    </a:solidFill>
                  </a:rPr>
                  <a:t>10.7%</a:t>
                </a:r>
                <a:endParaRPr lang="en-GB" sz="2400" b="0">
                  <a:latin typeface="Times New Roman" pitchFamily="18" charset="0"/>
                </a:endParaRPr>
              </a:p>
            </p:txBody>
          </p:sp>
          <p:sp>
            <p:nvSpPr>
              <p:cNvPr id="345" name="Rectangle 189"/>
              <p:cNvSpPr>
                <a:spLocks noChangeArrowheads="1"/>
              </p:cNvSpPr>
              <p:nvPr/>
            </p:nvSpPr>
            <p:spPr bwMode="auto">
              <a:xfrm>
                <a:off x="3489" y="2766"/>
                <a:ext cx="449" cy="123"/>
              </a:xfrm>
              <a:prstGeom prst="rect">
                <a:avLst/>
              </a:prstGeom>
              <a:solidFill>
                <a:srgbClr val="FFFFFF"/>
              </a:solidFill>
              <a:ln w="9525">
                <a:noFill/>
                <a:miter lim="800000"/>
                <a:headEnd/>
                <a:tailEnd/>
              </a:ln>
            </p:spPr>
            <p:txBody>
              <a:bodyPr/>
              <a:lstStyle/>
              <a:p>
                <a:endParaRPr lang="en-US"/>
              </a:p>
            </p:txBody>
          </p:sp>
          <p:sp>
            <p:nvSpPr>
              <p:cNvPr id="346" name="Rectangle 190"/>
              <p:cNvSpPr>
                <a:spLocks noChangeArrowheads="1"/>
              </p:cNvSpPr>
              <p:nvPr/>
            </p:nvSpPr>
            <p:spPr bwMode="auto">
              <a:xfrm>
                <a:off x="3658" y="2778"/>
                <a:ext cx="210" cy="90"/>
              </a:xfrm>
              <a:prstGeom prst="rect">
                <a:avLst/>
              </a:prstGeom>
              <a:noFill/>
              <a:ln w="9525">
                <a:noFill/>
                <a:miter lim="800000"/>
                <a:headEnd/>
                <a:tailEnd/>
              </a:ln>
            </p:spPr>
            <p:txBody>
              <a:bodyPr wrap="none" lIns="0" tIns="0" rIns="0" bIns="0">
                <a:spAutoFit/>
              </a:bodyPr>
              <a:lstStyle/>
              <a:p>
                <a:r>
                  <a:rPr lang="en-GB" sz="1000" b="0">
                    <a:solidFill>
                      <a:srgbClr val="000000"/>
                    </a:solidFill>
                  </a:rPr>
                  <a:t>73.9%</a:t>
                </a:r>
                <a:endParaRPr lang="en-GB" sz="2400" b="0">
                  <a:latin typeface="Times New Roman" pitchFamily="18" charset="0"/>
                </a:endParaRPr>
              </a:p>
            </p:txBody>
          </p:sp>
          <p:sp>
            <p:nvSpPr>
              <p:cNvPr id="347" name="Rectangle 191"/>
              <p:cNvSpPr>
                <a:spLocks noChangeArrowheads="1"/>
              </p:cNvSpPr>
              <p:nvPr/>
            </p:nvSpPr>
            <p:spPr bwMode="auto">
              <a:xfrm>
                <a:off x="3926" y="2766"/>
                <a:ext cx="449" cy="123"/>
              </a:xfrm>
              <a:prstGeom prst="rect">
                <a:avLst/>
              </a:prstGeom>
              <a:solidFill>
                <a:srgbClr val="FFFFFF"/>
              </a:solidFill>
              <a:ln w="9525">
                <a:noFill/>
                <a:miter lim="800000"/>
                <a:headEnd/>
                <a:tailEnd/>
              </a:ln>
            </p:spPr>
            <p:txBody>
              <a:bodyPr/>
              <a:lstStyle/>
              <a:p>
                <a:endParaRPr lang="en-US"/>
              </a:p>
            </p:txBody>
          </p:sp>
          <p:sp>
            <p:nvSpPr>
              <p:cNvPr id="348" name="Rectangle 192"/>
              <p:cNvSpPr>
                <a:spLocks noChangeArrowheads="1"/>
              </p:cNvSpPr>
              <p:nvPr/>
            </p:nvSpPr>
            <p:spPr bwMode="auto">
              <a:xfrm>
                <a:off x="4130" y="2778"/>
                <a:ext cx="169" cy="90"/>
              </a:xfrm>
              <a:prstGeom prst="rect">
                <a:avLst/>
              </a:prstGeom>
              <a:noFill/>
              <a:ln w="9525">
                <a:noFill/>
                <a:miter lim="800000"/>
                <a:headEnd/>
                <a:tailEnd/>
              </a:ln>
            </p:spPr>
            <p:txBody>
              <a:bodyPr wrap="none" lIns="0" tIns="0" rIns="0" bIns="0">
                <a:spAutoFit/>
              </a:bodyPr>
              <a:lstStyle/>
              <a:p>
                <a:r>
                  <a:rPr lang="en-GB" sz="1000" b="0">
                    <a:solidFill>
                      <a:srgbClr val="000000"/>
                    </a:solidFill>
                  </a:rPr>
                  <a:t>8.5%</a:t>
                </a:r>
                <a:endParaRPr lang="en-GB" sz="2400" b="0">
                  <a:latin typeface="Times New Roman" pitchFamily="18" charset="0"/>
                </a:endParaRPr>
              </a:p>
            </p:txBody>
          </p:sp>
          <p:sp>
            <p:nvSpPr>
              <p:cNvPr id="349" name="Rectangle 193"/>
              <p:cNvSpPr>
                <a:spLocks noChangeArrowheads="1"/>
              </p:cNvSpPr>
              <p:nvPr/>
            </p:nvSpPr>
            <p:spPr bwMode="auto">
              <a:xfrm>
                <a:off x="4363" y="2766"/>
                <a:ext cx="460" cy="123"/>
              </a:xfrm>
              <a:prstGeom prst="rect">
                <a:avLst/>
              </a:prstGeom>
              <a:solidFill>
                <a:srgbClr val="FFFFFF"/>
              </a:solidFill>
              <a:ln w="9525">
                <a:noFill/>
                <a:miter lim="800000"/>
                <a:headEnd/>
                <a:tailEnd/>
              </a:ln>
            </p:spPr>
            <p:txBody>
              <a:bodyPr/>
              <a:lstStyle/>
              <a:p>
                <a:endParaRPr lang="en-US"/>
              </a:p>
            </p:txBody>
          </p:sp>
          <p:sp>
            <p:nvSpPr>
              <p:cNvPr id="350" name="Rectangle 194"/>
              <p:cNvSpPr>
                <a:spLocks noChangeArrowheads="1"/>
              </p:cNvSpPr>
              <p:nvPr/>
            </p:nvSpPr>
            <p:spPr bwMode="auto">
              <a:xfrm>
                <a:off x="4578" y="2778"/>
                <a:ext cx="170" cy="90"/>
              </a:xfrm>
              <a:prstGeom prst="rect">
                <a:avLst/>
              </a:prstGeom>
              <a:noFill/>
              <a:ln w="9525">
                <a:noFill/>
                <a:miter lim="800000"/>
                <a:headEnd/>
                <a:tailEnd/>
              </a:ln>
            </p:spPr>
            <p:txBody>
              <a:bodyPr wrap="none" lIns="0" tIns="0" rIns="0" bIns="0">
                <a:spAutoFit/>
              </a:bodyPr>
              <a:lstStyle/>
              <a:p>
                <a:r>
                  <a:rPr lang="en-GB" sz="1000" b="0">
                    <a:solidFill>
                      <a:srgbClr val="000000"/>
                    </a:solidFill>
                  </a:rPr>
                  <a:t>1.4%</a:t>
                </a:r>
                <a:endParaRPr lang="en-GB" sz="2400" b="0">
                  <a:latin typeface="Times New Roman" pitchFamily="18" charset="0"/>
                </a:endParaRPr>
              </a:p>
            </p:txBody>
          </p:sp>
          <p:sp>
            <p:nvSpPr>
              <p:cNvPr id="351" name="Rectangle 195"/>
              <p:cNvSpPr>
                <a:spLocks noChangeArrowheads="1"/>
              </p:cNvSpPr>
              <p:nvPr/>
            </p:nvSpPr>
            <p:spPr bwMode="auto">
              <a:xfrm>
                <a:off x="4812" y="2766"/>
                <a:ext cx="448" cy="123"/>
              </a:xfrm>
              <a:prstGeom prst="rect">
                <a:avLst/>
              </a:prstGeom>
              <a:solidFill>
                <a:srgbClr val="FFFFFF"/>
              </a:solidFill>
              <a:ln w="9525">
                <a:noFill/>
                <a:miter lim="800000"/>
                <a:headEnd/>
                <a:tailEnd/>
              </a:ln>
            </p:spPr>
            <p:txBody>
              <a:bodyPr/>
              <a:lstStyle/>
              <a:p>
                <a:endParaRPr lang="en-US"/>
              </a:p>
            </p:txBody>
          </p:sp>
          <p:sp>
            <p:nvSpPr>
              <p:cNvPr id="352" name="Rectangle 196"/>
              <p:cNvSpPr>
                <a:spLocks noChangeArrowheads="1"/>
              </p:cNvSpPr>
              <p:nvPr/>
            </p:nvSpPr>
            <p:spPr bwMode="auto">
              <a:xfrm>
                <a:off x="4944" y="2778"/>
                <a:ext cx="252" cy="90"/>
              </a:xfrm>
              <a:prstGeom prst="rect">
                <a:avLst/>
              </a:prstGeom>
              <a:noFill/>
              <a:ln w="9525">
                <a:noFill/>
                <a:miter lim="800000"/>
                <a:headEnd/>
                <a:tailEnd/>
              </a:ln>
            </p:spPr>
            <p:txBody>
              <a:bodyPr wrap="none" lIns="0" tIns="0" rIns="0" bIns="0">
                <a:spAutoFit/>
              </a:bodyPr>
              <a:lstStyle/>
              <a:p>
                <a:r>
                  <a:rPr lang="en-GB" sz="1000" b="0">
                    <a:solidFill>
                      <a:srgbClr val="000000"/>
                    </a:solidFill>
                  </a:rPr>
                  <a:t>100.0%</a:t>
                </a:r>
                <a:endParaRPr lang="en-GB" sz="2400" b="0">
                  <a:latin typeface="Times New Roman" pitchFamily="18" charset="0"/>
                </a:endParaRPr>
              </a:p>
            </p:txBody>
          </p:sp>
          <p:sp>
            <p:nvSpPr>
              <p:cNvPr id="353" name="Rectangle 197"/>
              <p:cNvSpPr>
                <a:spLocks noChangeArrowheads="1"/>
              </p:cNvSpPr>
              <p:nvPr/>
            </p:nvSpPr>
            <p:spPr bwMode="auto">
              <a:xfrm>
                <a:off x="2079" y="2877"/>
                <a:ext cx="448" cy="122"/>
              </a:xfrm>
              <a:prstGeom prst="rect">
                <a:avLst/>
              </a:prstGeom>
              <a:solidFill>
                <a:srgbClr val="FFFFFF"/>
              </a:solidFill>
              <a:ln w="9525">
                <a:noFill/>
                <a:miter lim="800000"/>
                <a:headEnd/>
                <a:tailEnd/>
              </a:ln>
            </p:spPr>
            <p:txBody>
              <a:bodyPr/>
              <a:lstStyle/>
              <a:p>
                <a:endParaRPr lang="en-US"/>
              </a:p>
            </p:txBody>
          </p:sp>
          <p:sp>
            <p:nvSpPr>
              <p:cNvPr id="354" name="Rectangle 198"/>
              <p:cNvSpPr>
                <a:spLocks noChangeArrowheads="1"/>
              </p:cNvSpPr>
              <p:nvPr/>
            </p:nvSpPr>
            <p:spPr bwMode="auto">
              <a:xfrm>
                <a:off x="2281" y="2888"/>
                <a:ext cx="169" cy="90"/>
              </a:xfrm>
              <a:prstGeom prst="rect">
                <a:avLst/>
              </a:prstGeom>
              <a:noFill/>
              <a:ln w="9525">
                <a:noFill/>
                <a:miter lim="800000"/>
                <a:headEnd/>
                <a:tailEnd/>
              </a:ln>
            </p:spPr>
            <p:txBody>
              <a:bodyPr wrap="none" lIns="0" tIns="0" rIns="0" bIns="0">
                <a:spAutoFit/>
              </a:bodyPr>
              <a:lstStyle/>
              <a:p>
                <a:r>
                  <a:rPr lang="en-GB" sz="1000" b="0">
                    <a:solidFill>
                      <a:srgbClr val="000000"/>
                    </a:solidFill>
                  </a:rPr>
                  <a:t>1.2%</a:t>
                </a:r>
                <a:endParaRPr lang="en-GB" sz="2400" b="0">
                  <a:latin typeface="Times New Roman" pitchFamily="18" charset="0"/>
                </a:endParaRPr>
              </a:p>
            </p:txBody>
          </p:sp>
          <p:sp>
            <p:nvSpPr>
              <p:cNvPr id="355" name="Rectangle 199"/>
              <p:cNvSpPr>
                <a:spLocks noChangeArrowheads="1"/>
              </p:cNvSpPr>
              <p:nvPr/>
            </p:nvSpPr>
            <p:spPr bwMode="auto">
              <a:xfrm>
                <a:off x="2516" y="2877"/>
                <a:ext cx="547" cy="122"/>
              </a:xfrm>
              <a:prstGeom prst="rect">
                <a:avLst/>
              </a:prstGeom>
              <a:solidFill>
                <a:srgbClr val="FFFFFF"/>
              </a:solidFill>
              <a:ln w="9525">
                <a:noFill/>
                <a:miter lim="800000"/>
                <a:headEnd/>
                <a:tailEnd/>
              </a:ln>
            </p:spPr>
            <p:txBody>
              <a:bodyPr/>
              <a:lstStyle/>
              <a:p>
                <a:endParaRPr lang="en-US"/>
              </a:p>
            </p:txBody>
          </p:sp>
          <p:sp>
            <p:nvSpPr>
              <p:cNvPr id="356" name="Rectangle 200"/>
              <p:cNvSpPr>
                <a:spLocks noChangeArrowheads="1"/>
              </p:cNvSpPr>
              <p:nvPr/>
            </p:nvSpPr>
            <p:spPr bwMode="auto">
              <a:xfrm>
                <a:off x="2819" y="2888"/>
                <a:ext cx="170" cy="90"/>
              </a:xfrm>
              <a:prstGeom prst="rect">
                <a:avLst/>
              </a:prstGeom>
              <a:noFill/>
              <a:ln w="9525">
                <a:noFill/>
                <a:miter lim="800000"/>
                <a:headEnd/>
                <a:tailEnd/>
              </a:ln>
            </p:spPr>
            <p:txBody>
              <a:bodyPr wrap="none" lIns="0" tIns="0" rIns="0" bIns="0">
                <a:spAutoFit/>
              </a:bodyPr>
              <a:lstStyle/>
              <a:p>
                <a:r>
                  <a:rPr lang="en-GB" sz="1000" b="0">
                    <a:solidFill>
                      <a:srgbClr val="000000"/>
                    </a:solidFill>
                  </a:rPr>
                  <a:t>5.5%</a:t>
                </a:r>
                <a:endParaRPr lang="en-GB" sz="2400" b="0">
                  <a:latin typeface="Times New Roman" pitchFamily="18" charset="0"/>
                </a:endParaRPr>
              </a:p>
            </p:txBody>
          </p:sp>
          <p:sp>
            <p:nvSpPr>
              <p:cNvPr id="357" name="Rectangle 201"/>
              <p:cNvSpPr>
                <a:spLocks noChangeArrowheads="1"/>
              </p:cNvSpPr>
              <p:nvPr/>
            </p:nvSpPr>
            <p:spPr bwMode="auto">
              <a:xfrm>
                <a:off x="3052" y="2877"/>
                <a:ext cx="448" cy="122"/>
              </a:xfrm>
              <a:prstGeom prst="rect">
                <a:avLst/>
              </a:prstGeom>
              <a:solidFill>
                <a:srgbClr val="FFFFFF"/>
              </a:solidFill>
              <a:ln w="9525">
                <a:noFill/>
                <a:miter lim="800000"/>
                <a:headEnd/>
                <a:tailEnd/>
              </a:ln>
            </p:spPr>
            <p:txBody>
              <a:bodyPr/>
              <a:lstStyle/>
              <a:p>
                <a:endParaRPr lang="en-US"/>
              </a:p>
            </p:txBody>
          </p:sp>
          <p:sp>
            <p:nvSpPr>
              <p:cNvPr id="358" name="Rectangle 202"/>
              <p:cNvSpPr>
                <a:spLocks noChangeArrowheads="1"/>
              </p:cNvSpPr>
              <p:nvPr/>
            </p:nvSpPr>
            <p:spPr bwMode="auto">
              <a:xfrm>
                <a:off x="3220" y="2888"/>
                <a:ext cx="211" cy="90"/>
              </a:xfrm>
              <a:prstGeom prst="rect">
                <a:avLst/>
              </a:prstGeom>
              <a:noFill/>
              <a:ln w="9525">
                <a:noFill/>
                <a:miter lim="800000"/>
                <a:headEnd/>
                <a:tailEnd/>
              </a:ln>
            </p:spPr>
            <p:txBody>
              <a:bodyPr wrap="none" lIns="0" tIns="0" rIns="0" bIns="0">
                <a:spAutoFit/>
              </a:bodyPr>
              <a:lstStyle/>
              <a:p>
                <a:r>
                  <a:rPr lang="en-GB" sz="1000" b="0">
                    <a:solidFill>
                      <a:srgbClr val="000000"/>
                    </a:solidFill>
                  </a:rPr>
                  <a:t>10.1%</a:t>
                </a:r>
                <a:endParaRPr lang="en-GB" sz="2400" b="0">
                  <a:latin typeface="Times New Roman" pitchFamily="18" charset="0"/>
                </a:endParaRPr>
              </a:p>
            </p:txBody>
          </p:sp>
          <p:sp>
            <p:nvSpPr>
              <p:cNvPr id="359" name="Rectangle 203"/>
              <p:cNvSpPr>
                <a:spLocks noChangeArrowheads="1"/>
              </p:cNvSpPr>
              <p:nvPr/>
            </p:nvSpPr>
            <p:spPr bwMode="auto">
              <a:xfrm>
                <a:off x="3489" y="2877"/>
                <a:ext cx="449" cy="122"/>
              </a:xfrm>
              <a:prstGeom prst="rect">
                <a:avLst/>
              </a:prstGeom>
              <a:solidFill>
                <a:srgbClr val="FFFFFF"/>
              </a:solidFill>
              <a:ln w="9525">
                <a:noFill/>
                <a:miter lim="800000"/>
                <a:headEnd/>
                <a:tailEnd/>
              </a:ln>
            </p:spPr>
            <p:txBody>
              <a:bodyPr/>
              <a:lstStyle/>
              <a:p>
                <a:endParaRPr lang="en-US"/>
              </a:p>
            </p:txBody>
          </p:sp>
          <p:sp>
            <p:nvSpPr>
              <p:cNvPr id="360" name="Rectangle 204"/>
              <p:cNvSpPr>
                <a:spLocks noChangeArrowheads="1"/>
              </p:cNvSpPr>
              <p:nvPr/>
            </p:nvSpPr>
            <p:spPr bwMode="auto">
              <a:xfrm>
                <a:off x="3658" y="2888"/>
                <a:ext cx="210" cy="90"/>
              </a:xfrm>
              <a:prstGeom prst="rect">
                <a:avLst/>
              </a:prstGeom>
              <a:noFill/>
              <a:ln w="9525">
                <a:noFill/>
                <a:miter lim="800000"/>
                <a:headEnd/>
                <a:tailEnd/>
              </a:ln>
            </p:spPr>
            <p:txBody>
              <a:bodyPr wrap="none" lIns="0" tIns="0" rIns="0" bIns="0">
                <a:spAutoFit/>
              </a:bodyPr>
              <a:lstStyle/>
              <a:p>
                <a:r>
                  <a:rPr lang="en-GB" sz="1000" b="0">
                    <a:solidFill>
                      <a:srgbClr val="000000"/>
                    </a:solidFill>
                  </a:rPr>
                  <a:t>76.5%</a:t>
                </a:r>
                <a:endParaRPr lang="en-GB" sz="2400" b="0">
                  <a:latin typeface="Times New Roman" pitchFamily="18" charset="0"/>
                </a:endParaRPr>
              </a:p>
            </p:txBody>
          </p:sp>
          <p:sp>
            <p:nvSpPr>
              <p:cNvPr id="361" name="Rectangle 205"/>
              <p:cNvSpPr>
                <a:spLocks noChangeArrowheads="1"/>
              </p:cNvSpPr>
              <p:nvPr/>
            </p:nvSpPr>
            <p:spPr bwMode="auto">
              <a:xfrm>
                <a:off x="3926" y="2877"/>
                <a:ext cx="449" cy="122"/>
              </a:xfrm>
              <a:prstGeom prst="rect">
                <a:avLst/>
              </a:prstGeom>
              <a:solidFill>
                <a:srgbClr val="FFFFFF"/>
              </a:solidFill>
              <a:ln w="9525">
                <a:noFill/>
                <a:miter lim="800000"/>
                <a:headEnd/>
                <a:tailEnd/>
              </a:ln>
            </p:spPr>
            <p:txBody>
              <a:bodyPr/>
              <a:lstStyle/>
              <a:p>
                <a:endParaRPr lang="en-US"/>
              </a:p>
            </p:txBody>
          </p:sp>
          <p:sp>
            <p:nvSpPr>
              <p:cNvPr id="362" name="Rectangle 206"/>
              <p:cNvSpPr>
                <a:spLocks noChangeArrowheads="1"/>
              </p:cNvSpPr>
              <p:nvPr/>
            </p:nvSpPr>
            <p:spPr bwMode="auto">
              <a:xfrm>
                <a:off x="4130" y="2888"/>
                <a:ext cx="169" cy="90"/>
              </a:xfrm>
              <a:prstGeom prst="rect">
                <a:avLst/>
              </a:prstGeom>
              <a:noFill/>
              <a:ln w="9525">
                <a:noFill/>
                <a:miter lim="800000"/>
                <a:headEnd/>
                <a:tailEnd/>
              </a:ln>
            </p:spPr>
            <p:txBody>
              <a:bodyPr wrap="none" lIns="0" tIns="0" rIns="0" bIns="0">
                <a:spAutoFit/>
              </a:bodyPr>
              <a:lstStyle/>
              <a:p>
                <a:r>
                  <a:rPr lang="en-GB" sz="1000" b="0">
                    <a:solidFill>
                      <a:srgbClr val="000000"/>
                    </a:solidFill>
                  </a:rPr>
                  <a:t>5.5%</a:t>
                </a:r>
                <a:endParaRPr lang="en-GB" sz="2400" b="0">
                  <a:latin typeface="Times New Roman" pitchFamily="18" charset="0"/>
                </a:endParaRPr>
              </a:p>
            </p:txBody>
          </p:sp>
          <p:sp>
            <p:nvSpPr>
              <p:cNvPr id="363" name="Rectangle 207"/>
              <p:cNvSpPr>
                <a:spLocks noChangeArrowheads="1"/>
              </p:cNvSpPr>
              <p:nvPr/>
            </p:nvSpPr>
            <p:spPr bwMode="auto">
              <a:xfrm>
                <a:off x="4363" y="2877"/>
                <a:ext cx="460" cy="122"/>
              </a:xfrm>
              <a:prstGeom prst="rect">
                <a:avLst/>
              </a:prstGeom>
              <a:solidFill>
                <a:srgbClr val="FFFFFF"/>
              </a:solidFill>
              <a:ln w="9525">
                <a:noFill/>
                <a:miter lim="800000"/>
                <a:headEnd/>
                <a:tailEnd/>
              </a:ln>
            </p:spPr>
            <p:txBody>
              <a:bodyPr/>
              <a:lstStyle/>
              <a:p>
                <a:endParaRPr lang="en-US"/>
              </a:p>
            </p:txBody>
          </p:sp>
          <p:sp>
            <p:nvSpPr>
              <p:cNvPr id="364" name="Rectangle 208"/>
              <p:cNvSpPr>
                <a:spLocks noChangeArrowheads="1"/>
              </p:cNvSpPr>
              <p:nvPr/>
            </p:nvSpPr>
            <p:spPr bwMode="auto">
              <a:xfrm>
                <a:off x="4578" y="2888"/>
                <a:ext cx="170" cy="90"/>
              </a:xfrm>
              <a:prstGeom prst="rect">
                <a:avLst/>
              </a:prstGeom>
              <a:noFill/>
              <a:ln w="9525">
                <a:noFill/>
                <a:miter lim="800000"/>
                <a:headEnd/>
                <a:tailEnd/>
              </a:ln>
            </p:spPr>
            <p:txBody>
              <a:bodyPr wrap="none" lIns="0" tIns="0" rIns="0" bIns="0">
                <a:spAutoFit/>
              </a:bodyPr>
              <a:lstStyle/>
              <a:p>
                <a:r>
                  <a:rPr lang="en-GB" sz="1000" b="0">
                    <a:solidFill>
                      <a:srgbClr val="000000"/>
                    </a:solidFill>
                  </a:rPr>
                  <a:t>1.2%</a:t>
                </a:r>
                <a:endParaRPr lang="en-GB" sz="2400" b="0">
                  <a:latin typeface="Times New Roman" pitchFamily="18" charset="0"/>
                </a:endParaRPr>
              </a:p>
            </p:txBody>
          </p:sp>
        </p:grpSp>
        <p:sp>
          <p:nvSpPr>
            <p:cNvPr id="7" name="Rectangle 209"/>
            <p:cNvSpPr>
              <a:spLocks noChangeArrowheads="1"/>
            </p:cNvSpPr>
            <p:nvPr/>
          </p:nvSpPr>
          <p:spPr bwMode="auto">
            <a:xfrm>
              <a:off x="4812" y="2877"/>
              <a:ext cx="448" cy="122"/>
            </a:xfrm>
            <a:prstGeom prst="rect">
              <a:avLst/>
            </a:prstGeom>
            <a:solidFill>
              <a:srgbClr val="FFFFFF"/>
            </a:solidFill>
            <a:ln w="9525">
              <a:noFill/>
              <a:miter lim="800000"/>
              <a:headEnd/>
              <a:tailEnd/>
            </a:ln>
          </p:spPr>
          <p:txBody>
            <a:bodyPr/>
            <a:lstStyle/>
            <a:p>
              <a:endParaRPr lang="en-US"/>
            </a:p>
          </p:txBody>
        </p:sp>
        <p:sp>
          <p:nvSpPr>
            <p:cNvPr id="8" name="Rectangle 210"/>
            <p:cNvSpPr>
              <a:spLocks noChangeArrowheads="1"/>
            </p:cNvSpPr>
            <p:nvPr/>
          </p:nvSpPr>
          <p:spPr bwMode="auto">
            <a:xfrm>
              <a:off x="4945" y="2889"/>
              <a:ext cx="252" cy="90"/>
            </a:xfrm>
            <a:prstGeom prst="rect">
              <a:avLst/>
            </a:prstGeom>
            <a:noFill/>
            <a:ln w="9525">
              <a:noFill/>
              <a:miter lim="800000"/>
              <a:headEnd/>
              <a:tailEnd/>
            </a:ln>
          </p:spPr>
          <p:txBody>
            <a:bodyPr wrap="none" lIns="0" tIns="0" rIns="0" bIns="0">
              <a:spAutoFit/>
            </a:bodyPr>
            <a:lstStyle/>
            <a:p>
              <a:r>
                <a:rPr lang="en-GB" sz="1000" b="0">
                  <a:solidFill>
                    <a:srgbClr val="000000"/>
                  </a:solidFill>
                </a:rPr>
                <a:t>100.0%</a:t>
              </a:r>
              <a:endParaRPr lang="en-GB" sz="2400" b="0">
                <a:latin typeface="Times New Roman" pitchFamily="18" charset="0"/>
              </a:endParaRPr>
            </a:p>
          </p:txBody>
        </p:sp>
        <p:sp>
          <p:nvSpPr>
            <p:cNvPr id="9" name="Rectangle 211"/>
            <p:cNvSpPr>
              <a:spLocks noChangeArrowheads="1"/>
            </p:cNvSpPr>
            <p:nvPr/>
          </p:nvSpPr>
          <p:spPr bwMode="auto">
            <a:xfrm>
              <a:off x="2079" y="2988"/>
              <a:ext cx="448" cy="122"/>
            </a:xfrm>
            <a:prstGeom prst="rect">
              <a:avLst/>
            </a:prstGeom>
            <a:solidFill>
              <a:srgbClr val="FFFFFF"/>
            </a:solidFill>
            <a:ln w="9525">
              <a:noFill/>
              <a:miter lim="800000"/>
              <a:headEnd/>
              <a:tailEnd/>
            </a:ln>
          </p:spPr>
          <p:txBody>
            <a:bodyPr/>
            <a:lstStyle/>
            <a:p>
              <a:endParaRPr lang="en-US"/>
            </a:p>
          </p:txBody>
        </p:sp>
        <p:sp>
          <p:nvSpPr>
            <p:cNvPr id="10" name="Rectangle 212"/>
            <p:cNvSpPr>
              <a:spLocks noChangeArrowheads="1"/>
            </p:cNvSpPr>
            <p:nvPr/>
          </p:nvSpPr>
          <p:spPr bwMode="auto">
            <a:xfrm>
              <a:off x="2317" y="2999"/>
              <a:ext cx="129" cy="89"/>
            </a:xfrm>
            <a:prstGeom prst="rect">
              <a:avLst/>
            </a:prstGeom>
            <a:noFill/>
            <a:ln w="9525">
              <a:noFill/>
              <a:miter lim="800000"/>
              <a:headEnd/>
              <a:tailEnd/>
            </a:ln>
          </p:spPr>
          <p:txBody>
            <a:bodyPr wrap="none" lIns="0" tIns="0" rIns="0" bIns="0">
              <a:spAutoFit/>
            </a:bodyPr>
            <a:lstStyle/>
            <a:p>
              <a:r>
                <a:rPr lang="en-GB" sz="1000" b="0">
                  <a:solidFill>
                    <a:srgbClr val="000000"/>
                  </a:solidFill>
                </a:rPr>
                <a:t>.4%</a:t>
              </a:r>
              <a:endParaRPr lang="en-GB" sz="2400" b="0">
                <a:latin typeface="Times New Roman" pitchFamily="18" charset="0"/>
              </a:endParaRPr>
            </a:p>
          </p:txBody>
        </p:sp>
        <p:sp>
          <p:nvSpPr>
            <p:cNvPr id="11" name="Rectangle 213"/>
            <p:cNvSpPr>
              <a:spLocks noChangeArrowheads="1"/>
            </p:cNvSpPr>
            <p:nvPr/>
          </p:nvSpPr>
          <p:spPr bwMode="auto">
            <a:xfrm>
              <a:off x="2516" y="2988"/>
              <a:ext cx="547" cy="122"/>
            </a:xfrm>
            <a:prstGeom prst="rect">
              <a:avLst/>
            </a:prstGeom>
            <a:solidFill>
              <a:srgbClr val="FFFFFF"/>
            </a:solidFill>
            <a:ln w="9525">
              <a:noFill/>
              <a:miter lim="800000"/>
              <a:headEnd/>
              <a:tailEnd/>
            </a:ln>
          </p:spPr>
          <p:txBody>
            <a:bodyPr/>
            <a:lstStyle/>
            <a:p>
              <a:endParaRPr lang="en-US"/>
            </a:p>
          </p:txBody>
        </p:sp>
        <p:sp>
          <p:nvSpPr>
            <p:cNvPr id="12" name="Rectangle 214"/>
            <p:cNvSpPr>
              <a:spLocks noChangeArrowheads="1"/>
            </p:cNvSpPr>
            <p:nvPr/>
          </p:nvSpPr>
          <p:spPr bwMode="auto">
            <a:xfrm>
              <a:off x="2819" y="2999"/>
              <a:ext cx="170" cy="89"/>
            </a:xfrm>
            <a:prstGeom prst="rect">
              <a:avLst/>
            </a:prstGeom>
            <a:noFill/>
            <a:ln w="9525">
              <a:noFill/>
              <a:miter lim="800000"/>
              <a:headEnd/>
              <a:tailEnd/>
            </a:ln>
          </p:spPr>
          <p:txBody>
            <a:bodyPr wrap="none" lIns="0" tIns="0" rIns="0" bIns="0">
              <a:spAutoFit/>
            </a:bodyPr>
            <a:lstStyle/>
            <a:p>
              <a:r>
                <a:rPr lang="en-GB" sz="1000" b="0">
                  <a:solidFill>
                    <a:srgbClr val="000000"/>
                  </a:solidFill>
                </a:rPr>
                <a:t>3.8%</a:t>
              </a:r>
              <a:endParaRPr lang="en-GB" sz="2400" b="0">
                <a:latin typeface="Times New Roman" pitchFamily="18" charset="0"/>
              </a:endParaRPr>
            </a:p>
          </p:txBody>
        </p:sp>
        <p:sp>
          <p:nvSpPr>
            <p:cNvPr id="13" name="Rectangle 215"/>
            <p:cNvSpPr>
              <a:spLocks noChangeArrowheads="1"/>
            </p:cNvSpPr>
            <p:nvPr/>
          </p:nvSpPr>
          <p:spPr bwMode="auto">
            <a:xfrm>
              <a:off x="3052" y="2988"/>
              <a:ext cx="448" cy="122"/>
            </a:xfrm>
            <a:prstGeom prst="rect">
              <a:avLst/>
            </a:prstGeom>
            <a:solidFill>
              <a:srgbClr val="FFFFFF"/>
            </a:solidFill>
            <a:ln w="9525">
              <a:noFill/>
              <a:miter lim="800000"/>
              <a:headEnd/>
              <a:tailEnd/>
            </a:ln>
          </p:spPr>
          <p:txBody>
            <a:bodyPr/>
            <a:lstStyle/>
            <a:p>
              <a:endParaRPr lang="en-US"/>
            </a:p>
          </p:txBody>
        </p:sp>
        <p:sp>
          <p:nvSpPr>
            <p:cNvPr id="14" name="Rectangle 216"/>
            <p:cNvSpPr>
              <a:spLocks noChangeArrowheads="1"/>
            </p:cNvSpPr>
            <p:nvPr/>
          </p:nvSpPr>
          <p:spPr bwMode="auto">
            <a:xfrm>
              <a:off x="3221" y="2999"/>
              <a:ext cx="211" cy="89"/>
            </a:xfrm>
            <a:prstGeom prst="rect">
              <a:avLst/>
            </a:prstGeom>
            <a:noFill/>
            <a:ln w="9525">
              <a:noFill/>
              <a:miter lim="800000"/>
              <a:headEnd/>
              <a:tailEnd/>
            </a:ln>
          </p:spPr>
          <p:txBody>
            <a:bodyPr wrap="none" lIns="0" tIns="0" rIns="0" bIns="0">
              <a:spAutoFit/>
            </a:bodyPr>
            <a:lstStyle/>
            <a:p>
              <a:r>
                <a:rPr lang="en-GB" sz="1000">
                  <a:solidFill>
                    <a:schemeClr val="accent2"/>
                  </a:solidFill>
                </a:rPr>
                <a:t>14.0%</a:t>
              </a:r>
              <a:endParaRPr lang="en-GB" sz="2400">
                <a:solidFill>
                  <a:schemeClr val="accent2"/>
                </a:solidFill>
                <a:latin typeface="Times New Roman" pitchFamily="18" charset="0"/>
              </a:endParaRPr>
            </a:p>
          </p:txBody>
        </p:sp>
        <p:sp>
          <p:nvSpPr>
            <p:cNvPr id="15" name="Rectangle 217"/>
            <p:cNvSpPr>
              <a:spLocks noChangeArrowheads="1"/>
            </p:cNvSpPr>
            <p:nvPr/>
          </p:nvSpPr>
          <p:spPr bwMode="auto">
            <a:xfrm>
              <a:off x="3489" y="2988"/>
              <a:ext cx="449" cy="122"/>
            </a:xfrm>
            <a:prstGeom prst="rect">
              <a:avLst/>
            </a:prstGeom>
            <a:solidFill>
              <a:srgbClr val="FFFFFF"/>
            </a:solidFill>
            <a:ln w="9525">
              <a:noFill/>
              <a:miter lim="800000"/>
              <a:headEnd/>
              <a:tailEnd/>
            </a:ln>
          </p:spPr>
          <p:txBody>
            <a:bodyPr/>
            <a:lstStyle/>
            <a:p>
              <a:endParaRPr lang="en-US"/>
            </a:p>
          </p:txBody>
        </p:sp>
        <p:sp>
          <p:nvSpPr>
            <p:cNvPr id="16" name="Rectangle 218"/>
            <p:cNvSpPr>
              <a:spLocks noChangeArrowheads="1"/>
            </p:cNvSpPr>
            <p:nvPr/>
          </p:nvSpPr>
          <p:spPr bwMode="auto">
            <a:xfrm>
              <a:off x="3658" y="2999"/>
              <a:ext cx="211" cy="89"/>
            </a:xfrm>
            <a:prstGeom prst="rect">
              <a:avLst/>
            </a:prstGeom>
            <a:noFill/>
            <a:ln w="9525">
              <a:noFill/>
              <a:miter lim="800000"/>
              <a:headEnd/>
              <a:tailEnd/>
            </a:ln>
          </p:spPr>
          <p:txBody>
            <a:bodyPr wrap="none" lIns="0" tIns="0" rIns="0" bIns="0">
              <a:spAutoFit/>
            </a:bodyPr>
            <a:lstStyle/>
            <a:p>
              <a:r>
                <a:rPr lang="en-GB" sz="1000" b="0">
                  <a:solidFill>
                    <a:srgbClr val="000000"/>
                  </a:solidFill>
                </a:rPr>
                <a:t>72.7%</a:t>
              </a:r>
              <a:endParaRPr lang="en-GB" sz="2400" b="0">
                <a:latin typeface="Times New Roman" pitchFamily="18" charset="0"/>
              </a:endParaRPr>
            </a:p>
          </p:txBody>
        </p:sp>
        <p:sp>
          <p:nvSpPr>
            <p:cNvPr id="17" name="Rectangle 219"/>
            <p:cNvSpPr>
              <a:spLocks noChangeArrowheads="1"/>
            </p:cNvSpPr>
            <p:nvPr/>
          </p:nvSpPr>
          <p:spPr bwMode="auto">
            <a:xfrm>
              <a:off x="3926" y="2988"/>
              <a:ext cx="449" cy="122"/>
            </a:xfrm>
            <a:prstGeom prst="rect">
              <a:avLst/>
            </a:prstGeom>
            <a:solidFill>
              <a:srgbClr val="FFFFFF"/>
            </a:solidFill>
            <a:ln w="9525">
              <a:noFill/>
              <a:miter lim="800000"/>
              <a:headEnd/>
              <a:tailEnd/>
            </a:ln>
          </p:spPr>
          <p:txBody>
            <a:bodyPr/>
            <a:lstStyle/>
            <a:p>
              <a:endParaRPr lang="en-US"/>
            </a:p>
          </p:txBody>
        </p:sp>
        <p:sp>
          <p:nvSpPr>
            <p:cNvPr id="18" name="Rectangle 220"/>
            <p:cNvSpPr>
              <a:spLocks noChangeArrowheads="1"/>
            </p:cNvSpPr>
            <p:nvPr/>
          </p:nvSpPr>
          <p:spPr bwMode="auto">
            <a:xfrm>
              <a:off x="4130" y="2999"/>
              <a:ext cx="169" cy="89"/>
            </a:xfrm>
            <a:prstGeom prst="rect">
              <a:avLst/>
            </a:prstGeom>
            <a:noFill/>
            <a:ln w="9525">
              <a:noFill/>
              <a:miter lim="800000"/>
              <a:headEnd/>
              <a:tailEnd/>
            </a:ln>
          </p:spPr>
          <p:txBody>
            <a:bodyPr wrap="none" lIns="0" tIns="0" rIns="0" bIns="0">
              <a:spAutoFit/>
            </a:bodyPr>
            <a:lstStyle/>
            <a:p>
              <a:r>
                <a:rPr lang="en-GB" sz="1000" b="0">
                  <a:solidFill>
                    <a:srgbClr val="000000"/>
                  </a:solidFill>
                </a:rPr>
                <a:t>6.8%</a:t>
              </a:r>
              <a:endParaRPr lang="en-GB" sz="2400" b="0">
                <a:latin typeface="Times New Roman" pitchFamily="18" charset="0"/>
              </a:endParaRPr>
            </a:p>
          </p:txBody>
        </p:sp>
        <p:sp>
          <p:nvSpPr>
            <p:cNvPr id="19" name="Rectangle 221"/>
            <p:cNvSpPr>
              <a:spLocks noChangeArrowheads="1"/>
            </p:cNvSpPr>
            <p:nvPr/>
          </p:nvSpPr>
          <p:spPr bwMode="auto">
            <a:xfrm>
              <a:off x="4363" y="2988"/>
              <a:ext cx="460" cy="122"/>
            </a:xfrm>
            <a:prstGeom prst="rect">
              <a:avLst/>
            </a:prstGeom>
            <a:solidFill>
              <a:srgbClr val="FFFFFF"/>
            </a:solidFill>
            <a:ln w="9525">
              <a:noFill/>
              <a:miter lim="800000"/>
              <a:headEnd/>
              <a:tailEnd/>
            </a:ln>
          </p:spPr>
          <p:txBody>
            <a:bodyPr/>
            <a:lstStyle/>
            <a:p>
              <a:endParaRPr lang="en-US"/>
            </a:p>
          </p:txBody>
        </p:sp>
        <p:sp>
          <p:nvSpPr>
            <p:cNvPr id="20" name="Rectangle 222"/>
            <p:cNvSpPr>
              <a:spLocks noChangeArrowheads="1"/>
            </p:cNvSpPr>
            <p:nvPr/>
          </p:nvSpPr>
          <p:spPr bwMode="auto">
            <a:xfrm>
              <a:off x="4578" y="2999"/>
              <a:ext cx="170" cy="89"/>
            </a:xfrm>
            <a:prstGeom prst="rect">
              <a:avLst/>
            </a:prstGeom>
            <a:noFill/>
            <a:ln w="9525">
              <a:noFill/>
              <a:miter lim="800000"/>
              <a:headEnd/>
              <a:tailEnd/>
            </a:ln>
          </p:spPr>
          <p:txBody>
            <a:bodyPr wrap="none" lIns="0" tIns="0" rIns="0" bIns="0">
              <a:spAutoFit/>
            </a:bodyPr>
            <a:lstStyle/>
            <a:p>
              <a:r>
                <a:rPr lang="en-GB" sz="1000" b="0">
                  <a:solidFill>
                    <a:srgbClr val="000000"/>
                  </a:solidFill>
                </a:rPr>
                <a:t>2.3%</a:t>
              </a:r>
              <a:endParaRPr lang="en-GB" sz="2400" b="0">
                <a:latin typeface="Times New Roman" pitchFamily="18" charset="0"/>
              </a:endParaRPr>
            </a:p>
          </p:txBody>
        </p:sp>
        <p:sp>
          <p:nvSpPr>
            <p:cNvPr id="21" name="Rectangle 223"/>
            <p:cNvSpPr>
              <a:spLocks noChangeArrowheads="1"/>
            </p:cNvSpPr>
            <p:nvPr/>
          </p:nvSpPr>
          <p:spPr bwMode="auto">
            <a:xfrm>
              <a:off x="4812" y="2988"/>
              <a:ext cx="448" cy="122"/>
            </a:xfrm>
            <a:prstGeom prst="rect">
              <a:avLst/>
            </a:prstGeom>
            <a:solidFill>
              <a:srgbClr val="FFFFFF"/>
            </a:solidFill>
            <a:ln w="9525">
              <a:noFill/>
              <a:miter lim="800000"/>
              <a:headEnd/>
              <a:tailEnd/>
            </a:ln>
          </p:spPr>
          <p:txBody>
            <a:bodyPr/>
            <a:lstStyle/>
            <a:p>
              <a:endParaRPr lang="en-US"/>
            </a:p>
          </p:txBody>
        </p:sp>
        <p:sp>
          <p:nvSpPr>
            <p:cNvPr id="22" name="Rectangle 224"/>
            <p:cNvSpPr>
              <a:spLocks noChangeArrowheads="1"/>
            </p:cNvSpPr>
            <p:nvPr/>
          </p:nvSpPr>
          <p:spPr bwMode="auto">
            <a:xfrm>
              <a:off x="4945" y="2999"/>
              <a:ext cx="252" cy="89"/>
            </a:xfrm>
            <a:prstGeom prst="rect">
              <a:avLst/>
            </a:prstGeom>
            <a:noFill/>
            <a:ln w="9525">
              <a:noFill/>
              <a:miter lim="800000"/>
              <a:headEnd/>
              <a:tailEnd/>
            </a:ln>
          </p:spPr>
          <p:txBody>
            <a:bodyPr wrap="none" lIns="0" tIns="0" rIns="0" bIns="0">
              <a:spAutoFit/>
            </a:bodyPr>
            <a:lstStyle/>
            <a:p>
              <a:r>
                <a:rPr lang="en-GB" sz="1000" b="0">
                  <a:solidFill>
                    <a:srgbClr val="000000"/>
                  </a:solidFill>
                </a:rPr>
                <a:t>100.0%</a:t>
              </a:r>
              <a:endParaRPr lang="en-GB" sz="2400" b="0">
                <a:latin typeface="Times New Roman" pitchFamily="18" charset="0"/>
              </a:endParaRPr>
            </a:p>
          </p:txBody>
        </p:sp>
        <p:sp>
          <p:nvSpPr>
            <p:cNvPr id="23" name="Rectangle 225"/>
            <p:cNvSpPr>
              <a:spLocks noChangeArrowheads="1"/>
            </p:cNvSpPr>
            <p:nvPr/>
          </p:nvSpPr>
          <p:spPr bwMode="auto">
            <a:xfrm>
              <a:off x="2079" y="3099"/>
              <a:ext cx="448" cy="122"/>
            </a:xfrm>
            <a:prstGeom prst="rect">
              <a:avLst/>
            </a:prstGeom>
            <a:solidFill>
              <a:srgbClr val="FFFFFF"/>
            </a:solidFill>
            <a:ln w="9525">
              <a:noFill/>
              <a:miter lim="800000"/>
              <a:headEnd/>
              <a:tailEnd/>
            </a:ln>
          </p:spPr>
          <p:txBody>
            <a:bodyPr/>
            <a:lstStyle/>
            <a:p>
              <a:endParaRPr lang="en-US"/>
            </a:p>
          </p:txBody>
        </p:sp>
        <p:sp>
          <p:nvSpPr>
            <p:cNvPr id="24" name="Rectangle 226"/>
            <p:cNvSpPr>
              <a:spLocks noChangeArrowheads="1"/>
            </p:cNvSpPr>
            <p:nvPr/>
          </p:nvSpPr>
          <p:spPr bwMode="auto">
            <a:xfrm>
              <a:off x="2282" y="3110"/>
              <a:ext cx="169" cy="90"/>
            </a:xfrm>
            <a:prstGeom prst="rect">
              <a:avLst/>
            </a:prstGeom>
            <a:noFill/>
            <a:ln w="9525">
              <a:noFill/>
              <a:miter lim="800000"/>
              <a:headEnd/>
              <a:tailEnd/>
            </a:ln>
          </p:spPr>
          <p:txBody>
            <a:bodyPr wrap="none" lIns="0" tIns="0" rIns="0" bIns="0">
              <a:spAutoFit/>
            </a:bodyPr>
            <a:lstStyle/>
            <a:p>
              <a:r>
                <a:rPr lang="en-GB" sz="1000" b="0">
                  <a:solidFill>
                    <a:srgbClr val="000000"/>
                  </a:solidFill>
                </a:rPr>
                <a:t>1.8%</a:t>
              </a:r>
              <a:endParaRPr lang="en-GB" sz="2400" b="0">
                <a:latin typeface="Times New Roman" pitchFamily="18" charset="0"/>
              </a:endParaRPr>
            </a:p>
          </p:txBody>
        </p:sp>
        <p:sp>
          <p:nvSpPr>
            <p:cNvPr id="25" name="Rectangle 227"/>
            <p:cNvSpPr>
              <a:spLocks noChangeArrowheads="1"/>
            </p:cNvSpPr>
            <p:nvPr/>
          </p:nvSpPr>
          <p:spPr bwMode="auto">
            <a:xfrm>
              <a:off x="2516" y="3099"/>
              <a:ext cx="547" cy="122"/>
            </a:xfrm>
            <a:prstGeom prst="rect">
              <a:avLst/>
            </a:prstGeom>
            <a:solidFill>
              <a:srgbClr val="FFFFFF"/>
            </a:solidFill>
            <a:ln w="9525">
              <a:noFill/>
              <a:miter lim="800000"/>
              <a:headEnd/>
              <a:tailEnd/>
            </a:ln>
          </p:spPr>
          <p:txBody>
            <a:bodyPr/>
            <a:lstStyle/>
            <a:p>
              <a:endParaRPr lang="en-US"/>
            </a:p>
          </p:txBody>
        </p:sp>
        <p:sp>
          <p:nvSpPr>
            <p:cNvPr id="26" name="Rectangle 228"/>
            <p:cNvSpPr>
              <a:spLocks noChangeArrowheads="1"/>
            </p:cNvSpPr>
            <p:nvPr/>
          </p:nvSpPr>
          <p:spPr bwMode="auto">
            <a:xfrm>
              <a:off x="2819" y="3110"/>
              <a:ext cx="170" cy="90"/>
            </a:xfrm>
            <a:prstGeom prst="rect">
              <a:avLst/>
            </a:prstGeom>
            <a:noFill/>
            <a:ln w="9525">
              <a:noFill/>
              <a:miter lim="800000"/>
              <a:headEnd/>
              <a:tailEnd/>
            </a:ln>
          </p:spPr>
          <p:txBody>
            <a:bodyPr wrap="none" lIns="0" tIns="0" rIns="0" bIns="0">
              <a:spAutoFit/>
            </a:bodyPr>
            <a:lstStyle/>
            <a:p>
              <a:r>
                <a:rPr lang="en-GB" sz="1000" b="0">
                  <a:solidFill>
                    <a:srgbClr val="000000"/>
                  </a:solidFill>
                </a:rPr>
                <a:t>2.3%</a:t>
              </a:r>
              <a:endParaRPr lang="en-GB" sz="2400" b="0">
                <a:latin typeface="Times New Roman" pitchFamily="18" charset="0"/>
              </a:endParaRPr>
            </a:p>
          </p:txBody>
        </p:sp>
        <p:sp>
          <p:nvSpPr>
            <p:cNvPr id="27" name="Rectangle 229"/>
            <p:cNvSpPr>
              <a:spLocks noChangeArrowheads="1"/>
            </p:cNvSpPr>
            <p:nvPr/>
          </p:nvSpPr>
          <p:spPr bwMode="auto">
            <a:xfrm>
              <a:off x="3052" y="3099"/>
              <a:ext cx="448" cy="122"/>
            </a:xfrm>
            <a:prstGeom prst="rect">
              <a:avLst/>
            </a:prstGeom>
            <a:solidFill>
              <a:srgbClr val="FFFFFF"/>
            </a:solidFill>
            <a:ln w="9525">
              <a:noFill/>
              <a:miter lim="800000"/>
              <a:headEnd/>
              <a:tailEnd/>
            </a:ln>
          </p:spPr>
          <p:txBody>
            <a:bodyPr/>
            <a:lstStyle/>
            <a:p>
              <a:endParaRPr lang="en-US"/>
            </a:p>
          </p:txBody>
        </p:sp>
        <p:sp>
          <p:nvSpPr>
            <p:cNvPr id="28" name="Rectangle 230"/>
            <p:cNvSpPr>
              <a:spLocks noChangeArrowheads="1"/>
            </p:cNvSpPr>
            <p:nvPr/>
          </p:nvSpPr>
          <p:spPr bwMode="auto">
            <a:xfrm>
              <a:off x="3221" y="3110"/>
              <a:ext cx="211" cy="90"/>
            </a:xfrm>
            <a:prstGeom prst="rect">
              <a:avLst/>
            </a:prstGeom>
            <a:noFill/>
            <a:ln w="9525">
              <a:noFill/>
              <a:miter lim="800000"/>
              <a:headEnd/>
              <a:tailEnd/>
            </a:ln>
          </p:spPr>
          <p:txBody>
            <a:bodyPr wrap="none" lIns="0" tIns="0" rIns="0" bIns="0">
              <a:spAutoFit/>
            </a:bodyPr>
            <a:lstStyle/>
            <a:p>
              <a:r>
                <a:rPr lang="en-GB" sz="1000" b="0">
                  <a:solidFill>
                    <a:srgbClr val="000000"/>
                  </a:solidFill>
                </a:rPr>
                <a:t>10.8%</a:t>
              </a:r>
              <a:endParaRPr lang="en-GB" sz="2400" b="0">
                <a:latin typeface="Times New Roman" pitchFamily="18" charset="0"/>
              </a:endParaRPr>
            </a:p>
          </p:txBody>
        </p:sp>
        <p:sp>
          <p:nvSpPr>
            <p:cNvPr id="29" name="Rectangle 231"/>
            <p:cNvSpPr>
              <a:spLocks noChangeArrowheads="1"/>
            </p:cNvSpPr>
            <p:nvPr/>
          </p:nvSpPr>
          <p:spPr bwMode="auto">
            <a:xfrm>
              <a:off x="3489" y="3099"/>
              <a:ext cx="449" cy="122"/>
            </a:xfrm>
            <a:prstGeom prst="rect">
              <a:avLst/>
            </a:prstGeom>
            <a:solidFill>
              <a:srgbClr val="FFFFFF"/>
            </a:solidFill>
            <a:ln w="9525">
              <a:noFill/>
              <a:miter lim="800000"/>
              <a:headEnd/>
              <a:tailEnd/>
            </a:ln>
          </p:spPr>
          <p:txBody>
            <a:bodyPr/>
            <a:lstStyle/>
            <a:p>
              <a:endParaRPr lang="en-US"/>
            </a:p>
          </p:txBody>
        </p:sp>
        <p:sp>
          <p:nvSpPr>
            <p:cNvPr id="30" name="Rectangle 232"/>
            <p:cNvSpPr>
              <a:spLocks noChangeArrowheads="1"/>
            </p:cNvSpPr>
            <p:nvPr/>
          </p:nvSpPr>
          <p:spPr bwMode="auto">
            <a:xfrm>
              <a:off x="3658" y="3110"/>
              <a:ext cx="211" cy="90"/>
            </a:xfrm>
            <a:prstGeom prst="rect">
              <a:avLst/>
            </a:prstGeom>
            <a:noFill/>
            <a:ln w="9525">
              <a:noFill/>
              <a:miter lim="800000"/>
              <a:headEnd/>
              <a:tailEnd/>
            </a:ln>
          </p:spPr>
          <p:txBody>
            <a:bodyPr wrap="none" lIns="0" tIns="0" rIns="0" bIns="0">
              <a:spAutoFit/>
            </a:bodyPr>
            <a:lstStyle/>
            <a:p>
              <a:r>
                <a:rPr lang="en-GB" sz="1000" b="0">
                  <a:solidFill>
                    <a:srgbClr val="000000"/>
                  </a:solidFill>
                </a:rPr>
                <a:t>72.3%</a:t>
              </a:r>
              <a:endParaRPr lang="en-GB" sz="2400" b="0">
                <a:latin typeface="Times New Roman" pitchFamily="18" charset="0"/>
              </a:endParaRPr>
            </a:p>
          </p:txBody>
        </p:sp>
        <p:sp>
          <p:nvSpPr>
            <p:cNvPr id="31" name="Rectangle 233"/>
            <p:cNvSpPr>
              <a:spLocks noChangeArrowheads="1"/>
            </p:cNvSpPr>
            <p:nvPr/>
          </p:nvSpPr>
          <p:spPr bwMode="auto">
            <a:xfrm>
              <a:off x="3926" y="3099"/>
              <a:ext cx="449" cy="122"/>
            </a:xfrm>
            <a:prstGeom prst="rect">
              <a:avLst/>
            </a:prstGeom>
            <a:solidFill>
              <a:srgbClr val="FFFFFF"/>
            </a:solidFill>
            <a:ln w="9525">
              <a:noFill/>
              <a:miter lim="800000"/>
              <a:headEnd/>
              <a:tailEnd/>
            </a:ln>
          </p:spPr>
          <p:txBody>
            <a:bodyPr/>
            <a:lstStyle/>
            <a:p>
              <a:endParaRPr lang="en-US"/>
            </a:p>
          </p:txBody>
        </p:sp>
        <p:sp>
          <p:nvSpPr>
            <p:cNvPr id="32" name="Rectangle 234"/>
            <p:cNvSpPr>
              <a:spLocks noChangeArrowheads="1"/>
            </p:cNvSpPr>
            <p:nvPr/>
          </p:nvSpPr>
          <p:spPr bwMode="auto">
            <a:xfrm>
              <a:off x="4095" y="3110"/>
              <a:ext cx="211" cy="90"/>
            </a:xfrm>
            <a:prstGeom prst="rect">
              <a:avLst/>
            </a:prstGeom>
            <a:noFill/>
            <a:ln w="9525">
              <a:noFill/>
              <a:miter lim="800000"/>
              <a:headEnd/>
              <a:tailEnd/>
            </a:ln>
          </p:spPr>
          <p:txBody>
            <a:bodyPr wrap="none" lIns="0" tIns="0" rIns="0" bIns="0">
              <a:spAutoFit/>
            </a:bodyPr>
            <a:lstStyle/>
            <a:p>
              <a:r>
                <a:rPr lang="en-GB" sz="1000" b="0">
                  <a:solidFill>
                    <a:srgbClr val="000000"/>
                  </a:solidFill>
                </a:rPr>
                <a:t>11.5%</a:t>
              </a:r>
              <a:endParaRPr lang="en-GB" sz="2400" b="0">
                <a:latin typeface="Times New Roman" pitchFamily="18" charset="0"/>
              </a:endParaRPr>
            </a:p>
          </p:txBody>
        </p:sp>
        <p:sp>
          <p:nvSpPr>
            <p:cNvPr id="33" name="Rectangle 235"/>
            <p:cNvSpPr>
              <a:spLocks noChangeArrowheads="1"/>
            </p:cNvSpPr>
            <p:nvPr/>
          </p:nvSpPr>
          <p:spPr bwMode="auto">
            <a:xfrm>
              <a:off x="4363" y="3099"/>
              <a:ext cx="460" cy="122"/>
            </a:xfrm>
            <a:prstGeom prst="rect">
              <a:avLst/>
            </a:prstGeom>
            <a:solidFill>
              <a:srgbClr val="FFFFFF"/>
            </a:solidFill>
            <a:ln w="9525">
              <a:noFill/>
              <a:miter lim="800000"/>
              <a:headEnd/>
              <a:tailEnd/>
            </a:ln>
          </p:spPr>
          <p:txBody>
            <a:bodyPr/>
            <a:lstStyle/>
            <a:p>
              <a:endParaRPr lang="en-US"/>
            </a:p>
          </p:txBody>
        </p:sp>
        <p:sp>
          <p:nvSpPr>
            <p:cNvPr id="34" name="Rectangle 236"/>
            <p:cNvSpPr>
              <a:spLocks noChangeArrowheads="1"/>
            </p:cNvSpPr>
            <p:nvPr/>
          </p:nvSpPr>
          <p:spPr bwMode="auto">
            <a:xfrm>
              <a:off x="4578" y="3110"/>
              <a:ext cx="170" cy="90"/>
            </a:xfrm>
            <a:prstGeom prst="rect">
              <a:avLst/>
            </a:prstGeom>
            <a:noFill/>
            <a:ln w="9525">
              <a:noFill/>
              <a:miter lim="800000"/>
              <a:headEnd/>
              <a:tailEnd/>
            </a:ln>
          </p:spPr>
          <p:txBody>
            <a:bodyPr wrap="none" lIns="0" tIns="0" rIns="0" bIns="0">
              <a:spAutoFit/>
            </a:bodyPr>
            <a:lstStyle/>
            <a:p>
              <a:r>
                <a:rPr lang="en-GB" sz="1000" b="0">
                  <a:solidFill>
                    <a:srgbClr val="000000"/>
                  </a:solidFill>
                </a:rPr>
                <a:t>1.5%</a:t>
              </a:r>
              <a:endParaRPr lang="en-GB" sz="2400" b="0">
                <a:latin typeface="Times New Roman" pitchFamily="18" charset="0"/>
              </a:endParaRPr>
            </a:p>
          </p:txBody>
        </p:sp>
        <p:sp>
          <p:nvSpPr>
            <p:cNvPr id="35" name="Rectangle 237"/>
            <p:cNvSpPr>
              <a:spLocks noChangeArrowheads="1"/>
            </p:cNvSpPr>
            <p:nvPr/>
          </p:nvSpPr>
          <p:spPr bwMode="auto">
            <a:xfrm>
              <a:off x="4812" y="3099"/>
              <a:ext cx="448" cy="122"/>
            </a:xfrm>
            <a:prstGeom prst="rect">
              <a:avLst/>
            </a:prstGeom>
            <a:solidFill>
              <a:srgbClr val="FFFFFF"/>
            </a:solidFill>
            <a:ln w="9525">
              <a:noFill/>
              <a:miter lim="800000"/>
              <a:headEnd/>
              <a:tailEnd/>
            </a:ln>
          </p:spPr>
          <p:txBody>
            <a:bodyPr/>
            <a:lstStyle/>
            <a:p>
              <a:endParaRPr lang="en-US"/>
            </a:p>
          </p:txBody>
        </p:sp>
        <p:sp>
          <p:nvSpPr>
            <p:cNvPr id="36" name="Rectangle 238"/>
            <p:cNvSpPr>
              <a:spLocks noChangeArrowheads="1"/>
            </p:cNvSpPr>
            <p:nvPr/>
          </p:nvSpPr>
          <p:spPr bwMode="auto">
            <a:xfrm>
              <a:off x="4945" y="3110"/>
              <a:ext cx="252" cy="90"/>
            </a:xfrm>
            <a:prstGeom prst="rect">
              <a:avLst/>
            </a:prstGeom>
            <a:noFill/>
            <a:ln w="9525">
              <a:noFill/>
              <a:miter lim="800000"/>
              <a:headEnd/>
              <a:tailEnd/>
            </a:ln>
          </p:spPr>
          <p:txBody>
            <a:bodyPr wrap="none" lIns="0" tIns="0" rIns="0" bIns="0">
              <a:spAutoFit/>
            </a:bodyPr>
            <a:lstStyle/>
            <a:p>
              <a:r>
                <a:rPr lang="en-GB" sz="1000" b="0">
                  <a:solidFill>
                    <a:srgbClr val="000000"/>
                  </a:solidFill>
                </a:rPr>
                <a:t>100.0%</a:t>
              </a:r>
              <a:endParaRPr lang="en-GB" sz="2400" b="0">
                <a:latin typeface="Times New Roman" pitchFamily="18" charset="0"/>
              </a:endParaRPr>
            </a:p>
          </p:txBody>
        </p:sp>
        <p:sp>
          <p:nvSpPr>
            <p:cNvPr id="37" name="Rectangle 239"/>
            <p:cNvSpPr>
              <a:spLocks noChangeArrowheads="1"/>
            </p:cNvSpPr>
            <p:nvPr/>
          </p:nvSpPr>
          <p:spPr bwMode="auto">
            <a:xfrm>
              <a:off x="2079" y="3209"/>
              <a:ext cx="448" cy="123"/>
            </a:xfrm>
            <a:prstGeom prst="rect">
              <a:avLst/>
            </a:prstGeom>
            <a:solidFill>
              <a:srgbClr val="FFFFFF"/>
            </a:solidFill>
            <a:ln w="9525">
              <a:noFill/>
              <a:miter lim="800000"/>
              <a:headEnd/>
              <a:tailEnd/>
            </a:ln>
          </p:spPr>
          <p:txBody>
            <a:bodyPr/>
            <a:lstStyle/>
            <a:p>
              <a:endParaRPr lang="en-US"/>
            </a:p>
          </p:txBody>
        </p:sp>
        <p:sp>
          <p:nvSpPr>
            <p:cNvPr id="38" name="Rectangle 240"/>
            <p:cNvSpPr>
              <a:spLocks noChangeArrowheads="1"/>
            </p:cNvSpPr>
            <p:nvPr/>
          </p:nvSpPr>
          <p:spPr bwMode="auto">
            <a:xfrm>
              <a:off x="2282" y="3221"/>
              <a:ext cx="169" cy="90"/>
            </a:xfrm>
            <a:prstGeom prst="rect">
              <a:avLst/>
            </a:prstGeom>
            <a:noFill/>
            <a:ln w="9525">
              <a:noFill/>
              <a:miter lim="800000"/>
              <a:headEnd/>
              <a:tailEnd/>
            </a:ln>
          </p:spPr>
          <p:txBody>
            <a:bodyPr wrap="none" lIns="0" tIns="0" rIns="0" bIns="0">
              <a:spAutoFit/>
            </a:bodyPr>
            <a:lstStyle/>
            <a:p>
              <a:r>
                <a:rPr lang="en-GB" sz="1000" b="0">
                  <a:solidFill>
                    <a:srgbClr val="000000"/>
                  </a:solidFill>
                </a:rPr>
                <a:t>3.9%</a:t>
              </a:r>
              <a:endParaRPr lang="en-GB" sz="2400" b="0">
                <a:latin typeface="Times New Roman" pitchFamily="18" charset="0"/>
              </a:endParaRPr>
            </a:p>
          </p:txBody>
        </p:sp>
        <p:sp>
          <p:nvSpPr>
            <p:cNvPr id="39" name="Rectangle 241"/>
            <p:cNvSpPr>
              <a:spLocks noChangeArrowheads="1"/>
            </p:cNvSpPr>
            <p:nvPr/>
          </p:nvSpPr>
          <p:spPr bwMode="auto">
            <a:xfrm>
              <a:off x="2516" y="3209"/>
              <a:ext cx="547" cy="123"/>
            </a:xfrm>
            <a:prstGeom prst="rect">
              <a:avLst/>
            </a:prstGeom>
            <a:solidFill>
              <a:srgbClr val="FFFFFF"/>
            </a:solidFill>
            <a:ln w="9525">
              <a:noFill/>
              <a:miter lim="800000"/>
              <a:headEnd/>
              <a:tailEnd/>
            </a:ln>
          </p:spPr>
          <p:txBody>
            <a:bodyPr/>
            <a:lstStyle/>
            <a:p>
              <a:endParaRPr lang="en-US"/>
            </a:p>
          </p:txBody>
        </p:sp>
        <p:sp>
          <p:nvSpPr>
            <p:cNvPr id="40" name="Rectangle 242"/>
            <p:cNvSpPr>
              <a:spLocks noChangeArrowheads="1"/>
            </p:cNvSpPr>
            <p:nvPr/>
          </p:nvSpPr>
          <p:spPr bwMode="auto">
            <a:xfrm>
              <a:off x="2819" y="3221"/>
              <a:ext cx="170" cy="90"/>
            </a:xfrm>
            <a:prstGeom prst="rect">
              <a:avLst/>
            </a:prstGeom>
            <a:noFill/>
            <a:ln w="9525">
              <a:noFill/>
              <a:miter lim="800000"/>
              <a:headEnd/>
              <a:tailEnd/>
            </a:ln>
          </p:spPr>
          <p:txBody>
            <a:bodyPr wrap="none" lIns="0" tIns="0" rIns="0" bIns="0">
              <a:spAutoFit/>
            </a:bodyPr>
            <a:lstStyle/>
            <a:p>
              <a:r>
                <a:rPr lang="en-GB" sz="1000" b="0">
                  <a:solidFill>
                    <a:srgbClr val="000000"/>
                  </a:solidFill>
                </a:rPr>
                <a:t>1.5%</a:t>
              </a:r>
              <a:endParaRPr lang="en-GB" sz="2400" b="0">
                <a:latin typeface="Times New Roman" pitchFamily="18" charset="0"/>
              </a:endParaRPr>
            </a:p>
          </p:txBody>
        </p:sp>
        <p:sp>
          <p:nvSpPr>
            <p:cNvPr id="41" name="Rectangle 243"/>
            <p:cNvSpPr>
              <a:spLocks noChangeArrowheads="1"/>
            </p:cNvSpPr>
            <p:nvPr/>
          </p:nvSpPr>
          <p:spPr bwMode="auto">
            <a:xfrm>
              <a:off x="3052" y="3209"/>
              <a:ext cx="448" cy="123"/>
            </a:xfrm>
            <a:prstGeom prst="rect">
              <a:avLst/>
            </a:prstGeom>
            <a:solidFill>
              <a:srgbClr val="FFFFFF"/>
            </a:solidFill>
            <a:ln w="9525">
              <a:noFill/>
              <a:miter lim="800000"/>
              <a:headEnd/>
              <a:tailEnd/>
            </a:ln>
          </p:spPr>
          <p:txBody>
            <a:bodyPr/>
            <a:lstStyle/>
            <a:p>
              <a:endParaRPr lang="en-US"/>
            </a:p>
          </p:txBody>
        </p:sp>
        <p:sp>
          <p:nvSpPr>
            <p:cNvPr id="42" name="Rectangle 244"/>
            <p:cNvSpPr>
              <a:spLocks noChangeArrowheads="1"/>
            </p:cNvSpPr>
            <p:nvPr/>
          </p:nvSpPr>
          <p:spPr bwMode="auto">
            <a:xfrm>
              <a:off x="3256" y="3221"/>
              <a:ext cx="169" cy="90"/>
            </a:xfrm>
            <a:prstGeom prst="rect">
              <a:avLst/>
            </a:prstGeom>
            <a:noFill/>
            <a:ln w="9525">
              <a:noFill/>
              <a:miter lim="800000"/>
              <a:headEnd/>
              <a:tailEnd/>
            </a:ln>
          </p:spPr>
          <p:txBody>
            <a:bodyPr wrap="none" lIns="0" tIns="0" rIns="0" bIns="0">
              <a:spAutoFit/>
            </a:bodyPr>
            <a:lstStyle/>
            <a:p>
              <a:r>
                <a:rPr lang="en-GB" sz="1000" b="0">
                  <a:solidFill>
                    <a:srgbClr val="FF0000"/>
                  </a:solidFill>
                </a:rPr>
                <a:t>8.8%</a:t>
              </a:r>
              <a:endParaRPr lang="en-GB" sz="2400" b="0">
                <a:solidFill>
                  <a:srgbClr val="FF0000"/>
                </a:solidFill>
                <a:latin typeface="Times New Roman" pitchFamily="18" charset="0"/>
              </a:endParaRPr>
            </a:p>
          </p:txBody>
        </p:sp>
        <p:sp>
          <p:nvSpPr>
            <p:cNvPr id="43" name="Rectangle 245"/>
            <p:cNvSpPr>
              <a:spLocks noChangeArrowheads="1"/>
            </p:cNvSpPr>
            <p:nvPr/>
          </p:nvSpPr>
          <p:spPr bwMode="auto">
            <a:xfrm>
              <a:off x="3489" y="3209"/>
              <a:ext cx="449" cy="123"/>
            </a:xfrm>
            <a:prstGeom prst="rect">
              <a:avLst/>
            </a:prstGeom>
            <a:solidFill>
              <a:srgbClr val="FFFFFF"/>
            </a:solidFill>
            <a:ln w="9525">
              <a:noFill/>
              <a:miter lim="800000"/>
              <a:headEnd/>
              <a:tailEnd/>
            </a:ln>
          </p:spPr>
          <p:txBody>
            <a:bodyPr/>
            <a:lstStyle/>
            <a:p>
              <a:endParaRPr lang="en-US"/>
            </a:p>
          </p:txBody>
        </p:sp>
        <p:sp>
          <p:nvSpPr>
            <p:cNvPr id="44" name="Rectangle 246"/>
            <p:cNvSpPr>
              <a:spLocks noChangeArrowheads="1"/>
            </p:cNvSpPr>
            <p:nvPr/>
          </p:nvSpPr>
          <p:spPr bwMode="auto">
            <a:xfrm>
              <a:off x="3658" y="3221"/>
              <a:ext cx="211" cy="90"/>
            </a:xfrm>
            <a:prstGeom prst="rect">
              <a:avLst/>
            </a:prstGeom>
            <a:noFill/>
            <a:ln w="9525">
              <a:noFill/>
              <a:miter lim="800000"/>
              <a:headEnd/>
              <a:tailEnd/>
            </a:ln>
          </p:spPr>
          <p:txBody>
            <a:bodyPr wrap="none" lIns="0" tIns="0" rIns="0" bIns="0">
              <a:spAutoFit/>
            </a:bodyPr>
            <a:lstStyle/>
            <a:p>
              <a:r>
                <a:rPr lang="en-GB" sz="1000" b="0">
                  <a:solidFill>
                    <a:srgbClr val="000000"/>
                  </a:solidFill>
                </a:rPr>
                <a:t>70.9%</a:t>
              </a:r>
              <a:endParaRPr lang="en-GB" sz="2400" b="0">
                <a:latin typeface="Times New Roman" pitchFamily="18" charset="0"/>
              </a:endParaRPr>
            </a:p>
          </p:txBody>
        </p:sp>
        <p:sp>
          <p:nvSpPr>
            <p:cNvPr id="45" name="Rectangle 247"/>
            <p:cNvSpPr>
              <a:spLocks noChangeArrowheads="1"/>
            </p:cNvSpPr>
            <p:nvPr/>
          </p:nvSpPr>
          <p:spPr bwMode="auto">
            <a:xfrm>
              <a:off x="3926" y="3209"/>
              <a:ext cx="449" cy="123"/>
            </a:xfrm>
            <a:prstGeom prst="rect">
              <a:avLst/>
            </a:prstGeom>
            <a:solidFill>
              <a:srgbClr val="FFFFFF"/>
            </a:solidFill>
            <a:ln w="9525">
              <a:noFill/>
              <a:miter lim="800000"/>
              <a:headEnd/>
              <a:tailEnd/>
            </a:ln>
          </p:spPr>
          <p:txBody>
            <a:bodyPr/>
            <a:lstStyle/>
            <a:p>
              <a:endParaRPr lang="en-US"/>
            </a:p>
          </p:txBody>
        </p:sp>
        <p:sp>
          <p:nvSpPr>
            <p:cNvPr id="46" name="Rectangle 248"/>
            <p:cNvSpPr>
              <a:spLocks noChangeArrowheads="1"/>
            </p:cNvSpPr>
            <p:nvPr/>
          </p:nvSpPr>
          <p:spPr bwMode="auto">
            <a:xfrm>
              <a:off x="4095" y="3221"/>
              <a:ext cx="211" cy="90"/>
            </a:xfrm>
            <a:prstGeom prst="rect">
              <a:avLst/>
            </a:prstGeom>
            <a:noFill/>
            <a:ln w="9525">
              <a:noFill/>
              <a:miter lim="800000"/>
              <a:headEnd/>
              <a:tailEnd/>
            </a:ln>
          </p:spPr>
          <p:txBody>
            <a:bodyPr wrap="none" lIns="0" tIns="0" rIns="0" bIns="0">
              <a:spAutoFit/>
            </a:bodyPr>
            <a:lstStyle/>
            <a:p>
              <a:r>
                <a:rPr lang="en-GB" sz="1000" b="0">
                  <a:solidFill>
                    <a:srgbClr val="FF0000"/>
                  </a:solidFill>
                </a:rPr>
                <a:t>12.6%</a:t>
              </a:r>
              <a:endParaRPr lang="en-GB" sz="2400" b="0">
                <a:solidFill>
                  <a:srgbClr val="FF0000"/>
                </a:solidFill>
                <a:latin typeface="Times New Roman" pitchFamily="18" charset="0"/>
              </a:endParaRPr>
            </a:p>
          </p:txBody>
        </p:sp>
        <p:sp>
          <p:nvSpPr>
            <p:cNvPr id="47" name="Rectangle 249"/>
            <p:cNvSpPr>
              <a:spLocks noChangeArrowheads="1"/>
            </p:cNvSpPr>
            <p:nvPr/>
          </p:nvSpPr>
          <p:spPr bwMode="auto">
            <a:xfrm>
              <a:off x="4363" y="3209"/>
              <a:ext cx="460" cy="123"/>
            </a:xfrm>
            <a:prstGeom prst="rect">
              <a:avLst/>
            </a:prstGeom>
            <a:solidFill>
              <a:srgbClr val="FFFFFF"/>
            </a:solidFill>
            <a:ln w="9525">
              <a:noFill/>
              <a:miter lim="800000"/>
              <a:headEnd/>
              <a:tailEnd/>
            </a:ln>
          </p:spPr>
          <p:txBody>
            <a:bodyPr/>
            <a:lstStyle/>
            <a:p>
              <a:endParaRPr lang="en-US"/>
            </a:p>
          </p:txBody>
        </p:sp>
        <p:sp>
          <p:nvSpPr>
            <p:cNvPr id="48" name="Rectangle 250"/>
            <p:cNvSpPr>
              <a:spLocks noChangeArrowheads="1"/>
            </p:cNvSpPr>
            <p:nvPr/>
          </p:nvSpPr>
          <p:spPr bwMode="auto">
            <a:xfrm>
              <a:off x="4578" y="3221"/>
              <a:ext cx="170" cy="90"/>
            </a:xfrm>
            <a:prstGeom prst="rect">
              <a:avLst/>
            </a:prstGeom>
            <a:noFill/>
            <a:ln w="9525">
              <a:noFill/>
              <a:miter lim="800000"/>
              <a:headEnd/>
              <a:tailEnd/>
            </a:ln>
          </p:spPr>
          <p:txBody>
            <a:bodyPr wrap="none" lIns="0" tIns="0" rIns="0" bIns="0">
              <a:spAutoFit/>
            </a:bodyPr>
            <a:lstStyle/>
            <a:p>
              <a:r>
                <a:rPr lang="en-GB" sz="1000" b="0">
                  <a:solidFill>
                    <a:srgbClr val="000000"/>
                  </a:solidFill>
                </a:rPr>
                <a:t>2.3%</a:t>
              </a:r>
              <a:endParaRPr lang="en-GB" sz="2400" b="0">
                <a:latin typeface="Times New Roman" pitchFamily="18" charset="0"/>
              </a:endParaRPr>
            </a:p>
          </p:txBody>
        </p:sp>
        <p:sp>
          <p:nvSpPr>
            <p:cNvPr id="49" name="Rectangle 251"/>
            <p:cNvSpPr>
              <a:spLocks noChangeArrowheads="1"/>
            </p:cNvSpPr>
            <p:nvPr/>
          </p:nvSpPr>
          <p:spPr bwMode="auto">
            <a:xfrm>
              <a:off x="4812" y="3209"/>
              <a:ext cx="448" cy="123"/>
            </a:xfrm>
            <a:prstGeom prst="rect">
              <a:avLst/>
            </a:prstGeom>
            <a:solidFill>
              <a:srgbClr val="FFFFFF"/>
            </a:solidFill>
            <a:ln w="9525">
              <a:noFill/>
              <a:miter lim="800000"/>
              <a:headEnd/>
              <a:tailEnd/>
            </a:ln>
          </p:spPr>
          <p:txBody>
            <a:bodyPr/>
            <a:lstStyle/>
            <a:p>
              <a:endParaRPr lang="en-US"/>
            </a:p>
          </p:txBody>
        </p:sp>
        <p:sp>
          <p:nvSpPr>
            <p:cNvPr id="50" name="Rectangle 252"/>
            <p:cNvSpPr>
              <a:spLocks noChangeArrowheads="1"/>
            </p:cNvSpPr>
            <p:nvPr/>
          </p:nvSpPr>
          <p:spPr bwMode="auto">
            <a:xfrm>
              <a:off x="4945" y="3221"/>
              <a:ext cx="252" cy="90"/>
            </a:xfrm>
            <a:prstGeom prst="rect">
              <a:avLst/>
            </a:prstGeom>
            <a:noFill/>
            <a:ln w="9525">
              <a:noFill/>
              <a:miter lim="800000"/>
              <a:headEnd/>
              <a:tailEnd/>
            </a:ln>
          </p:spPr>
          <p:txBody>
            <a:bodyPr wrap="none" lIns="0" tIns="0" rIns="0" bIns="0">
              <a:spAutoFit/>
            </a:bodyPr>
            <a:lstStyle/>
            <a:p>
              <a:r>
                <a:rPr lang="en-GB" sz="1000" b="0">
                  <a:solidFill>
                    <a:srgbClr val="000000"/>
                  </a:solidFill>
                </a:rPr>
                <a:t>100.0%</a:t>
              </a:r>
              <a:endParaRPr lang="en-GB" sz="2400" b="0">
                <a:latin typeface="Times New Roman" pitchFamily="18" charset="0"/>
              </a:endParaRPr>
            </a:p>
          </p:txBody>
        </p:sp>
        <p:sp>
          <p:nvSpPr>
            <p:cNvPr id="51" name="Rectangle 253"/>
            <p:cNvSpPr>
              <a:spLocks noChangeArrowheads="1"/>
            </p:cNvSpPr>
            <p:nvPr/>
          </p:nvSpPr>
          <p:spPr bwMode="auto">
            <a:xfrm>
              <a:off x="2079" y="3320"/>
              <a:ext cx="448" cy="122"/>
            </a:xfrm>
            <a:prstGeom prst="rect">
              <a:avLst/>
            </a:prstGeom>
            <a:solidFill>
              <a:srgbClr val="FFFFFF"/>
            </a:solidFill>
            <a:ln w="9525">
              <a:noFill/>
              <a:miter lim="800000"/>
              <a:headEnd/>
              <a:tailEnd/>
            </a:ln>
          </p:spPr>
          <p:txBody>
            <a:bodyPr/>
            <a:lstStyle/>
            <a:p>
              <a:endParaRPr lang="en-US"/>
            </a:p>
          </p:txBody>
        </p:sp>
        <p:sp>
          <p:nvSpPr>
            <p:cNvPr id="52" name="Rectangle 254"/>
            <p:cNvSpPr>
              <a:spLocks noChangeArrowheads="1"/>
            </p:cNvSpPr>
            <p:nvPr/>
          </p:nvSpPr>
          <p:spPr bwMode="auto">
            <a:xfrm>
              <a:off x="2282" y="3332"/>
              <a:ext cx="169" cy="90"/>
            </a:xfrm>
            <a:prstGeom prst="rect">
              <a:avLst/>
            </a:prstGeom>
            <a:noFill/>
            <a:ln w="9525">
              <a:noFill/>
              <a:miter lim="800000"/>
              <a:headEnd/>
              <a:tailEnd/>
            </a:ln>
          </p:spPr>
          <p:txBody>
            <a:bodyPr wrap="none" lIns="0" tIns="0" rIns="0" bIns="0">
              <a:spAutoFit/>
            </a:bodyPr>
            <a:lstStyle/>
            <a:p>
              <a:r>
                <a:rPr lang="en-GB" sz="1000" b="0">
                  <a:solidFill>
                    <a:srgbClr val="000000"/>
                  </a:solidFill>
                </a:rPr>
                <a:t>1.8%</a:t>
              </a:r>
              <a:endParaRPr lang="en-GB" sz="2400" b="0">
                <a:latin typeface="Times New Roman" pitchFamily="18" charset="0"/>
              </a:endParaRPr>
            </a:p>
          </p:txBody>
        </p:sp>
        <p:sp>
          <p:nvSpPr>
            <p:cNvPr id="53" name="Rectangle 255"/>
            <p:cNvSpPr>
              <a:spLocks noChangeArrowheads="1"/>
            </p:cNvSpPr>
            <p:nvPr/>
          </p:nvSpPr>
          <p:spPr bwMode="auto">
            <a:xfrm>
              <a:off x="2516" y="3320"/>
              <a:ext cx="547" cy="122"/>
            </a:xfrm>
            <a:prstGeom prst="rect">
              <a:avLst/>
            </a:prstGeom>
            <a:solidFill>
              <a:srgbClr val="FFFFFF"/>
            </a:solidFill>
            <a:ln w="9525">
              <a:noFill/>
              <a:miter lim="800000"/>
              <a:headEnd/>
              <a:tailEnd/>
            </a:ln>
          </p:spPr>
          <p:txBody>
            <a:bodyPr/>
            <a:lstStyle/>
            <a:p>
              <a:endParaRPr lang="en-US"/>
            </a:p>
          </p:txBody>
        </p:sp>
        <p:sp>
          <p:nvSpPr>
            <p:cNvPr id="54" name="Rectangle 256"/>
            <p:cNvSpPr>
              <a:spLocks noChangeArrowheads="1"/>
            </p:cNvSpPr>
            <p:nvPr/>
          </p:nvSpPr>
          <p:spPr bwMode="auto">
            <a:xfrm>
              <a:off x="2819" y="3332"/>
              <a:ext cx="170" cy="90"/>
            </a:xfrm>
            <a:prstGeom prst="rect">
              <a:avLst/>
            </a:prstGeom>
            <a:noFill/>
            <a:ln w="9525">
              <a:noFill/>
              <a:miter lim="800000"/>
              <a:headEnd/>
              <a:tailEnd/>
            </a:ln>
          </p:spPr>
          <p:txBody>
            <a:bodyPr wrap="none" lIns="0" tIns="0" rIns="0" bIns="0">
              <a:spAutoFit/>
            </a:bodyPr>
            <a:lstStyle/>
            <a:p>
              <a:r>
                <a:rPr lang="en-GB" sz="1000" b="0">
                  <a:solidFill>
                    <a:srgbClr val="000000"/>
                  </a:solidFill>
                </a:rPr>
                <a:t>2.3%</a:t>
              </a:r>
              <a:endParaRPr lang="en-GB" sz="2400" b="0">
                <a:latin typeface="Times New Roman" pitchFamily="18" charset="0"/>
              </a:endParaRPr>
            </a:p>
          </p:txBody>
        </p:sp>
        <p:sp>
          <p:nvSpPr>
            <p:cNvPr id="55" name="Rectangle 257"/>
            <p:cNvSpPr>
              <a:spLocks noChangeArrowheads="1"/>
            </p:cNvSpPr>
            <p:nvPr/>
          </p:nvSpPr>
          <p:spPr bwMode="auto">
            <a:xfrm>
              <a:off x="3052" y="3320"/>
              <a:ext cx="448" cy="122"/>
            </a:xfrm>
            <a:prstGeom prst="rect">
              <a:avLst/>
            </a:prstGeom>
            <a:solidFill>
              <a:srgbClr val="FFFFFF"/>
            </a:solidFill>
            <a:ln w="9525">
              <a:noFill/>
              <a:miter lim="800000"/>
              <a:headEnd/>
              <a:tailEnd/>
            </a:ln>
          </p:spPr>
          <p:txBody>
            <a:bodyPr/>
            <a:lstStyle/>
            <a:p>
              <a:endParaRPr lang="en-US"/>
            </a:p>
          </p:txBody>
        </p:sp>
        <p:sp>
          <p:nvSpPr>
            <p:cNvPr id="56" name="Rectangle 258"/>
            <p:cNvSpPr>
              <a:spLocks noChangeArrowheads="1"/>
            </p:cNvSpPr>
            <p:nvPr/>
          </p:nvSpPr>
          <p:spPr bwMode="auto">
            <a:xfrm>
              <a:off x="3221" y="3332"/>
              <a:ext cx="211" cy="90"/>
            </a:xfrm>
            <a:prstGeom prst="rect">
              <a:avLst/>
            </a:prstGeom>
            <a:noFill/>
            <a:ln w="9525">
              <a:noFill/>
              <a:miter lim="800000"/>
              <a:headEnd/>
              <a:tailEnd/>
            </a:ln>
          </p:spPr>
          <p:txBody>
            <a:bodyPr wrap="none" lIns="0" tIns="0" rIns="0" bIns="0">
              <a:spAutoFit/>
            </a:bodyPr>
            <a:lstStyle/>
            <a:p>
              <a:r>
                <a:rPr lang="en-GB" sz="1000" b="0">
                  <a:solidFill>
                    <a:srgbClr val="000000"/>
                  </a:solidFill>
                </a:rPr>
                <a:t>10.8%</a:t>
              </a:r>
              <a:endParaRPr lang="en-GB" sz="2400" b="0">
                <a:latin typeface="Times New Roman" pitchFamily="18" charset="0"/>
              </a:endParaRPr>
            </a:p>
          </p:txBody>
        </p:sp>
        <p:sp>
          <p:nvSpPr>
            <p:cNvPr id="57" name="Rectangle 259"/>
            <p:cNvSpPr>
              <a:spLocks noChangeArrowheads="1"/>
            </p:cNvSpPr>
            <p:nvPr/>
          </p:nvSpPr>
          <p:spPr bwMode="auto">
            <a:xfrm>
              <a:off x="3489" y="3320"/>
              <a:ext cx="449" cy="122"/>
            </a:xfrm>
            <a:prstGeom prst="rect">
              <a:avLst/>
            </a:prstGeom>
            <a:solidFill>
              <a:srgbClr val="FFFFFF"/>
            </a:solidFill>
            <a:ln w="9525">
              <a:noFill/>
              <a:miter lim="800000"/>
              <a:headEnd/>
              <a:tailEnd/>
            </a:ln>
          </p:spPr>
          <p:txBody>
            <a:bodyPr/>
            <a:lstStyle/>
            <a:p>
              <a:endParaRPr lang="en-US"/>
            </a:p>
          </p:txBody>
        </p:sp>
        <p:sp>
          <p:nvSpPr>
            <p:cNvPr id="58" name="Rectangle 260"/>
            <p:cNvSpPr>
              <a:spLocks noChangeArrowheads="1"/>
            </p:cNvSpPr>
            <p:nvPr/>
          </p:nvSpPr>
          <p:spPr bwMode="auto">
            <a:xfrm>
              <a:off x="3658" y="3332"/>
              <a:ext cx="211" cy="90"/>
            </a:xfrm>
            <a:prstGeom prst="rect">
              <a:avLst/>
            </a:prstGeom>
            <a:noFill/>
            <a:ln w="9525">
              <a:noFill/>
              <a:miter lim="800000"/>
              <a:headEnd/>
              <a:tailEnd/>
            </a:ln>
          </p:spPr>
          <p:txBody>
            <a:bodyPr wrap="none" lIns="0" tIns="0" rIns="0" bIns="0">
              <a:spAutoFit/>
            </a:bodyPr>
            <a:lstStyle/>
            <a:p>
              <a:r>
                <a:rPr lang="en-GB" sz="1000" b="0">
                  <a:solidFill>
                    <a:srgbClr val="000000"/>
                  </a:solidFill>
                </a:rPr>
                <a:t>74.0%</a:t>
              </a:r>
              <a:endParaRPr lang="en-GB" sz="2400" b="0">
                <a:latin typeface="Times New Roman" pitchFamily="18" charset="0"/>
              </a:endParaRPr>
            </a:p>
          </p:txBody>
        </p:sp>
        <p:sp>
          <p:nvSpPr>
            <p:cNvPr id="59" name="Rectangle 261"/>
            <p:cNvSpPr>
              <a:spLocks noChangeArrowheads="1"/>
            </p:cNvSpPr>
            <p:nvPr/>
          </p:nvSpPr>
          <p:spPr bwMode="auto">
            <a:xfrm>
              <a:off x="3926" y="3320"/>
              <a:ext cx="449" cy="122"/>
            </a:xfrm>
            <a:prstGeom prst="rect">
              <a:avLst/>
            </a:prstGeom>
            <a:solidFill>
              <a:srgbClr val="FFFFFF"/>
            </a:solidFill>
            <a:ln w="9525">
              <a:noFill/>
              <a:miter lim="800000"/>
              <a:headEnd/>
              <a:tailEnd/>
            </a:ln>
          </p:spPr>
          <p:txBody>
            <a:bodyPr/>
            <a:lstStyle/>
            <a:p>
              <a:endParaRPr lang="en-US"/>
            </a:p>
          </p:txBody>
        </p:sp>
        <p:sp>
          <p:nvSpPr>
            <p:cNvPr id="60" name="Rectangle 262"/>
            <p:cNvSpPr>
              <a:spLocks noChangeArrowheads="1"/>
            </p:cNvSpPr>
            <p:nvPr/>
          </p:nvSpPr>
          <p:spPr bwMode="auto">
            <a:xfrm>
              <a:off x="4130" y="3332"/>
              <a:ext cx="169" cy="90"/>
            </a:xfrm>
            <a:prstGeom prst="rect">
              <a:avLst/>
            </a:prstGeom>
            <a:noFill/>
            <a:ln w="9525">
              <a:noFill/>
              <a:miter lim="800000"/>
              <a:headEnd/>
              <a:tailEnd/>
            </a:ln>
          </p:spPr>
          <p:txBody>
            <a:bodyPr wrap="none" lIns="0" tIns="0" rIns="0" bIns="0">
              <a:spAutoFit/>
            </a:bodyPr>
            <a:lstStyle/>
            <a:p>
              <a:r>
                <a:rPr lang="en-GB" sz="1000" b="0">
                  <a:solidFill>
                    <a:srgbClr val="000000"/>
                  </a:solidFill>
                </a:rPr>
                <a:t>9.9%</a:t>
              </a:r>
              <a:endParaRPr lang="en-GB" sz="2400" b="0">
                <a:latin typeface="Times New Roman" pitchFamily="18" charset="0"/>
              </a:endParaRPr>
            </a:p>
          </p:txBody>
        </p:sp>
        <p:sp>
          <p:nvSpPr>
            <p:cNvPr id="61" name="Rectangle 263"/>
            <p:cNvSpPr>
              <a:spLocks noChangeArrowheads="1"/>
            </p:cNvSpPr>
            <p:nvPr/>
          </p:nvSpPr>
          <p:spPr bwMode="auto">
            <a:xfrm>
              <a:off x="4363" y="3320"/>
              <a:ext cx="460" cy="122"/>
            </a:xfrm>
            <a:prstGeom prst="rect">
              <a:avLst/>
            </a:prstGeom>
            <a:solidFill>
              <a:srgbClr val="FFFFFF"/>
            </a:solidFill>
            <a:ln w="9525">
              <a:noFill/>
              <a:miter lim="800000"/>
              <a:headEnd/>
              <a:tailEnd/>
            </a:ln>
          </p:spPr>
          <p:txBody>
            <a:bodyPr/>
            <a:lstStyle/>
            <a:p>
              <a:endParaRPr lang="en-US"/>
            </a:p>
          </p:txBody>
        </p:sp>
        <p:sp>
          <p:nvSpPr>
            <p:cNvPr id="62" name="Rectangle 264"/>
            <p:cNvSpPr>
              <a:spLocks noChangeArrowheads="1"/>
            </p:cNvSpPr>
            <p:nvPr/>
          </p:nvSpPr>
          <p:spPr bwMode="auto">
            <a:xfrm>
              <a:off x="4578" y="3332"/>
              <a:ext cx="170" cy="90"/>
            </a:xfrm>
            <a:prstGeom prst="rect">
              <a:avLst/>
            </a:prstGeom>
            <a:noFill/>
            <a:ln w="9525">
              <a:noFill/>
              <a:miter lim="800000"/>
              <a:headEnd/>
              <a:tailEnd/>
            </a:ln>
          </p:spPr>
          <p:txBody>
            <a:bodyPr wrap="none" lIns="0" tIns="0" rIns="0" bIns="0">
              <a:spAutoFit/>
            </a:bodyPr>
            <a:lstStyle/>
            <a:p>
              <a:r>
                <a:rPr lang="en-GB" sz="1000" b="0">
                  <a:solidFill>
                    <a:srgbClr val="000000"/>
                  </a:solidFill>
                </a:rPr>
                <a:t>1.3%</a:t>
              </a:r>
              <a:endParaRPr lang="en-GB" sz="2400" b="0">
                <a:latin typeface="Times New Roman" pitchFamily="18" charset="0"/>
              </a:endParaRPr>
            </a:p>
          </p:txBody>
        </p:sp>
        <p:sp>
          <p:nvSpPr>
            <p:cNvPr id="63" name="Rectangle 265"/>
            <p:cNvSpPr>
              <a:spLocks noChangeArrowheads="1"/>
            </p:cNvSpPr>
            <p:nvPr/>
          </p:nvSpPr>
          <p:spPr bwMode="auto">
            <a:xfrm>
              <a:off x="4812" y="3320"/>
              <a:ext cx="448" cy="122"/>
            </a:xfrm>
            <a:prstGeom prst="rect">
              <a:avLst/>
            </a:prstGeom>
            <a:solidFill>
              <a:srgbClr val="FFFFFF"/>
            </a:solidFill>
            <a:ln w="9525">
              <a:noFill/>
              <a:miter lim="800000"/>
              <a:headEnd/>
              <a:tailEnd/>
            </a:ln>
          </p:spPr>
          <p:txBody>
            <a:bodyPr/>
            <a:lstStyle/>
            <a:p>
              <a:endParaRPr lang="en-US"/>
            </a:p>
          </p:txBody>
        </p:sp>
        <p:sp>
          <p:nvSpPr>
            <p:cNvPr id="64" name="Rectangle 266"/>
            <p:cNvSpPr>
              <a:spLocks noChangeArrowheads="1"/>
            </p:cNvSpPr>
            <p:nvPr/>
          </p:nvSpPr>
          <p:spPr bwMode="auto">
            <a:xfrm>
              <a:off x="4945" y="3332"/>
              <a:ext cx="252" cy="90"/>
            </a:xfrm>
            <a:prstGeom prst="rect">
              <a:avLst/>
            </a:prstGeom>
            <a:noFill/>
            <a:ln w="9525">
              <a:noFill/>
              <a:miter lim="800000"/>
              <a:headEnd/>
              <a:tailEnd/>
            </a:ln>
          </p:spPr>
          <p:txBody>
            <a:bodyPr wrap="none" lIns="0" tIns="0" rIns="0" bIns="0">
              <a:spAutoFit/>
            </a:bodyPr>
            <a:lstStyle/>
            <a:p>
              <a:r>
                <a:rPr lang="en-GB" sz="1000" b="0">
                  <a:solidFill>
                    <a:srgbClr val="000000"/>
                  </a:solidFill>
                </a:rPr>
                <a:t>100.0%</a:t>
              </a:r>
              <a:endParaRPr lang="en-GB" sz="2400" b="0">
                <a:latin typeface="Times New Roman" pitchFamily="18" charset="0"/>
              </a:endParaRPr>
            </a:p>
          </p:txBody>
        </p:sp>
        <p:sp>
          <p:nvSpPr>
            <p:cNvPr id="65" name="Rectangle 267"/>
            <p:cNvSpPr>
              <a:spLocks noChangeArrowheads="1"/>
            </p:cNvSpPr>
            <p:nvPr/>
          </p:nvSpPr>
          <p:spPr bwMode="auto">
            <a:xfrm>
              <a:off x="2079" y="3431"/>
              <a:ext cx="448" cy="122"/>
            </a:xfrm>
            <a:prstGeom prst="rect">
              <a:avLst/>
            </a:prstGeom>
            <a:solidFill>
              <a:srgbClr val="FFFFFF"/>
            </a:solidFill>
            <a:ln w="9525">
              <a:noFill/>
              <a:miter lim="800000"/>
              <a:headEnd/>
              <a:tailEnd/>
            </a:ln>
          </p:spPr>
          <p:txBody>
            <a:bodyPr/>
            <a:lstStyle/>
            <a:p>
              <a:endParaRPr lang="en-US"/>
            </a:p>
          </p:txBody>
        </p:sp>
        <p:sp>
          <p:nvSpPr>
            <p:cNvPr id="66" name="Rectangle 268"/>
            <p:cNvSpPr>
              <a:spLocks noChangeArrowheads="1"/>
            </p:cNvSpPr>
            <p:nvPr/>
          </p:nvSpPr>
          <p:spPr bwMode="auto">
            <a:xfrm>
              <a:off x="2282" y="3442"/>
              <a:ext cx="169" cy="90"/>
            </a:xfrm>
            <a:prstGeom prst="rect">
              <a:avLst/>
            </a:prstGeom>
            <a:noFill/>
            <a:ln w="9525">
              <a:noFill/>
              <a:miter lim="800000"/>
              <a:headEnd/>
              <a:tailEnd/>
            </a:ln>
          </p:spPr>
          <p:txBody>
            <a:bodyPr wrap="none" lIns="0" tIns="0" rIns="0" bIns="0">
              <a:spAutoFit/>
            </a:bodyPr>
            <a:lstStyle/>
            <a:p>
              <a:r>
                <a:rPr lang="en-GB" sz="1000" b="0">
                  <a:solidFill>
                    <a:srgbClr val="000000"/>
                  </a:solidFill>
                </a:rPr>
                <a:t>2.2%</a:t>
              </a:r>
              <a:endParaRPr lang="en-GB" sz="2400" b="0">
                <a:latin typeface="Times New Roman" pitchFamily="18" charset="0"/>
              </a:endParaRPr>
            </a:p>
          </p:txBody>
        </p:sp>
        <p:sp>
          <p:nvSpPr>
            <p:cNvPr id="67" name="Rectangle 269"/>
            <p:cNvSpPr>
              <a:spLocks noChangeArrowheads="1"/>
            </p:cNvSpPr>
            <p:nvPr/>
          </p:nvSpPr>
          <p:spPr bwMode="auto">
            <a:xfrm>
              <a:off x="2516" y="3431"/>
              <a:ext cx="547" cy="122"/>
            </a:xfrm>
            <a:prstGeom prst="rect">
              <a:avLst/>
            </a:prstGeom>
            <a:solidFill>
              <a:srgbClr val="FFFFFF"/>
            </a:solidFill>
            <a:ln w="9525">
              <a:noFill/>
              <a:miter lim="800000"/>
              <a:headEnd/>
              <a:tailEnd/>
            </a:ln>
          </p:spPr>
          <p:txBody>
            <a:bodyPr/>
            <a:lstStyle/>
            <a:p>
              <a:endParaRPr lang="en-US"/>
            </a:p>
          </p:txBody>
        </p:sp>
        <p:sp>
          <p:nvSpPr>
            <p:cNvPr id="68" name="Rectangle 270"/>
            <p:cNvSpPr>
              <a:spLocks noChangeArrowheads="1"/>
            </p:cNvSpPr>
            <p:nvPr/>
          </p:nvSpPr>
          <p:spPr bwMode="auto">
            <a:xfrm>
              <a:off x="2819" y="3442"/>
              <a:ext cx="170" cy="90"/>
            </a:xfrm>
            <a:prstGeom prst="rect">
              <a:avLst/>
            </a:prstGeom>
            <a:noFill/>
            <a:ln w="9525">
              <a:noFill/>
              <a:miter lim="800000"/>
              <a:headEnd/>
              <a:tailEnd/>
            </a:ln>
          </p:spPr>
          <p:txBody>
            <a:bodyPr wrap="none" lIns="0" tIns="0" rIns="0" bIns="0">
              <a:spAutoFit/>
            </a:bodyPr>
            <a:lstStyle/>
            <a:p>
              <a:r>
                <a:rPr lang="en-GB" sz="1000" b="0">
                  <a:solidFill>
                    <a:srgbClr val="000000"/>
                  </a:solidFill>
                </a:rPr>
                <a:t>3.4%</a:t>
              </a:r>
              <a:endParaRPr lang="en-GB" sz="2400" b="0">
                <a:latin typeface="Times New Roman" pitchFamily="18" charset="0"/>
              </a:endParaRPr>
            </a:p>
          </p:txBody>
        </p:sp>
        <p:sp>
          <p:nvSpPr>
            <p:cNvPr id="69" name="Rectangle 271"/>
            <p:cNvSpPr>
              <a:spLocks noChangeArrowheads="1"/>
            </p:cNvSpPr>
            <p:nvPr/>
          </p:nvSpPr>
          <p:spPr bwMode="auto">
            <a:xfrm>
              <a:off x="3052" y="3431"/>
              <a:ext cx="448" cy="122"/>
            </a:xfrm>
            <a:prstGeom prst="rect">
              <a:avLst/>
            </a:prstGeom>
            <a:solidFill>
              <a:srgbClr val="FFFFFF"/>
            </a:solidFill>
            <a:ln w="9525">
              <a:noFill/>
              <a:miter lim="800000"/>
              <a:headEnd/>
              <a:tailEnd/>
            </a:ln>
          </p:spPr>
          <p:txBody>
            <a:bodyPr/>
            <a:lstStyle/>
            <a:p>
              <a:endParaRPr lang="en-US"/>
            </a:p>
          </p:txBody>
        </p:sp>
        <p:sp>
          <p:nvSpPr>
            <p:cNvPr id="70" name="Rectangle 272"/>
            <p:cNvSpPr>
              <a:spLocks noChangeArrowheads="1"/>
            </p:cNvSpPr>
            <p:nvPr/>
          </p:nvSpPr>
          <p:spPr bwMode="auto">
            <a:xfrm>
              <a:off x="3221" y="3442"/>
              <a:ext cx="211" cy="90"/>
            </a:xfrm>
            <a:prstGeom prst="rect">
              <a:avLst/>
            </a:prstGeom>
            <a:noFill/>
            <a:ln w="9525">
              <a:noFill/>
              <a:miter lim="800000"/>
              <a:headEnd/>
              <a:tailEnd/>
            </a:ln>
          </p:spPr>
          <p:txBody>
            <a:bodyPr wrap="none" lIns="0" tIns="0" rIns="0" bIns="0">
              <a:spAutoFit/>
            </a:bodyPr>
            <a:lstStyle/>
            <a:p>
              <a:r>
                <a:rPr lang="en-GB" sz="1000" b="0">
                  <a:solidFill>
                    <a:srgbClr val="000000"/>
                  </a:solidFill>
                </a:rPr>
                <a:t>11.3%</a:t>
              </a:r>
              <a:endParaRPr lang="en-GB" sz="2400" b="0">
                <a:latin typeface="Times New Roman" pitchFamily="18" charset="0"/>
              </a:endParaRPr>
            </a:p>
          </p:txBody>
        </p:sp>
        <p:sp>
          <p:nvSpPr>
            <p:cNvPr id="71" name="Rectangle 273"/>
            <p:cNvSpPr>
              <a:spLocks noChangeArrowheads="1"/>
            </p:cNvSpPr>
            <p:nvPr/>
          </p:nvSpPr>
          <p:spPr bwMode="auto">
            <a:xfrm>
              <a:off x="3489" y="3431"/>
              <a:ext cx="449" cy="122"/>
            </a:xfrm>
            <a:prstGeom prst="rect">
              <a:avLst/>
            </a:prstGeom>
            <a:solidFill>
              <a:srgbClr val="FFFFFF"/>
            </a:solidFill>
            <a:ln w="9525">
              <a:noFill/>
              <a:miter lim="800000"/>
              <a:headEnd/>
              <a:tailEnd/>
            </a:ln>
          </p:spPr>
          <p:txBody>
            <a:bodyPr/>
            <a:lstStyle/>
            <a:p>
              <a:endParaRPr lang="en-US"/>
            </a:p>
          </p:txBody>
        </p:sp>
        <p:sp>
          <p:nvSpPr>
            <p:cNvPr id="72" name="Rectangle 274"/>
            <p:cNvSpPr>
              <a:spLocks noChangeArrowheads="1"/>
            </p:cNvSpPr>
            <p:nvPr/>
          </p:nvSpPr>
          <p:spPr bwMode="auto">
            <a:xfrm>
              <a:off x="3658" y="3442"/>
              <a:ext cx="211" cy="90"/>
            </a:xfrm>
            <a:prstGeom prst="rect">
              <a:avLst/>
            </a:prstGeom>
            <a:noFill/>
            <a:ln w="9525">
              <a:noFill/>
              <a:miter lim="800000"/>
              <a:headEnd/>
              <a:tailEnd/>
            </a:ln>
          </p:spPr>
          <p:txBody>
            <a:bodyPr wrap="none" lIns="0" tIns="0" rIns="0" bIns="0">
              <a:spAutoFit/>
            </a:bodyPr>
            <a:lstStyle/>
            <a:p>
              <a:r>
                <a:rPr lang="en-GB" sz="1000" b="0">
                  <a:solidFill>
                    <a:srgbClr val="000000"/>
                  </a:solidFill>
                </a:rPr>
                <a:t>72.2%</a:t>
              </a:r>
              <a:endParaRPr lang="en-GB" sz="2400" b="0">
                <a:latin typeface="Times New Roman" pitchFamily="18" charset="0"/>
              </a:endParaRPr>
            </a:p>
          </p:txBody>
        </p:sp>
        <p:sp>
          <p:nvSpPr>
            <p:cNvPr id="73" name="Rectangle 275"/>
            <p:cNvSpPr>
              <a:spLocks noChangeArrowheads="1"/>
            </p:cNvSpPr>
            <p:nvPr/>
          </p:nvSpPr>
          <p:spPr bwMode="auto">
            <a:xfrm>
              <a:off x="3926" y="3431"/>
              <a:ext cx="449" cy="122"/>
            </a:xfrm>
            <a:prstGeom prst="rect">
              <a:avLst/>
            </a:prstGeom>
            <a:solidFill>
              <a:srgbClr val="FFFFFF"/>
            </a:solidFill>
            <a:ln w="9525">
              <a:noFill/>
              <a:miter lim="800000"/>
              <a:headEnd/>
              <a:tailEnd/>
            </a:ln>
          </p:spPr>
          <p:txBody>
            <a:bodyPr/>
            <a:lstStyle/>
            <a:p>
              <a:endParaRPr lang="en-US"/>
            </a:p>
          </p:txBody>
        </p:sp>
        <p:sp>
          <p:nvSpPr>
            <p:cNvPr id="74" name="Rectangle 276"/>
            <p:cNvSpPr>
              <a:spLocks noChangeArrowheads="1"/>
            </p:cNvSpPr>
            <p:nvPr/>
          </p:nvSpPr>
          <p:spPr bwMode="auto">
            <a:xfrm>
              <a:off x="4130" y="3442"/>
              <a:ext cx="169" cy="90"/>
            </a:xfrm>
            <a:prstGeom prst="rect">
              <a:avLst/>
            </a:prstGeom>
            <a:noFill/>
            <a:ln w="9525">
              <a:noFill/>
              <a:miter lim="800000"/>
              <a:headEnd/>
              <a:tailEnd/>
            </a:ln>
          </p:spPr>
          <p:txBody>
            <a:bodyPr wrap="none" lIns="0" tIns="0" rIns="0" bIns="0">
              <a:spAutoFit/>
            </a:bodyPr>
            <a:lstStyle/>
            <a:p>
              <a:r>
                <a:rPr lang="en-GB" sz="1000" b="0">
                  <a:solidFill>
                    <a:srgbClr val="000000"/>
                  </a:solidFill>
                </a:rPr>
                <a:t>9.2%</a:t>
              </a:r>
              <a:endParaRPr lang="en-GB" sz="2400" b="0">
                <a:latin typeface="Times New Roman" pitchFamily="18" charset="0"/>
              </a:endParaRPr>
            </a:p>
          </p:txBody>
        </p:sp>
        <p:sp>
          <p:nvSpPr>
            <p:cNvPr id="75" name="Rectangle 277"/>
            <p:cNvSpPr>
              <a:spLocks noChangeArrowheads="1"/>
            </p:cNvSpPr>
            <p:nvPr/>
          </p:nvSpPr>
          <p:spPr bwMode="auto">
            <a:xfrm>
              <a:off x="4363" y="3431"/>
              <a:ext cx="460" cy="122"/>
            </a:xfrm>
            <a:prstGeom prst="rect">
              <a:avLst/>
            </a:prstGeom>
            <a:solidFill>
              <a:srgbClr val="FFFFFF"/>
            </a:solidFill>
            <a:ln w="9525">
              <a:noFill/>
              <a:miter lim="800000"/>
              <a:headEnd/>
              <a:tailEnd/>
            </a:ln>
          </p:spPr>
          <p:txBody>
            <a:bodyPr/>
            <a:lstStyle/>
            <a:p>
              <a:endParaRPr lang="en-US"/>
            </a:p>
          </p:txBody>
        </p:sp>
        <p:sp>
          <p:nvSpPr>
            <p:cNvPr id="76" name="Rectangle 278"/>
            <p:cNvSpPr>
              <a:spLocks noChangeArrowheads="1"/>
            </p:cNvSpPr>
            <p:nvPr/>
          </p:nvSpPr>
          <p:spPr bwMode="auto">
            <a:xfrm>
              <a:off x="4578" y="3442"/>
              <a:ext cx="170" cy="90"/>
            </a:xfrm>
            <a:prstGeom prst="rect">
              <a:avLst/>
            </a:prstGeom>
            <a:noFill/>
            <a:ln w="9525">
              <a:noFill/>
              <a:miter lim="800000"/>
              <a:headEnd/>
              <a:tailEnd/>
            </a:ln>
          </p:spPr>
          <p:txBody>
            <a:bodyPr wrap="none" lIns="0" tIns="0" rIns="0" bIns="0">
              <a:spAutoFit/>
            </a:bodyPr>
            <a:lstStyle/>
            <a:p>
              <a:r>
                <a:rPr lang="en-GB" sz="1000" b="0">
                  <a:solidFill>
                    <a:srgbClr val="000000"/>
                  </a:solidFill>
                </a:rPr>
                <a:t>1.6%</a:t>
              </a:r>
              <a:endParaRPr lang="en-GB" sz="2400" b="0">
                <a:latin typeface="Times New Roman" pitchFamily="18" charset="0"/>
              </a:endParaRPr>
            </a:p>
          </p:txBody>
        </p:sp>
        <p:sp>
          <p:nvSpPr>
            <p:cNvPr id="77" name="Rectangle 279"/>
            <p:cNvSpPr>
              <a:spLocks noChangeArrowheads="1"/>
            </p:cNvSpPr>
            <p:nvPr/>
          </p:nvSpPr>
          <p:spPr bwMode="auto">
            <a:xfrm>
              <a:off x="4812" y="3431"/>
              <a:ext cx="448" cy="122"/>
            </a:xfrm>
            <a:prstGeom prst="rect">
              <a:avLst/>
            </a:prstGeom>
            <a:solidFill>
              <a:srgbClr val="FFFFFF"/>
            </a:solidFill>
            <a:ln w="9525">
              <a:noFill/>
              <a:miter lim="800000"/>
              <a:headEnd/>
              <a:tailEnd/>
            </a:ln>
          </p:spPr>
          <p:txBody>
            <a:bodyPr/>
            <a:lstStyle/>
            <a:p>
              <a:endParaRPr lang="en-US"/>
            </a:p>
          </p:txBody>
        </p:sp>
        <p:sp>
          <p:nvSpPr>
            <p:cNvPr id="78" name="Rectangle 280"/>
            <p:cNvSpPr>
              <a:spLocks noChangeArrowheads="1"/>
            </p:cNvSpPr>
            <p:nvPr/>
          </p:nvSpPr>
          <p:spPr bwMode="auto">
            <a:xfrm>
              <a:off x="4945" y="3442"/>
              <a:ext cx="252" cy="90"/>
            </a:xfrm>
            <a:prstGeom prst="rect">
              <a:avLst/>
            </a:prstGeom>
            <a:noFill/>
            <a:ln w="9525">
              <a:noFill/>
              <a:miter lim="800000"/>
              <a:headEnd/>
              <a:tailEnd/>
            </a:ln>
          </p:spPr>
          <p:txBody>
            <a:bodyPr wrap="none" lIns="0" tIns="0" rIns="0" bIns="0">
              <a:spAutoFit/>
            </a:bodyPr>
            <a:lstStyle/>
            <a:p>
              <a:r>
                <a:rPr lang="en-GB" sz="1000" b="0">
                  <a:solidFill>
                    <a:srgbClr val="000000"/>
                  </a:solidFill>
                </a:rPr>
                <a:t>100.0%</a:t>
              </a:r>
              <a:endParaRPr lang="en-GB" sz="2400" b="0">
                <a:latin typeface="Times New Roman" pitchFamily="18" charset="0"/>
              </a:endParaRPr>
            </a:p>
          </p:txBody>
        </p:sp>
        <p:sp>
          <p:nvSpPr>
            <p:cNvPr id="79" name="Rectangle 281"/>
            <p:cNvSpPr>
              <a:spLocks noChangeArrowheads="1"/>
            </p:cNvSpPr>
            <p:nvPr/>
          </p:nvSpPr>
          <p:spPr bwMode="auto">
            <a:xfrm>
              <a:off x="534" y="1030"/>
              <a:ext cx="1556" cy="326"/>
            </a:xfrm>
            <a:prstGeom prst="rect">
              <a:avLst/>
            </a:prstGeom>
            <a:solidFill>
              <a:srgbClr val="FFFFFF"/>
            </a:solidFill>
            <a:ln w="9525">
              <a:noFill/>
              <a:miter lim="800000"/>
              <a:headEnd/>
              <a:tailEnd/>
            </a:ln>
          </p:spPr>
          <p:txBody>
            <a:bodyPr/>
            <a:lstStyle/>
            <a:p>
              <a:endParaRPr lang="en-US"/>
            </a:p>
          </p:txBody>
        </p:sp>
        <p:sp>
          <p:nvSpPr>
            <p:cNvPr id="80" name="Rectangle 282"/>
            <p:cNvSpPr>
              <a:spLocks noChangeArrowheads="1"/>
            </p:cNvSpPr>
            <p:nvPr/>
          </p:nvSpPr>
          <p:spPr bwMode="auto">
            <a:xfrm>
              <a:off x="1105" y="1344"/>
              <a:ext cx="985" cy="123"/>
            </a:xfrm>
            <a:prstGeom prst="rect">
              <a:avLst/>
            </a:prstGeom>
            <a:solidFill>
              <a:srgbClr val="FFFFFF"/>
            </a:solidFill>
            <a:ln w="9525">
              <a:noFill/>
              <a:miter lim="800000"/>
              <a:headEnd/>
              <a:tailEnd/>
            </a:ln>
          </p:spPr>
          <p:txBody>
            <a:bodyPr/>
            <a:lstStyle/>
            <a:p>
              <a:endParaRPr lang="en-US"/>
            </a:p>
          </p:txBody>
        </p:sp>
        <p:sp>
          <p:nvSpPr>
            <p:cNvPr id="81" name="Rectangle 283"/>
            <p:cNvSpPr>
              <a:spLocks noChangeArrowheads="1"/>
            </p:cNvSpPr>
            <p:nvPr/>
          </p:nvSpPr>
          <p:spPr bwMode="auto">
            <a:xfrm>
              <a:off x="1152" y="1350"/>
              <a:ext cx="438" cy="90"/>
            </a:xfrm>
            <a:prstGeom prst="rect">
              <a:avLst/>
            </a:prstGeom>
            <a:noFill/>
            <a:ln w="9525">
              <a:noFill/>
              <a:miter lim="800000"/>
              <a:headEnd/>
              <a:tailEnd/>
            </a:ln>
          </p:spPr>
          <p:txBody>
            <a:bodyPr wrap="none" lIns="0" tIns="0" rIns="0" bIns="0">
              <a:spAutoFit/>
            </a:bodyPr>
            <a:lstStyle/>
            <a:p>
              <a:r>
                <a:rPr lang="en-GB" sz="1000" b="0">
                  <a:solidFill>
                    <a:schemeClr val="accent2"/>
                  </a:solidFill>
                </a:rPr>
                <a:t>Inner London</a:t>
              </a:r>
              <a:endParaRPr lang="en-GB" sz="2400" b="0">
                <a:solidFill>
                  <a:schemeClr val="accent2"/>
                </a:solidFill>
                <a:latin typeface="Times New Roman" pitchFamily="18" charset="0"/>
              </a:endParaRPr>
            </a:p>
          </p:txBody>
        </p:sp>
        <p:sp>
          <p:nvSpPr>
            <p:cNvPr id="82" name="Rectangle 284"/>
            <p:cNvSpPr>
              <a:spLocks noChangeArrowheads="1"/>
            </p:cNvSpPr>
            <p:nvPr/>
          </p:nvSpPr>
          <p:spPr bwMode="auto">
            <a:xfrm>
              <a:off x="1105" y="1455"/>
              <a:ext cx="985" cy="122"/>
            </a:xfrm>
            <a:prstGeom prst="rect">
              <a:avLst/>
            </a:prstGeom>
            <a:solidFill>
              <a:srgbClr val="FFFFFF"/>
            </a:solidFill>
            <a:ln w="9525">
              <a:noFill/>
              <a:miter lim="800000"/>
              <a:headEnd/>
              <a:tailEnd/>
            </a:ln>
          </p:spPr>
          <p:txBody>
            <a:bodyPr/>
            <a:lstStyle/>
            <a:p>
              <a:endParaRPr lang="en-US"/>
            </a:p>
          </p:txBody>
        </p:sp>
        <p:sp>
          <p:nvSpPr>
            <p:cNvPr id="83" name="Rectangle 285"/>
            <p:cNvSpPr>
              <a:spLocks noChangeArrowheads="1"/>
            </p:cNvSpPr>
            <p:nvPr/>
          </p:nvSpPr>
          <p:spPr bwMode="auto">
            <a:xfrm>
              <a:off x="1152" y="1461"/>
              <a:ext cx="454" cy="90"/>
            </a:xfrm>
            <a:prstGeom prst="rect">
              <a:avLst/>
            </a:prstGeom>
            <a:noFill/>
            <a:ln w="9525">
              <a:noFill/>
              <a:miter lim="800000"/>
              <a:headEnd/>
              <a:tailEnd/>
            </a:ln>
          </p:spPr>
          <p:txBody>
            <a:bodyPr wrap="none" lIns="0" tIns="0" rIns="0" bIns="0">
              <a:spAutoFit/>
            </a:bodyPr>
            <a:lstStyle/>
            <a:p>
              <a:r>
                <a:rPr lang="en-GB" sz="1000" b="0">
                  <a:solidFill>
                    <a:srgbClr val="000000"/>
                  </a:solidFill>
                </a:rPr>
                <a:t>Outer London</a:t>
              </a:r>
              <a:endParaRPr lang="en-GB" sz="2400" b="0">
                <a:latin typeface="Times New Roman" pitchFamily="18" charset="0"/>
              </a:endParaRPr>
            </a:p>
          </p:txBody>
        </p:sp>
        <p:sp>
          <p:nvSpPr>
            <p:cNvPr id="84" name="Rectangle 286"/>
            <p:cNvSpPr>
              <a:spLocks noChangeArrowheads="1"/>
            </p:cNvSpPr>
            <p:nvPr/>
          </p:nvSpPr>
          <p:spPr bwMode="auto">
            <a:xfrm>
              <a:off x="1105" y="1566"/>
              <a:ext cx="985" cy="122"/>
            </a:xfrm>
            <a:prstGeom prst="rect">
              <a:avLst/>
            </a:prstGeom>
            <a:solidFill>
              <a:srgbClr val="FFFFFF"/>
            </a:solidFill>
            <a:ln w="9525">
              <a:noFill/>
              <a:miter lim="800000"/>
              <a:headEnd/>
              <a:tailEnd/>
            </a:ln>
          </p:spPr>
          <p:txBody>
            <a:bodyPr/>
            <a:lstStyle/>
            <a:p>
              <a:endParaRPr lang="en-US"/>
            </a:p>
          </p:txBody>
        </p:sp>
        <p:sp>
          <p:nvSpPr>
            <p:cNvPr id="85" name="Rectangle 287"/>
            <p:cNvSpPr>
              <a:spLocks noChangeArrowheads="1"/>
            </p:cNvSpPr>
            <p:nvPr/>
          </p:nvSpPr>
          <p:spPr bwMode="auto">
            <a:xfrm>
              <a:off x="1152" y="1572"/>
              <a:ext cx="542" cy="90"/>
            </a:xfrm>
            <a:prstGeom prst="rect">
              <a:avLst/>
            </a:prstGeom>
            <a:noFill/>
            <a:ln w="9525">
              <a:noFill/>
              <a:miter lim="800000"/>
              <a:headEnd/>
              <a:tailEnd/>
            </a:ln>
          </p:spPr>
          <p:txBody>
            <a:bodyPr wrap="none" lIns="0" tIns="0" rIns="0" bIns="0">
              <a:spAutoFit/>
            </a:bodyPr>
            <a:lstStyle/>
            <a:p>
              <a:r>
                <a:rPr lang="en-GB" sz="1000" b="0">
                  <a:solidFill>
                    <a:srgbClr val="000000"/>
                  </a:solidFill>
                </a:rPr>
                <a:t>R. of South East</a:t>
              </a:r>
              <a:endParaRPr lang="en-GB" sz="2400" b="0">
                <a:latin typeface="Times New Roman" pitchFamily="18" charset="0"/>
              </a:endParaRPr>
            </a:p>
          </p:txBody>
        </p:sp>
        <p:sp>
          <p:nvSpPr>
            <p:cNvPr id="86" name="Rectangle 288"/>
            <p:cNvSpPr>
              <a:spLocks noChangeArrowheads="1"/>
            </p:cNvSpPr>
            <p:nvPr/>
          </p:nvSpPr>
          <p:spPr bwMode="auto">
            <a:xfrm>
              <a:off x="1105" y="1676"/>
              <a:ext cx="985" cy="123"/>
            </a:xfrm>
            <a:prstGeom prst="rect">
              <a:avLst/>
            </a:prstGeom>
            <a:solidFill>
              <a:srgbClr val="FFFFFF"/>
            </a:solidFill>
            <a:ln w="9525">
              <a:noFill/>
              <a:miter lim="800000"/>
              <a:headEnd/>
              <a:tailEnd/>
            </a:ln>
          </p:spPr>
          <p:txBody>
            <a:bodyPr/>
            <a:lstStyle/>
            <a:p>
              <a:endParaRPr lang="en-US"/>
            </a:p>
          </p:txBody>
        </p:sp>
        <p:sp>
          <p:nvSpPr>
            <p:cNvPr id="87" name="Rectangle 289"/>
            <p:cNvSpPr>
              <a:spLocks noChangeArrowheads="1"/>
            </p:cNvSpPr>
            <p:nvPr/>
          </p:nvSpPr>
          <p:spPr bwMode="auto">
            <a:xfrm>
              <a:off x="1152" y="1682"/>
              <a:ext cx="385" cy="90"/>
            </a:xfrm>
            <a:prstGeom prst="rect">
              <a:avLst/>
            </a:prstGeom>
            <a:noFill/>
            <a:ln w="9525">
              <a:noFill/>
              <a:miter lim="800000"/>
              <a:headEnd/>
              <a:tailEnd/>
            </a:ln>
          </p:spPr>
          <p:txBody>
            <a:bodyPr wrap="none" lIns="0" tIns="0" rIns="0" bIns="0">
              <a:spAutoFit/>
            </a:bodyPr>
            <a:lstStyle/>
            <a:p>
              <a:r>
                <a:rPr lang="en-GB" sz="1000" b="0">
                  <a:solidFill>
                    <a:srgbClr val="000000"/>
                  </a:solidFill>
                </a:rPr>
                <a:t>South West</a:t>
              </a:r>
              <a:endParaRPr lang="en-GB" sz="2400" b="0">
                <a:latin typeface="Times New Roman" pitchFamily="18" charset="0"/>
              </a:endParaRPr>
            </a:p>
          </p:txBody>
        </p:sp>
        <p:sp>
          <p:nvSpPr>
            <p:cNvPr id="88" name="Rectangle 290"/>
            <p:cNvSpPr>
              <a:spLocks noChangeArrowheads="1"/>
            </p:cNvSpPr>
            <p:nvPr/>
          </p:nvSpPr>
          <p:spPr bwMode="auto">
            <a:xfrm>
              <a:off x="1105" y="1787"/>
              <a:ext cx="985" cy="123"/>
            </a:xfrm>
            <a:prstGeom prst="rect">
              <a:avLst/>
            </a:prstGeom>
            <a:solidFill>
              <a:srgbClr val="FFFFFF"/>
            </a:solidFill>
            <a:ln w="9525">
              <a:noFill/>
              <a:miter lim="800000"/>
              <a:headEnd/>
              <a:tailEnd/>
            </a:ln>
          </p:spPr>
          <p:txBody>
            <a:bodyPr/>
            <a:lstStyle/>
            <a:p>
              <a:endParaRPr lang="en-US"/>
            </a:p>
          </p:txBody>
        </p:sp>
        <p:sp>
          <p:nvSpPr>
            <p:cNvPr id="89" name="Rectangle 291"/>
            <p:cNvSpPr>
              <a:spLocks noChangeArrowheads="1"/>
            </p:cNvSpPr>
            <p:nvPr/>
          </p:nvSpPr>
          <p:spPr bwMode="auto">
            <a:xfrm>
              <a:off x="1152" y="1793"/>
              <a:ext cx="377" cy="90"/>
            </a:xfrm>
            <a:prstGeom prst="rect">
              <a:avLst/>
            </a:prstGeom>
            <a:noFill/>
            <a:ln w="9525">
              <a:noFill/>
              <a:miter lim="800000"/>
              <a:headEnd/>
              <a:tailEnd/>
            </a:ln>
          </p:spPr>
          <p:txBody>
            <a:bodyPr wrap="none" lIns="0" tIns="0" rIns="0" bIns="0">
              <a:spAutoFit/>
            </a:bodyPr>
            <a:lstStyle/>
            <a:p>
              <a:r>
                <a:rPr lang="en-GB" sz="1000" b="0">
                  <a:solidFill>
                    <a:srgbClr val="000000"/>
                  </a:solidFill>
                </a:rPr>
                <a:t>East Anglia</a:t>
              </a:r>
              <a:endParaRPr lang="en-GB" sz="2400" b="0">
                <a:latin typeface="Times New Roman" pitchFamily="18" charset="0"/>
              </a:endParaRPr>
            </a:p>
          </p:txBody>
        </p:sp>
        <p:sp>
          <p:nvSpPr>
            <p:cNvPr id="90" name="Rectangle 292"/>
            <p:cNvSpPr>
              <a:spLocks noChangeArrowheads="1"/>
            </p:cNvSpPr>
            <p:nvPr/>
          </p:nvSpPr>
          <p:spPr bwMode="auto">
            <a:xfrm>
              <a:off x="1105" y="1898"/>
              <a:ext cx="985" cy="122"/>
            </a:xfrm>
            <a:prstGeom prst="rect">
              <a:avLst/>
            </a:prstGeom>
            <a:solidFill>
              <a:srgbClr val="FFFFFF"/>
            </a:solidFill>
            <a:ln w="9525">
              <a:noFill/>
              <a:miter lim="800000"/>
              <a:headEnd/>
              <a:tailEnd/>
            </a:ln>
          </p:spPr>
          <p:txBody>
            <a:bodyPr/>
            <a:lstStyle/>
            <a:p>
              <a:endParaRPr lang="en-US"/>
            </a:p>
          </p:txBody>
        </p:sp>
        <p:sp>
          <p:nvSpPr>
            <p:cNvPr id="91" name="Rectangle 293"/>
            <p:cNvSpPr>
              <a:spLocks noChangeArrowheads="1"/>
            </p:cNvSpPr>
            <p:nvPr/>
          </p:nvSpPr>
          <p:spPr bwMode="auto">
            <a:xfrm>
              <a:off x="1152" y="1904"/>
              <a:ext cx="468" cy="90"/>
            </a:xfrm>
            <a:prstGeom prst="rect">
              <a:avLst/>
            </a:prstGeom>
            <a:noFill/>
            <a:ln w="9525">
              <a:noFill/>
              <a:miter lim="800000"/>
              <a:headEnd/>
              <a:tailEnd/>
            </a:ln>
          </p:spPr>
          <p:txBody>
            <a:bodyPr wrap="none" lIns="0" tIns="0" rIns="0" bIns="0">
              <a:spAutoFit/>
            </a:bodyPr>
            <a:lstStyle/>
            <a:p>
              <a:r>
                <a:rPr lang="en-GB" sz="1000" b="0">
                  <a:solidFill>
                    <a:srgbClr val="000000"/>
                  </a:solidFill>
                </a:rPr>
                <a:t>East Midlands</a:t>
              </a:r>
              <a:endParaRPr lang="en-GB" sz="2400" b="0">
                <a:latin typeface="Times New Roman" pitchFamily="18" charset="0"/>
              </a:endParaRPr>
            </a:p>
          </p:txBody>
        </p:sp>
        <p:sp>
          <p:nvSpPr>
            <p:cNvPr id="92" name="Rectangle 294"/>
            <p:cNvSpPr>
              <a:spLocks noChangeArrowheads="1"/>
            </p:cNvSpPr>
            <p:nvPr/>
          </p:nvSpPr>
          <p:spPr bwMode="auto">
            <a:xfrm>
              <a:off x="1105" y="2009"/>
              <a:ext cx="985" cy="215"/>
            </a:xfrm>
            <a:prstGeom prst="rect">
              <a:avLst/>
            </a:prstGeom>
            <a:solidFill>
              <a:srgbClr val="FFFFFF"/>
            </a:solidFill>
            <a:ln w="9525">
              <a:noFill/>
              <a:miter lim="800000"/>
              <a:headEnd/>
              <a:tailEnd/>
            </a:ln>
          </p:spPr>
          <p:txBody>
            <a:bodyPr/>
            <a:lstStyle/>
            <a:p>
              <a:endParaRPr lang="en-US"/>
            </a:p>
          </p:txBody>
        </p:sp>
        <p:sp>
          <p:nvSpPr>
            <p:cNvPr id="93" name="Rectangle 295"/>
            <p:cNvSpPr>
              <a:spLocks noChangeArrowheads="1"/>
            </p:cNvSpPr>
            <p:nvPr/>
          </p:nvSpPr>
          <p:spPr bwMode="auto">
            <a:xfrm>
              <a:off x="1152" y="2015"/>
              <a:ext cx="490" cy="90"/>
            </a:xfrm>
            <a:prstGeom prst="rect">
              <a:avLst/>
            </a:prstGeom>
            <a:noFill/>
            <a:ln w="9525">
              <a:noFill/>
              <a:miter lim="800000"/>
              <a:headEnd/>
              <a:tailEnd/>
            </a:ln>
          </p:spPr>
          <p:txBody>
            <a:bodyPr wrap="none" lIns="0" tIns="0" rIns="0" bIns="0">
              <a:spAutoFit/>
            </a:bodyPr>
            <a:lstStyle/>
            <a:p>
              <a:r>
                <a:rPr lang="en-GB" sz="1000" b="0">
                  <a:solidFill>
                    <a:srgbClr val="000000"/>
                  </a:solidFill>
                </a:rPr>
                <a:t>West Midlands</a:t>
              </a:r>
              <a:endParaRPr lang="en-GB" sz="2400" b="0">
                <a:latin typeface="Times New Roman" pitchFamily="18" charset="0"/>
              </a:endParaRPr>
            </a:p>
          </p:txBody>
        </p:sp>
        <p:sp>
          <p:nvSpPr>
            <p:cNvPr id="94" name="Rectangle 296"/>
            <p:cNvSpPr>
              <a:spLocks noChangeArrowheads="1"/>
            </p:cNvSpPr>
            <p:nvPr/>
          </p:nvSpPr>
          <p:spPr bwMode="auto">
            <a:xfrm>
              <a:off x="1152" y="2108"/>
              <a:ext cx="406" cy="90"/>
            </a:xfrm>
            <a:prstGeom prst="rect">
              <a:avLst/>
            </a:prstGeom>
            <a:noFill/>
            <a:ln w="9525">
              <a:noFill/>
              <a:miter lim="800000"/>
              <a:headEnd/>
              <a:tailEnd/>
            </a:ln>
          </p:spPr>
          <p:txBody>
            <a:bodyPr wrap="none" lIns="0" tIns="0" rIns="0" bIns="0">
              <a:spAutoFit/>
            </a:bodyPr>
            <a:lstStyle/>
            <a:p>
              <a:r>
                <a:rPr lang="en-GB" sz="1000" b="0">
                  <a:solidFill>
                    <a:srgbClr val="000000"/>
                  </a:solidFill>
                </a:rPr>
                <a:t>Conurbation</a:t>
              </a:r>
              <a:endParaRPr lang="en-GB" sz="2400" b="0">
                <a:latin typeface="Times New Roman" pitchFamily="18" charset="0"/>
              </a:endParaRPr>
            </a:p>
          </p:txBody>
        </p:sp>
        <p:sp>
          <p:nvSpPr>
            <p:cNvPr id="95" name="Rectangle 297"/>
            <p:cNvSpPr>
              <a:spLocks noChangeArrowheads="1"/>
            </p:cNvSpPr>
            <p:nvPr/>
          </p:nvSpPr>
          <p:spPr bwMode="auto">
            <a:xfrm>
              <a:off x="1105" y="2213"/>
              <a:ext cx="985" cy="122"/>
            </a:xfrm>
            <a:prstGeom prst="rect">
              <a:avLst/>
            </a:prstGeom>
            <a:solidFill>
              <a:srgbClr val="FFFFFF"/>
            </a:solidFill>
            <a:ln w="9525">
              <a:noFill/>
              <a:miter lim="800000"/>
              <a:headEnd/>
              <a:tailEnd/>
            </a:ln>
          </p:spPr>
          <p:txBody>
            <a:bodyPr/>
            <a:lstStyle/>
            <a:p>
              <a:endParaRPr lang="en-US"/>
            </a:p>
          </p:txBody>
        </p:sp>
        <p:sp>
          <p:nvSpPr>
            <p:cNvPr id="96" name="Rectangle 298"/>
            <p:cNvSpPr>
              <a:spLocks noChangeArrowheads="1"/>
            </p:cNvSpPr>
            <p:nvPr/>
          </p:nvSpPr>
          <p:spPr bwMode="auto">
            <a:xfrm>
              <a:off x="1152" y="2219"/>
              <a:ext cx="668" cy="90"/>
            </a:xfrm>
            <a:prstGeom prst="rect">
              <a:avLst/>
            </a:prstGeom>
            <a:noFill/>
            <a:ln w="9525">
              <a:noFill/>
              <a:miter lim="800000"/>
              <a:headEnd/>
              <a:tailEnd/>
            </a:ln>
          </p:spPr>
          <p:txBody>
            <a:bodyPr wrap="none" lIns="0" tIns="0" rIns="0" bIns="0">
              <a:spAutoFit/>
            </a:bodyPr>
            <a:lstStyle/>
            <a:p>
              <a:r>
                <a:rPr lang="en-GB" sz="1000" b="0">
                  <a:solidFill>
                    <a:srgbClr val="000000"/>
                  </a:solidFill>
                </a:rPr>
                <a:t>R. of West Midlands</a:t>
              </a:r>
              <a:endParaRPr lang="en-GB" sz="2400" b="0">
                <a:latin typeface="Times New Roman" pitchFamily="18" charset="0"/>
              </a:endParaRPr>
            </a:p>
          </p:txBody>
        </p:sp>
        <p:sp>
          <p:nvSpPr>
            <p:cNvPr id="97" name="Rectangle 299"/>
            <p:cNvSpPr>
              <a:spLocks noChangeArrowheads="1"/>
            </p:cNvSpPr>
            <p:nvPr/>
          </p:nvSpPr>
          <p:spPr bwMode="auto">
            <a:xfrm>
              <a:off x="1105" y="2323"/>
              <a:ext cx="985" cy="123"/>
            </a:xfrm>
            <a:prstGeom prst="rect">
              <a:avLst/>
            </a:prstGeom>
            <a:solidFill>
              <a:srgbClr val="FFFFFF"/>
            </a:solidFill>
            <a:ln w="9525">
              <a:noFill/>
              <a:miter lim="800000"/>
              <a:headEnd/>
              <a:tailEnd/>
            </a:ln>
          </p:spPr>
          <p:txBody>
            <a:bodyPr/>
            <a:lstStyle/>
            <a:p>
              <a:endParaRPr lang="en-US"/>
            </a:p>
          </p:txBody>
        </p:sp>
        <p:sp>
          <p:nvSpPr>
            <p:cNvPr id="98" name="Rectangle 300"/>
            <p:cNvSpPr>
              <a:spLocks noChangeArrowheads="1"/>
            </p:cNvSpPr>
            <p:nvPr/>
          </p:nvSpPr>
          <p:spPr bwMode="auto">
            <a:xfrm>
              <a:off x="1152" y="2329"/>
              <a:ext cx="663" cy="90"/>
            </a:xfrm>
            <a:prstGeom prst="rect">
              <a:avLst/>
            </a:prstGeom>
            <a:noFill/>
            <a:ln w="9525">
              <a:noFill/>
              <a:miter lim="800000"/>
              <a:headEnd/>
              <a:tailEnd/>
            </a:ln>
          </p:spPr>
          <p:txBody>
            <a:bodyPr wrap="none" lIns="0" tIns="0" rIns="0" bIns="0">
              <a:spAutoFit/>
            </a:bodyPr>
            <a:lstStyle/>
            <a:p>
              <a:r>
                <a:rPr lang="en-GB" sz="1000" b="0">
                  <a:solidFill>
                    <a:srgbClr val="000000"/>
                  </a:solidFill>
                </a:rPr>
                <a:t>Greater Manchester</a:t>
              </a:r>
              <a:endParaRPr lang="en-GB" sz="2400" b="0">
                <a:latin typeface="Times New Roman" pitchFamily="18" charset="0"/>
              </a:endParaRPr>
            </a:p>
          </p:txBody>
        </p:sp>
        <p:sp>
          <p:nvSpPr>
            <p:cNvPr id="99" name="Rectangle 301"/>
            <p:cNvSpPr>
              <a:spLocks noChangeArrowheads="1"/>
            </p:cNvSpPr>
            <p:nvPr/>
          </p:nvSpPr>
          <p:spPr bwMode="auto">
            <a:xfrm>
              <a:off x="1105" y="2434"/>
              <a:ext cx="985" cy="123"/>
            </a:xfrm>
            <a:prstGeom prst="rect">
              <a:avLst/>
            </a:prstGeom>
            <a:solidFill>
              <a:srgbClr val="FFFFFF"/>
            </a:solidFill>
            <a:ln w="9525">
              <a:noFill/>
              <a:miter lim="800000"/>
              <a:headEnd/>
              <a:tailEnd/>
            </a:ln>
          </p:spPr>
          <p:txBody>
            <a:bodyPr/>
            <a:lstStyle/>
            <a:p>
              <a:endParaRPr lang="en-US"/>
            </a:p>
          </p:txBody>
        </p:sp>
        <p:sp>
          <p:nvSpPr>
            <p:cNvPr id="100" name="Rectangle 302"/>
            <p:cNvSpPr>
              <a:spLocks noChangeArrowheads="1"/>
            </p:cNvSpPr>
            <p:nvPr/>
          </p:nvSpPr>
          <p:spPr bwMode="auto">
            <a:xfrm>
              <a:off x="1152" y="2440"/>
              <a:ext cx="382" cy="90"/>
            </a:xfrm>
            <a:prstGeom prst="rect">
              <a:avLst/>
            </a:prstGeom>
            <a:noFill/>
            <a:ln w="9525">
              <a:noFill/>
              <a:miter lim="800000"/>
              <a:headEnd/>
              <a:tailEnd/>
            </a:ln>
          </p:spPr>
          <p:txBody>
            <a:bodyPr wrap="none" lIns="0" tIns="0" rIns="0" bIns="0">
              <a:spAutoFit/>
            </a:bodyPr>
            <a:lstStyle/>
            <a:p>
              <a:r>
                <a:rPr lang="en-GB" sz="1000" b="0">
                  <a:solidFill>
                    <a:srgbClr val="000000"/>
                  </a:solidFill>
                </a:rPr>
                <a:t>Merseyside</a:t>
              </a:r>
              <a:endParaRPr lang="en-GB" sz="2400" b="0">
                <a:latin typeface="Times New Roman" pitchFamily="18" charset="0"/>
              </a:endParaRPr>
            </a:p>
          </p:txBody>
        </p:sp>
        <p:sp>
          <p:nvSpPr>
            <p:cNvPr id="101" name="Rectangle 303"/>
            <p:cNvSpPr>
              <a:spLocks noChangeArrowheads="1"/>
            </p:cNvSpPr>
            <p:nvPr/>
          </p:nvSpPr>
          <p:spPr bwMode="auto">
            <a:xfrm>
              <a:off x="1105" y="2545"/>
              <a:ext cx="985" cy="122"/>
            </a:xfrm>
            <a:prstGeom prst="rect">
              <a:avLst/>
            </a:prstGeom>
            <a:solidFill>
              <a:srgbClr val="FFFFFF"/>
            </a:solidFill>
            <a:ln w="9525">
              <a:noFill/>
              <a:miter lim="800000"/>
              <a:headEnd/>
              <a:tailEnd/>
            </a:ln>
          </p:spPr>
          <p:txBody>
            <a:bodyPr/>
            <a:lstStyle/>
            <a:p>
              <a:endParaRPr lang="en-US"/>
            </a:p>
          </p:txBody>
        </p:sp>
        <p:sp>
          <p:nvSpPr>
            <p:cNvPr id="102" name="Rectangle 304"/>
            <p:cNvSpPr>
              <a:spLocks noChangeArrowheads="1"/>
            </p:cNvSpPr>
            <p:nvPr/>
          </p:nvSpPr>
          <p:spPr bwMode="auto">
            <a:xfrm>
              <a:off x="1152" y="2551"/>
              <a:ext cx="552" cy="90"/>
            </a:xfrm>
            <a:prstGeom prst="rect">
              <a:avLst/>
            </a:prstGeom>
            <a:noFill/>
            <a:ln w="9525">
              <a:noFill/>
              <a:miter lim="800000"/>
              <a:headEnd/>
              <a:tailEnd/>
            </a:ln>
          </p:spPr>
          <p:txBody>
            <a:bodyPr wrap="none" lIns="0" tIns="0" rIns="0" bIns="0">
              <a:spAutoFit/>
            </a:bodyPr>
            <a:lstStyle/>
            <a:p>
              <a:r>
                <a:rPr lang="en-GB" sz="1000" b="0">
                  <a:solidFill>
                    <a:srgbClr val="000000"/>
                  </a:solidFill>
                </a:rPr>
                <a:t>R. of North West</a:t>
              </a:r>
              <a:endParaRPr lang="en-GB" sz="2400" b="0">
                <a:latin typeface="Times New Roman" pitchFamily="18" charset="0"/>
              </a:endParaRPr>
            </a:p>
          </p:txBody>
        </p:sp>
        <p:sp>
          <p:nvSpPr>
            <p:cNvPr id="103" name="Rectangle 305"/>
            <p:cNvSpPr>
              <a:spLocks noChangeArrowheads="1"/>
            </p:cNvSpPr>
            <p:nvPr/>
          </p:nvSpPr>
          <p:spPr bwMode="auto">
            <a:xfrm>
              <a:off x="1105" y="2656"/>
              <a:ext cx="985" cy="122"/>
            </a:xfrm>
            <a:prstGeom prst="rect">
              <a:avLst/>
            </a:prstGeom>
            <a:solidFill>
              <a:srgbClr val="FFFFFF"/>
            </a:solidFill>
            <a:ln w="9525">
              <a:noFill/>
              <a:miter lim="800000"/>
              <a:headEnd/>
              <a:tailEnd/>
            </a:ln>
          </p:spPr>
          <p:txBody>
            <a:bodyPr/>
            <a:lstStyle/>
            <a:p>
              <a:endParaRPr lang="en-US"/>
            </a:p>
          </p:txBody>
        </p:sp>
        <p:sp>
          <p:nvSpPr>
            <p:cNvPr id="104" name="Rectangle 306"/>
            <p:cNvSpPr>
              <a:spLocks noChangeArrowheads="1"/>
            </p:cNvSpPr>
            <p:nvPr/>
          </p:nvSpPr>
          <p:spPr bwMode="auto">
            <a:xfrm>
              <a:off x="1152" y="2661"/>
              <a:ext cx="530" cy="90"/>
            </a:xfrm>
            <a:prstGeom prst="rect">
              <a:avLst/>
            </a:prstGeom>
            <a:noFill/>
            <a:ln w="9525">
              <a:noFill/>
              <a:miter lim="800000"/>
              <a:headEnd/>
              <a:tailEnd/>
            </a:ln>
          </p:spPr>
          <p:txBody>
            <a:bodyPr wrap="none" lIns="0" tIns="0" rIns="0" bIns="0">
              <a:spAutoFit/>
            </a:bodyPr>
            <a:lstStyle/>
            <a:p>
              <a:r>
                <a:rPr lang="en-GB" sz="1000" b="0">
                  <a:solidFill>
                    <a:srgbClr val="000000"/>
                  </a:solidFill>
                </a:rPr>
                <a:t>South Yorkshire</a:t>
              </a:r>
              <a:endParaRPr lang="en-GB" sz="2400" b="0">
                <a:latin typeface="Times New Roman" pitchFamily="18" charset="0"/>
              </a:endParaRPr>
            </a:p>
          </p:txBody>
        </p:sp>
        <p:sp>
          <p:nvSpPr>
            <p:cNvPr id="105" name="Rectangle 307"/>
            <p:cNvSpPr>
              <a:spLocks noChangeArrowheads="1"/>
            </p:cNvSpPr>
            <p:nvPr/>
          </p:nvSpPr>
          <p:spPr bwMode="auto">
            <a:xfrm>
              <a:off x="1105" y="2766"/>
              <a:ext cx="985" cy="123"/>
            </a:xfrm>
            <a:prstGeom prst="rect">
              <a:avLst/>
            </a:prstGeom>
            <a:solidFill>
              <a:srgbClr val="FFFFFF"/>
            </a:solidFill>
            <a:ln w="9525">
              <a:noFill/>
              <a:miter lim="800000"/>
              <a:headEnd/>
              <a:tailEnd/>
            </a:ln>
          </p:spPr>
          <p:txBody>
            <a:bodyPr/>
            <a:lstStyle/>
            <a:p>
              <a:endParaRPr lang="en-US"/>
            </a:p>
          </p:txBody>
        </p:sp>
        <p:sp>
          <p:nvSpPr>
            <p:cNvPr id="106" name="Rectangle 308"/>
            <p:cNvSpPr>
              <a:spLocks noChangeArrowheads="1"/>
            </p:cNvSpPr>
            <p:nvPr/>
          </p:nvSpPr>
          <p:spPr bwMode="auto">
            <a:xfrm>
              <a:off x="1152" y="2772"/>
              <a:ext cx="507" cy="90"/>
            </a:xfrm>
            <a:prstGeom prst="rect">
              <a:avLst/>
            </a:prstGeom>
            <a:noFill/>
            <a:ln w="9525">
              <a:noFill/>
              <a:miter lim="800000"/>
              <a:headEnd/>
              <a:tailEnd/>
            </a:ln>
          </p:spPr>
          <p:txBody>
            <a:bodyPr wrap="none" lIns="0" tIns="0" rIns="0" bIns="0">
              <a:spAutoFit/>
            </a:bodyPr>
            <a:lstStyle/>
            <a:p>
              <a:r>
                <a:rPr lang="en-GB" sz="1000" b="0">
                  <a:solidFill>
                    <a:srgbClr val="000000"/>
                  </a:solidFill>
                </a:rPr>
                <a:t>West Yorkshire</a:t>
              </a:r>
              <a:endParaRPr lang="en-GB" sz="2400" b="0">
                <a:latin typeface="Times New Roman" pitchFamily="18" charset="0"/>
              </a:endParaRPr>
            </a:p>
          </p:txBody>
        </p:sp>
        <p:sp>
          <p:nvSpPr>
            <p:cNvPr id="107" name="Rectangle 309"/>
            <p:cNvSpPr>
              <a:spLocks noChangeArrowheads="1"/>
            </p:cNvSpPr>
            <p:nvPr/>
          </p:nvSpPr>
          <p:spPr bwMode="auto">
            <a:xfrm>
              <a:off x="1105" y="2877"/>
              <a:ext cx="985" cy="122"/>
            </a:xfrm>
            <a:prstGeom prst="rect">
              <a:avLst/>
            </a:prstGeom>
            <a:solidFill>
              <a:srgbClr val="FFFFFF"/>
            </a:solidFill>
            <a:ln w="9525">
              <a:noFill/>
              <a:miter lim="800000"/>
              <a:headEnd/>
              <a:tailEnd/>
            </a:ln>
          </p:spPr>
          <p:txBody>
            <a:bodyPr/>
            <a:lstStyle/>
            <a:p>
              <a:endParaRPr lang="en-US"/>
            </a:p>
          </p:txBody>
        </p:sp>
        <p:sp>
          <p:nvSpPr>
            <p:cNvPr id="108" name="Rectangle 310"/>
            <p:cNvSpPr>
              <a:spLocks noChangeArrowheads="1"/>
            </p:cNvSpPr>
            <p:nvPr/>
          </p:nvSpPr>
          <p:spPr bwMode="auto">
            <a:xfrm>
              <a:off x="1152" y="2883"/>
              <a:ext cx="863" cy="90"/>
            </a:xfrm>
            <a:prstGeom prst="rect">
              <a:avLst/>
            </a:prstGeom>
            <a:noFill/>
            <a:ln w="9525">
              <a:noFill/>
              <a:miter lim="800000"/>
              <a:headEnd/>
              <a:tailEnd/>
            </a:ln>
          </p:spPr>
          <p:txBody>
            <a:bodyPr wrap="none" lIns="0" tIns="0" rIns="0" bIns="0">
              <a:spAutoFit/>
            </a:bodyPr>
            <a:lstStyle/>
            <a:p>
              <a:r>
                <a:rPr lang="en-GB" sz="1000" b="0">
                  <a:solidFill>
                    <a:srgbClr val="000000"/>
                  </a:solidFill>
                </a:rPr>
                <a:t>R. of Yorks &amp; Humberside</a:t>
              </a:r>
              <a:endParaRPr lang="en-GB" sz="2400" b="0">
                <a:latin typeface="Times New Roman" pitchFamily="18" charset="0"/>
              </a:endParaRPr>
            </a:p>
          </p:txBody>
        </p:sp>
        <p:sp>
          <p:nvSpPr>
            <p:cNvPr id="109" name="Rectangle 311"/>
            <p:cNvSpPr>
              <a:spLocks noChangeArrowheads="1"/>
            </p:cNvSpPr>
            <p:nvPr/>
          </p:nvSpPr>
          <p:spPr bwMode="auto">
            <a:xfrm>
              <a:off x="1105" y="2988"/>
              <a:ext cx="985" cy="122"/>
            </a:xfrm>
            <a:prstGeom prst="rect">
              <a:avLst/>
            </a:prstGeom>
            <a:solidFill>
              <a:srgbClr val="FFFFFF"/>
            </a:solidFill>
            <a:ln w="9525">
              <a:noFill/>
              <a:miter lim="800000"/>
              <a:headEnd/>
              <a:tailEnd/>
            </a:ln>
          </p:spPr>
          <p:txBody>
            <a:bodyPr/>
            <a:lstStyle/>
            <a:p>
              <a:endParaRPr lang="en-US"/>
            </a:p>
          </p:txBody>
        </p:sp>
        <p:sp>
          <p:nvSpPr>
            <p:cNvPr id="110" name="Rectangle 312"/>
            <p:cNvSpPr>
              <a:spLocks noChangeArrowheads="1"/>
            </p:cNvSpPr>
            <p:nvPr/>
          </p:nvSpPr>
          <p:spPr bwMode="auto">
            <a:xfrm>
              <a:off x="1152" y="2994"/>
              <a:ext cx="436" cy="90"/>
            </a:xfrm>
            <a:prstGeom prst="rect">
              <a:avLst/>
            </a:prstGeom>
            <a:noFill/>
            <a:ln w="9525">
              <a:noFill/>
              <a:miter lim="800000"/>
              <a:headEnd/>
              <a:tailEnd/>
            </a:ln>
          </p:spPr>
          <p:txBody>
            <a:bodyPr wrap="none" lIns="0" tIns="0" rIns="0" bIns="0">
              <a:spAutoFit/>
            </a:bodyPr>
            <a:lstStyle/>
            <a:p>
              <a:r>
                <a:rPr lang="en-GB" sz="1000" b="0">
                  <a:solidFill>
                    <a:schemeClr val="accent2"/>
                  </a:solidFill>
                </a:rPr>
                <a:t>Tyne &amp; Wear</a:t>
              </a:r>
              <a:endParaRPr lang="en-GB" sz="2400" b="0">
                <a:solidFill>
                  <a:schemeClr val="accent2"/>
                </a:solidFill>
                <a:latin typeface="Times New Roman" pitchFamily="18" charset="0"/>
              </a:endParaRPr>
            </a:p>
          </p:txBody>
        </p:sp>
        <p:sp>
          <p:nvSpPr>
            <p:cNvPr id="111" name="Rectangle 313"/>
            <p:cNvSpPr>
              <a:spLocks noChangeArrowheads="1"/>
            </p:cNvSpPr>
            <p:nvPr/>
          </p:nvSpPr>
          <p:spPr bwMode="auto">
            <a:xfrm>
              <a:off x="1105" y="3099"/>
              <a:ext cx="985" cy="122"/>
            </a:xfrm>
            <a:prstGeom prst="rect">
              <a:avLst/>
            </a:prstGeom>
            <a:solidFill>
              <a:srgbClr val="FFFFFF"/>
            </a:solidFill>
            <a:ln w="9525">
              <a:noFill/>
              <a:miter lim="800000"/>
              <a:headEnd/>
              <a:tailEnd/>
            </a:ln>
          </p:spPr>
          <p:txBody>
            <a:bodyPr/>
            <a:lstStyle/>
            <a:p>
              <a:endParaRPr lang="en-US"/>
            </a:p>
          </p:txBody>
        </p:sp>
        <p:sp>
          <p:nvSpPr>
            <p:cNvPr id="112" name="Rectangle 314"/>
            <p:cNvSpPr>
              <a:spLocks noChangeArrowheads="1"/>
            </p:cNvSpPr>
            <p:nvPr/>
          </p:nvSpPr>
          <p:spPr bwMode="auto">
            <a:xfrm>
              <a:off x="1152" y="3104"/>
              <a:ext cx="361" cy="90"/>
            </a:xfrm>
            <a:prstGeom prst="rect">
              <a:avLst/>
            </a:prstGeom>
            <a:noFill/>
            <a:ln w="9525">
              <a:noFill/>
              <a:miter lim="800000"/>
              <a:headEnd/>
              <a:tailEnd/>
            </a:ln>
          </p:spPr>
          <p:txBody>
            <a:bodyPr wrap="none" lIns="0" tIns="0" rIns="0" bIns="0">
              <a:spAutoFit/>
            </a:bodyPr>
            <a:lstStyle/>
            <a:p>
              <a:r>
                <a:rPr lang="en-GB" sz="1000" b="0">
                  <a:solidFill>
                    <a:srgbClr val="000000"/>
                  </a:solidFill>
                </a:rPr>
                <a:t>R. of North</a:t>
              </a:r>
              <a:endParaRPr lang="en-GB" sz="2400" b="0">
                <a:latin typeface="Times New Roman" pitchFamily="18" charset="0"/>
              </a:endParaRPr>
            </a:p>
          </p:txBody>
        </p:sp>
        <p:sp>
          <p:nvSpPr>
            <p:cNvPr id="113" name="Rectangle 315"/>
            <p:cNvSpPr>
              <a:spLocks noChangeArrowheads="1"/>
            </p:cNvSpPr>
            <p:nvPr/>
          </p:nvSpPr>
          <p:spPr bwMode="auto">
            <a:xfrm>
              <a:off x="1105" y="3209"/>
              <a:ext cx="985" cy="123"/>
            </a:xfrm>
            <a:prstGeom prst="rect">
              <a:avLst/>
            </a:prstGeom>
            <a:solidFill>
              <a:srgbClr val="FFFFFF"/>
            </a:solidFill>
            <a:ln w="9525">
              <a:noFill/>
              <a:miter lim="800000"/>
              <a:headEnd/>
              <a:tailEnd/>
            </a:ln>
          </p:spPr>
          <p:txBody>
            <a:bodyPr/>
            <a:lstStyle/>
            <a:p>
              <a:endParaRPr lang="en-US"/>
            </a:p>
          </p:txBody>
        </p:sp>
        <p:sp>
          <p:nvSpPr>
            <p:cNvPr id="114" name="Rectangle 316"/>
            <p:cNvSpPr>
              <a:spLocks noChangeArrowheads="1"/>
            </p:cNvSpPr>
            <p:nvPr/>
          </p:nvSpPr>
          <p:spPr bwMode="auto">
            <a:xfrm>
              <a:off x="1152" y="3215"/>
              <a:ext cx="216" cy="90"/>
            </a:xfrm>
            <a:prstGeom prst="rect">
              <a:avLst/>
            </a:prstGeom>
            <a:noFill/>
            <a:ln w="9525">
              <a:noFill/>
              <a:miter lim="800000"/>
              <a:headEnd/>
              <a:tailEnd/>
            </a:ln>
          </p:spPr>
          <p:txBody>
            <a:bodyPr wrap="none" lIns="0" tIns="0" rIns="0" bIns="0">
              <a:spAutoFit/>
            </a:bodyPr>
            <a:lstStyle/>
            <a:p>
              <a:r>
                <a:rPr lang="en-GB" sz="1000">
                  <a:solidFill>
                    <a:srgbClr val="FF0000"/>
                  </a:solidFill>
                </a:rPr>
                <a:t>Wales</a:t>
              </a:r>
              <a:endParaRPr lang="en-GB" sz="2400">
                <a:solidFill>
                  <a:srgbClr val="FF0000"/>
                </a:solidFill>
                <a:latin typeface="Times New Roman" pitchFamily="18" charset="0"/>
              </a:endParaRPr>
            </a:p>
          </p:txBody>
        </p:sp>
        <p:sp>
          <p:nvSpPr>
            <p:cNvPr id="115" name="Rectangle 317"/>
            <p:cNvSpPr>
              <a:spLocks noChangeArrowheads="1"/>
            </p:cNvSpPr>
            <p:nvPr/>
          </p:nvSpPr>
          <p:spPr bwMode="auto">
            <a:xfrm>
              <a:off x="1105" y="3320"/>
              <a:ext cx="985" cy="122"/>
            </a:xfrm>
            <a:prstGeom prst="rect">
              <a:avLst/>
            </a:prstGeom>
            <a:solidFill>
              <a:srgbClr val="FFFFFF"/>
            </a:solidFill>
            <a:ln w="9525">
              <a:noFill/>
              <a:miter lim="800000"/>
              <a:headEnd/>
              <a:tailEnd/>
            </a:ln>
          </p:spPr>
          <p:txBody>
            <a:bodyPr/>
            <a:lstStyle/>
            <a:p>
              <a:endParaRPr lang="en-US"/>
            </a:p>
          </p:txBody>
        </p:sp>
        <p:sp>
          <p:nvSpPr>
            <p:cNvPr id="116" name="Rectangle 318"/>
            <p:cNvSpPr>
              <a:spLocks noChangeArrowheads="1"/>
            </p:cNvSpPr>
            <p:nvPr/>
          </p:nvSpPr>
          <p:spPr bwMode="auto">
            <a:xfrm>
              <a:off x="1152" y="3326"/>
              <a:ext cx="290" cy="90"/>
            </a:xfrm>
            <a:prstGeom prst="rect">
              <a:avLst/>
            </a:prstGeom>
            <a:noFill/>
            <a:ln w="9525">
              <a:noFill/>
              <a:miter lim="800000"/>
              <a:headEnd/>
              <a:tailEnd/>
            </a:ln>
          </p:spPr>
          <p:txBody>
            <a:bodyPr wrap="none" lIns="0" tIns="0" rIns="0" bIns="0">
              <a:spAutoFit/>
            </a:bodyPr>
            <a:lstStyle/>
            <a:p>
              <a:r>
                <a:rPr lang="en-GB" sz="1000" b="0">
                  <a:solidFill>
                    <a:srgbClr val="000000"/>
                  </a:solidFill>
                </a:rPr>
                <a:t>Scotland</a:t>
              </a:r>
              <a:endParaRPr lang="en-GB" sz="2400" b="0">
                <a:latin typeface="Times New Roman" pitchFamily="18" charset="0"/>
              </a:endParaRPr>
            </a:p>
          </p:txBody>
        </p:sp>
        <p:sp>
          <p:nvSpPr>
            <p:cNvPr id="117" name="Rectangle 319"/>
            <p:cNvSpPr>
              <a:spLocks noChangeArrowheads="1"/>
            </p:cNvSpPr>
            <p:nvPr/>
          </p:nvSpPr>
          <p:spPr bwMode="auto">
            <a:xfrm>
              <a:off x="534" y="1344"/>
              <a:ext cx="583" cy="2098"/>
            </a:xfrm>
            <a:prstGeom prst="rect">
              <a:avLst/>
            </a:prstGeom>
            <a:solidFill>
              <a:srgbClr val="FFFFFF"/>
            </a:solidFill>
            <a:ln w="9525">
              <a:noFill/>
              <a:miter lim="800000"/>
              <a:headEnd/>
              <a:tailEnd/>
            </a:ln>
          </p:spPr>
          <p:txBody>
            <a:bodyPr/>
            <a:lstStyle/>
            <a:p>
              <a:endParaRPr lang="en-US"/>
            </a:p>
          </p:txBody>
        </p:sp>
        <p:sp>
          <p:nvSpPr>
            <p:cNvPr id="118" name="Rectangle 320"/>
            <p:cNvSpPr>
              <a:spLocks noChangeArrowheads="1"/>
            </p:cNvSpPr>
            <p:nvPr/>
          </p:nvSpPr>
          <p:spPr bwMode="auto">
            <a:xfrm>
              <a:off x="581" y="1350"/>
              <a:ext cx="277" cy="90"/>
            </a:xfrm>
            <a:prstGeom prst="rect">
              <a:avLst/>
            </a:prstGeom>
            <a:noFill/>
            <a:ln w="9525">
              <a:noFill/>
              <a:miter lim="800000"/>
              <a:headEnd/>
              <a:tailEnd/>
            </a:ln>
          </p:spPr>
          <p:txBody>
            <a:bodyPr wrap="none" lIns="0" tIns="0" rIns="0" bIns="0">
              <a:spAutoFit/>
            </a:bodyPr>
            <a:lstStyle/>
            <a:p>
              <a:r>
                <a:rPr lang="en-GB" sz="1000" b="0">
                  <a:solidFill>
                    <a:srgbClr val="000000"/>
                  </a:solidFill>
                </a:rPr>
                <a:t>Region /</a:t>
              </a:r>
              <a:endParaRPr lang="en-GB" sz="2400" b="0">
                <a:latin typeface="Times New Roman" pitchFamily="18" charset="0"/>
              </a:endParaRPr>
            </a:p>
          </p:txBody>
        </p:sp>
        <p:sp>
          <p:nvSpPr>
            <p:cNvPr id="119" name="Rectangle 321"/>
            <p:cNvSpPr>
              <a:spLocks noChangeArrowheads="1"/>
            </p:cNvSpPr>
            <p:nvPr/>
          </p:nvSpPr>
          <p:spPr bwMode="auto">
            <a:xfrm>
              <a:off x="581" y="1443"/>
              <a:ext cx="410" cy="90"/>
            </a:xfrm>
            <a:prstGeom prst="rect">
              <a:avLst/>
            </a:prstGeom>
            <a:noFill/>
            <a:ln w="9525">
              <a:noFill/>
              <a:miter lim="800000"/>
              <a:headEnd/>
              <a:tailEnd/>
            </a:ln>
          </p:spPr>
          <p:txBody>
            <a:bodyPr wrap="none" lIns="0" tIns="0" rIns="0" bIns="0">
              <a:spAutoFit/>
            </a:bodyPr>
            <a:lstStyle/>
            <a:p>
              <a:r>
                <a:rPr lang="en-GB" sz="1000" b="0">
                  <a:solidFill>
                    <a:srgbClr val="000000"/>
                  </a:solidFill>
                </a:rPr>
                <a:t>Metropolitan</a:t>
              </a:r>
              <a:endParaRPr lang="en-GB" sz="2400" b="0">
                <a:latin typeface="Times New Roman" pitchFamily="18" charset="0"/>
              </a:endParaRPr>
            </a:p>
          </p:txBody>
        </p:sp>
        <p:sp>
          <p:nvSpPr>
            <p:cNvPr id="120" name="Rectangle 322"/>
            <p:cNvSpPr>
              <a:spLocks noChangeArrowheads="1"/>
            </p:cNvSpPr>
            <p:nvPr/>
          </p:nvSpPr>
          <p:spPr bwMode="auto">
            <a:xfrm>
              <a:off x="581" y="1537"/>
              <a:ext cx="157" cy="90"/>
            </a:xfrm>
            <a:prstGeom prst="rect">
              <a:avLst/>
            </a:prstGeom>
            <a:noFill/>
            <a:ln w="9525">
              <a:noFill/>
              <a:miter lim="800000"/>
              <a:headEnd/>
              <a:tailEnd/>
            </a:ln>
          </p:spPr>
          <p:txBody>
            <a:bodyPr wrap="none" lIns="0" tIns="0" rIns="0" bIns="0">
              <a:spAutoFit/>
            </a:bodyPr>
            <a:lstStyle/>
            <a:p>
              <a:r>
                <a:rPr lang="en-GB" sz="1000" b="0">
                  <a:solidFill>
                    <a:srgbClr val="000000"/>
                  </a:solidFill>
                </a:rPr>
                <a:t>Area</a:t>
              </a:r>
              <a:endParaRPr lang="en-GB" sz="2400" b="0">
                <a:latin typeface="Times New Roman" pitchFamily="18" charset="0"/>
              </a:endParaRPr>
            </a:p>
          </p:txBody>
        </p:sp>
        <p:sp>
          <p:nvSpPr>
            <p:cNvPr id="121" name="Rectangle 323"/>
            <p:cNvSpPr>
              <a:spLocks noChangeArrowheads="1"/>
            </p:cNvSpPr>
            <p:nvPr/>
          </p:nvSpPr>
          <p:spPr bwMode="auto">
            <a:xfrm>
              <a:off x="534" y="3431"/>
              <a:ext cx="1556" cy="122"/>
            </a:xfrm>
            <a:prstGeom prst="rect">
              <a:avLst/>
            </a:prstGeom>
            <a:solidFill>
              <a:srgbClr val="FFFFFF"/>
            </a:solidFill>
            <a:ln w="9525">
              <a:noFill/>
              <a:miter lim="800000"/>
              <a:headEnd/>
              <a:tailEnd/>
            </a:ln>
          </p:spPr>
          <p:txBody>
            <a:bodyPr/>
            <a:lstStyle/>
            <a:p>
              <a:endParaRPr lang="en-US"/>
            </a:p>
          </p:txBody>
        </p:sp>
        <p:sp>
          <p:nvSpPr>
            <p:cNvPr id="122" name="Rectangle 324"/>
            <p:cNvSpPr>
              <a:spLocks noChangeArrowheads="1"/>
            </p:cNvSpPr>
            <p:nvPr/>
          </p:nvSpPr>
          <p:spPr bwMode="auto">
            <a:xfrm>
              <a:off x="581" y="3437"/>
              <a:ext cx="166" cy="90"/>
            </a:xfrm>
            <a:prstGeom prst="rect">
              <a:avLst/>
            </a:prstGeom>
            <a:noFill/>
            <a:ln w="9525">
              <a:noFill/>
              <a:miter lim="800000"/>
              <a:headEnd/>
              <a:tailEnd/>
            </a:ln>
          </p:spPr>
          <p:txBody>
            <a:bodyPr wrap="none" lIns="0" tIns="0" rIns="0" bIns="0">
              <a:spAutoFit/>
            </a:bodyPr>
            <a:lstStyle/>
            <a:p>
              <a:r>
                <a:rPr lang="en-GB" sz="1000" b="0">
                  <a:solidFill>
                    <a:srgbClr val="000000"/>
                  </a:solidFill>
                </a:rPr>
                <a:t>Total</a:t>
              </a:r>
              <a:endParaRPr lang="en-GB" sz="2400" b="0">
                <a:latin typeface="Times New Roman" pitchFamily="18" charset="0"/>
              </a:endParaRPr>
            </a:p>
          </p:txBody>
        </p:sp>
        <p:sp>
          <p:nvSpPr>
            <p:cNvPr id="123" name="Rectangle 325"/>
            <p:cNvSpPr>
              <a:spLocks noChangeArrowheads="1"/>
            </p:cNvSpPr>
            <p:nvPr/>
          </p:nvSpPr>
          <p:spPr bwMode="auto">
            <a:xfrm>
              <a:off x="2079" y="1140"/>
              <a:ext cx="448" cy="216"/>
            </a:xfrm>
            <a:prstGeom prst="rect">
              <a:avLst/>
            </a:prstGeom>
            <a:solidFill>
              <a:srgbClr val="FFFFFF"/>
            </a:solidFill>
            <a:ln w="9525">
              <a:noFill/>
              <a:miter lim="800000"/>
              <a:headEnd/>
              <a:tailEnd/>
            </a:ln>
          </p:spPr>
          <p:txBody>
            <a:bodyPr/>
            <a:lstStyle/>
            <a:p>
              <a:endParaRPr lang="en-US"/>
            </a:p>
          </p:txBody>
        </p:sp>
        <p:sp>
          <p:nvSpPr>
            <p:cNvPr id="124" name="Rectangle 326"/>
            <p:cNvSpPr>
              <a:spLocks noChangeArrowheads="1"/>
            </p:cNvSpPr>
            <p:nvPr/>
          </p:nvSpPr>
          <p:spPr bwMode="auto">
            <a:xfrm>
              <a:off x="2169" y="1158"/>
              <a:ext cx="254" cy="89"/>
            </a:xfrm>
            <a:prstGeom prst="rect">
              <a:avLst/>
            </a:prstGeom>
            <a:noFill/>
            <a:ln w="9525">
              <a:noFill/>
              <a:miter lim="800000"/>
              <a:headEnd/>
              <a:tailEnd/>
            </a:ln>
          </p:spPr>
          <p:txBody>
            <a:bodyPr wrap="none" lIns="0" tIns="0" rIns="0" bIns="0">
              <a:spAutoFit/>
            </a:bodyPr>
            <a:lstStyle/>
            <a:p>
              <a:r>
                <a:rPr lang="en-GB" sz="1000" b="0">
                  <a:solidFill>
                    <a:srgbClr val="000000"/>
                  </a:solidFill>
                </a:rPr>
                <a:t>Missing</a:t>
              </a:r>
              <a:endParaRPr lang="en-GB" sz="2400" b="0">
                <a:latin typeface="Times New Roman" pitchFamily="18" charset="0"/>
              </a:endParaRPr>
            </a:p>
          </p:txBody>
        </p:sp>
        <p:sp>
          <p:nvSpPr>
            <p:cNvPr id="125" name="Rectangle 327"/>
            <p:cNvSpPr>
              <a:spLocks noChangeArrowheads="1"/>
            </p:cNvSpPr>
            <p:nvPr/>
          </p:nvSpPr>
          <p:spPr bwMode="auto">
            <a:xfrm>
              <a:off x="2178" y="1251"/>
              <a:ext cx="216" cy="90"/>
            </a:xfrm>
            <a:prstGeom prst="rect">
              <a:avLst/>
            </a:prstGeom>
            <a:noFill/>
            <a:ln w="9525">
              <a:noFill/>
              <a:miter lim="800000"/>
              <a:headEnd/>
              <a:tailEnd/>
            </a:ln>
          </p:spPr>
          <p:txBody>
            <a:bodyPr wrap="none" lIns="0" tIns="0" rIns="0" bIns="0">
              <a:spAutoFit/>
            </a:bodyPr>
            <a:lstStyle/>
            <a:p>
              <a:r>
                <a:rPr lang="en-GB" sz="1000" b="0">
                  <a:solidFill>
                    <a:srgbClr val="000000"/>
                  </a:solidFill>
                </a:rPr>
                <a:t>or wild</a:t>
              </a:r>
              <a:endParaRPr lang="en-GB" sz="2400" b="0">
                <a:latin typeface="Times New Roman" pitchFamily="18" charset="0"/>
              </a:endParaRPr>
            </a:p>
          </p:txBody>
        </p:sp>
        <p:sp>
          <p:nvSpPr>
            <p:cNvPr id="126" name="Rectangle 328"/>
            <p:cNvSpPr>
              <a:spLocks noChangeArrowheads="1"/>
            </p:cNvSpPr>
            <p:nvPr/>
          </p:nvSpPr>
          <p:spPr bwMode="auto">
            <a:xfrm>
              <a:off x="2516" y="1140"/>
              <a:ext cx="547" cy="216"/>
            </a:xfrm>
            <a:prstGeom prst="rect">
              <a:avLst/>
            </a:prstGeom>
            <a:solidFill>
              <a:srgbClr val="FFFFFF"/>
            </a:solidFill>
            <a:ln w="9525">
              <a:noFill/>
              <a:miter lim="800000"/>
              <a:headEnd/>
              <a:tailEnd/>
            </a:ln>
          </p:spPr>
          <p:txBody>
            <a:bodyPr/>
            <a:lstStyle/>
            <a:p>
              <a:endParaRPr lang="en-US"/>
            </a:p>
          </p:txBody>
        </p:sp>
        <p:sp>
          <p:nvSpPr>
            <p:cNvPr id="127" name="Rectangle 329"/>
            <p:cNvSpPr>
              <a:spLocks noChangeArrowheads="1"/>
            </p:cNvSpPr>
            <p:nvPr/>
          </p:nvSpPr>
          <p:spPr bwMode="auto">
            <a:xfrm>
              <a:off x="2682" y="1158"/>
              <a:ext cx="191" cy="89"/>
            </a:xfrm>
            <a:prstGeom prst="rect">
              <a:avLst/>
            </a:prstGeom>
            <a:noFill/>
            <a:ln w="9525">
              <a:noFill/>
              <a:miter lim="800000"/>
              <a:headEnd/>
              <a:tailEnd/>
            </a:ln>
          </p:spPr>
          <p:txBody>
            <a:bodyPr wrap="none" lIns="0" tIns="0" rIns="0" bIns="0">
              <a:spAutoFit/>
            </a:bodyPr>
            <a:lstStyle/>
            <a:p>
              <a:r>
                <a:rPr lang="en-GB" sz="1000" b="0">
                  <a:solidFill>
                    <a:srgbClr val="000000"/>
                  </a:solidFill>
                </a:rPr>
                <a:t>Proxy</a:t>
              </a:r>
              <a:endParaRPr lang="en-GB" sz="2400" b="0">
                <a:latin typeface="Times New Roman" pitchFamily="18" charset="0"/>
              </a:endParaRPr>
            </a:p>
          </p:txBody>
        </p:sp>
        <p:sp>
          <p:nvSpPr>
            <p:cNvPr id="128" name="Rectangle 330"/>
            <p:cNvSpPr>
              <a:spLocks noChangeArrowheads="1"/>
            </p:cNvSpPr>
            <p:nvPr/>
          </p:nvSpPr>
          <p:spPr bwMode="auto">
            <a:xfrm>
              <a:off x="2603" y="1251"/>
              <a:ext cx="372" cy="90"/>
            </a:xfrm>
            <a:prstGeom prst="rect">
              <a:avLst/>
            </a:prstGeom>
            <a:noFill/>
            <a:ln w="9525">
              <a:noFill/>
              <a:miter lim="800000"/>
              <a:headEnd/>
              <a:tailEnd/>
            </a:ln>
          </p:spPr>
          <p:txBody>
            <a:bodyPr wrap="none" lIns="0" tIns="0" rIns="0" bIns="0">
              <a:spAutoFit/>
            </a:bodyPr>
            <a:lstStyle/>
            <a:p>
              <a:r>
                <a:rPr lang="en-GB" sz="1000" b="0">
                  <a:solidFill>
                    <a:srgbClr val="000000"/>
                  </a:solidFill>
                </a:rPr>
                <a:t>respondent</a:t>
              </a:r>
              <a:endParaRPr lang="en-GB" sz="2400" b="0">
                <a:latin typeface="Times New Roman" pitchFamily="18" charset="0"/>
              </a:endParaRPr>
            </a:p>
          </p:txBody>
        </p:sp>
        <p:sp>
          <p:nvSpPr>
            <p:cNvPr id="129" name="Rectangle 331"/>
            <p:cNvSpPr>
              <a:spLocks noChangeArrowheads="1"/>
            </p:cNvSpPr>
            <p:nvPr/>
          </p:nvSpPr>
          <p:spPr bwMode="auto">
            <a:xfrm>
              <a:off x="3052" y="1140"/>
              <a:ext cx="448" cy="216"/>
            </a:xfrm>
            <a:prstGeom prst="rect">
              <a:avLst/>
            </a:prstGeom>
            <a:solidFill>
              <a:srgbClr val="FFFFFF"/>
            </a:solidFill>
            <a:ln w="9525">
              <a:noFill/>
              <a:miter lim="800000"/>
              <a:headEnd/>
              <a:tailEnd/>
            </a:ln>
          </p:spPr>
          <p:txBody>
            <a:bodyPr/>
            <a:lstStyle/>
            <a:p>
              <a:endParaRPr lang="en-US"/>
            </a:p>
          </p:txBody>
        </p:sp>
        <p:sp>
          <p:nvSpPr>
            <p:cNvPr id="130" name="Rectangle 332"/>
            <p:cNvSpPr>
              <a:spLocks noChangeArrowheads="1"/>
            </p:cNvSpPr>
            <p:nvPr/>
          </p:nvSpPr>
          <p:spPr bwMode="auto">
            <a:xfrm>
              <a:off x="3108" y="1158"/>
              <a:ext cx="335" cy="89"/>
            </a:xfrm>
            <a:prstGeom prst="rect">
              <a:avLst/>
            </a:prstGeom>
            <a:noFill/>
            <a:ln w="9525">
              <a:noFill/>
              <a:miter lim="800000"/>
              <a:headEnd/>
              <a:tailEnd/>
            </a:ln>
          </p:spPr>
          <p:txBody>
            <a:bodyPr wrap="none" lIns="0" tIns="0" rIns="0" bIns="0">
              <a:spAutoFit/>
            </a:bodyPr>
            <a:lstStyle/>
            <a:p>
              <a:r>
                <a:rPr lang="en-GB" sz="1000" b="0">
                  <a:solidFill>
                    <a:srgbClr val="000000"/>
                  </a:solidFill>
                </a:rPr>
                <a:t>More than</a:t>
              </a:r>
              <a:endParaRPr lang="en-GB" sz="2400" b="0">
                <a:latin typeface="Times New Roman" pitchFamily="18" charset="0"/>
              </a:endParaRPr>
            </a:p>
          </p:txBody>
        </p:sp>
        <p:sp>
          <p:nvSpPr>
            <p:cNvPr id="131" name="Rectangle 333"/>
            <p:cNvSpPr>
              <a:spLocks noChangeArrowheads="1"/>
            </p:cNvSpPr>
            <p:nvPr/>
          </p:nvSpPr>
          <p:spPr bwMode="auto">
            <a:xfrm>
              <a:off x="3172" y="1251"/>
              <a:ext cx="178" cy="90"/>
            </a:xfrm>
            <a:prstGeom prst="rect">
              <a:avLst/>
            </a:prstGeom>
            <a:noFill/>
            <a:ln w="9525">
              <a:noFill/>
              <a:miter lim="800000"/>
              <a:headEnd/>
              <a:tailEnd/>
            </a:ln>
          </p:spPr>
          <p:txBody>
            <a:bodyPr wrap="none" lIns="0" tIns="0" rIns="0" bIns="0">
              <a:spAutoFit/>
            </a:bodyPr>
            <a:lstStyle/>
            <a:p>
              <a:r>
                <a:rPr lang="en-GB" sz="1000" b="0">
                  <a:solidFill>
                    <a:srgbClr val="000000"/>
                  </a:solidFill>
                </a:rPr>
                <a:t>usual</a:t>
              </a:r>
              <a:endParaRPr lang="en-GB" sz="2400" b="0">
                <a:latin typeface="Times New Roman" pitchFamily="18" charset="0"/>
              </a:endParaRPr>
            </a:p>
          </p:txBody>
        </p:sp>
        <p:sp>
          <p:nvSpPr>
            <p:cNvPr id="132" name="Rectangle 334"/>
            <p:cNvSpPr>
              <a:spLocks noChangeArrowheads="1"/>
            </p:cNvSpPr>
            <p:nvPr/>
          </p:nvSpPr>
          <p:spPr bwMode="auto">
            <a:xfrm>
              <a:off x="3489" y="1140"/>
              <a:ext cx="449" cy="216"/>
            </a:xfrm>
            <a:prstGeom prst="rect">
              <a:avLst/>
            </a:prstGeom>
            <a:solidFill>
              <a:srgbClr val="FFFFFF"/>
            </a:solidFill>
            <a:ln w="9525">
              <a:noFill/>
              <a:miter lim="800000"/>
              <a:headEnd/>
              <a:tailEnd/>
            </a:ln>
          </p:spPr>
          <p:txBody>
            <a:bodyPr/>
            <a:lstStyle/>
            <a:p>
              <a:endParaRPr lang="en-US"/>
            </a:p>
          </p:txBody>
        </p:sp>
        <p:sp>
          <p:nvSpPr>
            <p:cNvPr id="133" name="Rectangle 335"/>
            <p:cNvSpPr>
              <a:spLocks noChangeArrowheads="1"/>
            </p:cNvSpPr>
            <p:nvPr/>
          </p:nvSpPr>
          <p:spPr bwMode="auto">
            <a:xfrm>
              <a:off x="3562" y="1158"/>
              <a:ext cx="294" cy="89"/>
            </a:xfrm>
            <a:prstGeom prst="rect">
              <a:avLst/>
            </a:prstGeom>
            <a:noFill/>
            <a:ln w="9525">
              <a:noFill/>
              <a:miter lim="800000"/>
              <a:headEnd/>
              <a:tailEnd/>
            </a:ln>
          </p:spPr>
          <p:txBody>
            <a:bodyPr wrap="none" lIns="0" tIns="0" rIns="0" bIns="0">
              <a:spAutoFit/>
            </a:bodyPr>
            <a:lstStyle/>
            <a:p>
              <a:r>
                <a:rPr lang="en-GB" sz="1000" b="0">
                  <a:solidFill>
                    <a:srgbClr val="000000"/>
                  </a:solidFill>
                </a:rPr>
                <a:t>Same as</a:t>
              </a:r>
              <a:endParaRPr lang="en-GB" sz="2400" b="0">
                <a:latin typeface="Times New Roman" pitchFamily="18" charset="0"/>
              </a:endParaRPr>
            </a:p>
          </p:txBody>
        </p:sp>
        <p:sp>
          <p:nvSpPr>
            <p:cNvPr id="134" name="Rectangle 336"/>
            <p:cNvSpPr>
              <a:spLocks noChangeArrowheads="1"/>
            </p:cNvSpPr>
            <p:nvPr/>
          </p:nvSpPr>
          <p:spPr bwMode="auto">
            <a:xfrm>
              <a:off x="3609" y="1251"/>
              <a:ext cx="178" cy="90"/>
            </a:xfrm>
            <a:prstGeom prst="rect">
              <a:avLst/>
            </a:prstGeom>
            <a:noFill/>
            <a:ln w="9525">
              <a:noFill/>
              <a:miter lim="800000"/>
              <a:headEnd/>
              <a:tailEnd/>
            </a:ln>
          </p:spPr>
          <p:txBody>
            <a:bodyPr wrap="none" lIns="0" tIns="0" rIns="0" bIns="0">
              <a:spAutoFit/>
            </a:bodyPr>
            <a:lstStyle/>
            <a:p>
              <a:r>
                <a:rPr lang="en-GB" sz="1000" b="0">
                  <a:solidFill>
                    <a:srgbClr val="000000"/>
                  </a:solidFill>
                </a:rPr>
                <a:t>usual</a:t>
              </a:r>
              <a:endParaRPr lang="en-GB" sz="2400" b="0">
                <a:latin typeface="Times New Roman" pitchFamily="18" charset="0"/>
              </a:endParaRPr>
            </a:p>
          </p:txBody>
        </p:sp>
        <p:sp>
          <p:nvSpPr>
            <p:cNvPr id="135" name="Rectangle 337"/>
            <p:cNvSpPr>
              <a:spLocks noChangeArrowheads="1"/>
            </p:cNvSpPr>
            <p:nvPr/>
          </p:nvSpPr>
          <p:spPr bwMode="auto">
            <a:xfrm>
              <a:off x="3926" y="1140"/>
              <a:ext cx="449" cy="216"/>
            </a:xfrm>
            <a:prstGeom prst="rect">
              <a:avLst/>
            </a:prstGeom>
            <a:solidFill>
              <a:srgbClr val="FFFFFF"/>
            </a:solidFill>
            <a:ln w="9525">
              <a:noFill/>
              <a:miter lim="800000"/>
              <a:headEnd/>
              <a:tailEnd/>
            </a:ln>
          </p:spPr>
          <p:txBody>
            <a:bodyPr/>
            <a:lstStyle/>
            <a:p>
              <a:endParaRPr lang="en-US"/>
            </a:p>
          </p:txBody>
        </p:sp>
        <p:sp>
          <p:nvSpPr>
            <p:cNvPr id="136" name="Rectangle 338"/>
            <p:cNvSpPr>
              <a:spLocks noChangeArrowheads="1"/>
            </p:cNvSpPr>
            <p:nvPr/>
          </p:nvSpPr>
          <p:spPr bwMode="auto">
            <a:xfrm>
              <a:off x="4008" y="1251"/>
              <a:ext cx="256" cy="90"/>
            </a:xfrm>
            <a:prstGeom prst="rect">
              <a:avLst/>
            </a:prstGeom>
            <a:noFill/>
            <a:ln w="9525">
              <a:noFill/>
              <a:miter lim="800000"/>
              <a:headEnd/>
              <a:tailEnd/>
            </a:ln>
          </p:spPr>
          <p:txBody>
            <a:bodyPr wrap="none" lIns="0" tIns="0" rIns="0" bIns="0">
              <a:spAutoFit/>
            </a:bodyPr>
            <a:lstStyle/>
            <a:p>
              <a:r>
                <a:rPr lang="en-GB" sz="1000" b="0">
                  <a:solidFill>
                    <a:srgbClr val="000000"/>
                  </a:solidFill>
                </a:rPr>
                <a:t>Less so</a:t>
              </a:r>
              <a:endParaRPr lang="en-GB" sz="2400" b="0">
                <a:latin typeface="Times New Roman" pitchFamily="18" charset="0"/>
              </a:endParaRPr>
            </a:p>
          </p:txBody>
        </p:sp>
        <p:sp>
          <p:nvSpPr>
            <p:cNvPr id="137" name="Rectangle 339"/>
            <p:cNvSpPr>
              <a:spLocks noChangeArrowheads="1"/>
            </p:cNvSpPr>
            <p:nvPr/>
          </p:nvSpPr>
          <p:spPr bwMode="auto">
            <a:xfrm>
              <a:off x="4363" y="1140"/>
              <a:ext cx="460" cy="216"/>
            </a:xfrm>
            <a:prstGeom prst="rect">
              <a:avLst/>
            </a:prstGeom>
            <a:solidFill>
              <a:srgbClr val="FFFFFF"/>
            </a:solidFill>
            <a:ln w="9525">
              <a:noFill/>
              <a:miter lim="800000"/>
              <a:headEnd/>
              <a:tailEnd/>
            </a:ln>
          </p:spPr>
          <p:txBody>
            <a:bodyPr/>
            <a:lstStyle/>
            <a:p>
              <a:endParaRPr lang="en-US"/>
            </a:p>
          </p:txBody>
        </p:sp>
        <p:sp>
          <p:nvSpPr>
            <p:cNvPr id="138" name="Rectangle 340"/>
            <p:cNvSpPr>
              <a:spLocks noChangeArrowheads="1"/>
            </p:cNvSpPr>
            <p:nvPr/>
          </p:nvSpPr>
          <p:spPr bwMode="auto">
            <a:xfrm>
              <a:off x="4422" y="1251"/>
              <a:ext cx="336" cy="90"/>
            </a:xfrm>
            <a:prstGeom prst="rect">
              <a:avLst/>
            </a:prstGeom>
            <a:noFill/>
            <a:ln w="9525">
              <a:noFill/>
              <a:miter lim="800000"/>
              <a:headEnd/>
              <a:tailEnd/>
            </a:ln>
          </p:spPr>
          <p:txBody>
            <a:bodyPr wrap="none" lIns="0" tIns="0" rIns="0" bIns="0">
              <a:spAutoFit/>
            </a:bodyPr>
            <a:lstStyle/>
            <a:p>
              <a:r>
                <a:rPr lang="en-GB" sz="1000" b="0">
                  <a:solidFill>
                    <a:srgbClr val="000000"/>
                  </a:solidFill>
                </a:rPr>
                <a:t>Much less</a:t>
              </a:r>
              <a:endParaRPr lang="en-GB" sz="2400" b="0">
                <a:latin typeface="Times New Roman" pitchFamily="18" charset="0"/>
              </a:endParaRPr>
            </a:p>
          </p:txBody>
        </p:sp>
        <p:sp>
          <p:nvSpPr>
            <p:cNvPr id="139" name="Rectangle 341"/>
            <p:cNvSpPr>
              <a:spLocks noChangeArrowheads="1"/>
            </p:cNvSpPr>
            <p:nvPr/>
          </p:nvSpPr>
          <p:spPr bwMode="auto">
            <a:xfrm>
              <a:off x="2079" y="1030"/>
              <a:ext cx="2744" cy="122"/>
            </a:xfrm>
            <a:prstGeom prst="rect">
              <a:avLst/>
            </a:prstGeom>
            <a:solidFill>
              <a:srgbClr val="FFFFFF"/>
            </a:solidFill>
            <a:ln w="9525">
              <a:noFill/>
              <a:miter lim="800000"/>
              <a:headEnd/>
              <a:tailEnd/>
            </a:ln>
          </p:spPr>
          <p:txBody>
            <a:bodyPr/>
            <a:lstStyle/>
            <a:p>
              <a:endParaRPr lang="en-US"/>
            </a:p>
          </p:txBody>
        </p:sp>
        <p:sp>
          <p:nvSpPr>
            <p:cNvPr id="140" name="Rectangle 342"/>
            <p:cNvSpPr>
              <a:spLocks noChangeArrowheads="1"/>
            </p:cNvSpPr>
            <p:nvPr/>
          </p:nvSpPr>
          <p:spPr bwMode="auto">
            <a:xfrm>
              <a:off x="3078" y="1047"/>
              <a:ext cx="819" cy="90"/>
            </a:xfrm>
            <a:prstGeom prst="rect">
              <a:avLst/>
            </a:prstGeom>
            <a:noFill/>
            <a:ln w="9525">
              <a:noFill/>
              <a:miter lim="800000"/>
              <a:headEnd/>
              <a:tailEnd/>
            </a:ln>
          </p:spPr>
          <p:txBody>
            <a:bodyPr wrap="none" lIns="0" tIns="0" rIns="0" bIns="0">
              <a:spAutoFit/>
            </a:bodyPr>
            <a:lstStyle/>
            <a:p>
              <a:r>
                <a:rPr lang="en-GB" sz="1000" b="0">
                  <a:solidFill>
                    <a:srgbClr val="000000"/>
                  </a:solidFill>
                </a:rPr>
                <a:t>GHQ: general happiness</a:t>
              </a:r>
              <a:endParaRPr lang="en-GB" sz="2400" b="0">
                <a:latin typeface="Times New Roman" pitchFamily="18" charset="0"/>
              </a:endParaRPr>
            </a:p>
          </p:txBody>
        </p:sp>
        <p:sp>
          <p:nvSpPr>
            <p:cNvPr id="141" name="Rectangle 343"/>
            <p:cNvSpPr>
              <a:spLocks noChangeArrowheads="1"/>
            </p:cNvSpPr>
            <p:nvPr/>
          </p:nvSpPr>
          <p:spPr bwMode="auto">
            <a:xfrm>
              <a:off x="4812" y="1030"/>
              <a:ext cx="448" cy="326"/>
            </a:xfrm>
            <a:prstGeom prst="rect">
              <a:avLst/>
            </a:prstGeom>
            <a:solidFill>
              <a:srgbClr val="FFFFFF"/>
            </a:solidFill>
            <a:ln w="9525">
              <a:noFill/>
              <a:miter lim="800000"/>
              <a:headEnd/>
              <a:tailEnd/>
            </a:ln>
          </p:spPr>
          <p:txBody>
            <a:bodyPr/>
            <a:lstStyle/>
            <a:p>
              <a:endParaRPr lang="en-US"/>
            </a:p>
          </p:txBody>
        </p:sp>
        <p:sp>
          <p:nvSpPr>
            <p:cNvPr id="142" name="Rectangle 344"/>
            <p:cNvSpPr>
              <a:spLocks noChangeArrowheads="1"/>
            </p:cNvSpPr>
            <p:nvPr/>
          </p:nvSpPr>
          <p:spPr bwMode="auto">
            <a:xfrm>
              <a:off x="4940" y="1251"/>
              <a:ext cx="165" cy="90"/>
            </a:xfrm>
            <a:prstGeom prst="rect">
              <a:avLst/>
            </a:prstGeom>
            <a:noFill/>
            <a:ln w="9525">
              <a:noFill/>
              <a:miter lim="800000"/>
              <a:headEnd/>
              <a:tailEnd/>
            </a:ln>
          </p:spPr>
          <p:txBody>
            <a:bodyPr wrap="none" lIns="0" tIns="0" rIns="0" bIns="0">
              <a:spAutoFit/>
            </a:bodyPr>
            <a:lstStyle/>
            <a:p>
              <a:r>
                <a:rPr lang="en-GB" sz="1000" b="0">
                  <a:solidFill>
                    <a:srgbClr val="000000"/>
                  </a:solidFill>
                </a:rPr>
                <a:t>Total</a:t>
              </a:r>
              <a:endParaRPr lang="en-GB" sz="2400" b="0">
                <a:latin typeface="Times New Roman" pitchFamily="18" charset="0"/>
              </a:endParaRPr>
            </a:p>
          </p:txBody>
        </p:sp>
        <p:sp>
          <p:nvSpPr>
            <p:cNvPr id="143" name="Line 345"/>
            <p:cNvSpPr>
              <a:spLocks noChangeShapeType="1"/>
            </p:cNvSpPr>
            <p:nvPr/>
          </p:nvSpPr>
          <p:spPr bwMode="auto">
            <a:xfrm>
              <a:off x="2079" y="1140"/>
              <a:ext cx="437" cy="1"/>
            </a:xfrm>
            <a:prstGeom prst="line">
              <a:avLst/>
            </a:prstGeom>
            <a:noFill/>
            <a:ln w="9525">
              <a:solidFill>
                <a:srgbClr val="000000"/>
              </a:solidFill>
              <a:round/>
              <a:headEnd/>
              <a:tailEnd/>
            </a:ln>
          </p:spPr>
          <p:txBody>
            <a:bodyPr/>
            <a:lstStyle/>
            <a:p>
              <a:endParaRPr lang="en-GB"/>
            </a:p>
          </p:txBody>
        </p:sp>
        <p:sp>
          <p:nvSpPr>
            <p:cNvPr id="144" name="Line 346"/>
            <p:cNvSpPr>
              <a:spLocks noChangeShapeType="1"/>
            </p:cNvSpPr>
            <p:nvPr/>
          </p:nvSpPr>
          <p:spPr bwMode="auto">
            <a:xfrm>
              <a:off x="2516" y="1140"/>
              <a:ext cx="1" cy="2401"/>
            </a:xfrm>
            <a:prstGeom prst="line">
              <a:avLst/>
            </a:prstGeom>
            <a:noFill/>
            <a:ln w="9525">
              <a:solidFill>
                <a:srgbClr val="000000"/>
              </a:solidFill>
              <a:round/>
              <a:headEnd/>
              <a:tailEnd/>
            </a:ln>
          </p:spPr>
          <p:txBody>
            <a:bodyPr/>
            <a:lstStyle/>
            <a:p>
              <a:endParaRPr lang="en-GB"/>
            </a:p>
          </p:txBody>
        </p:sp>
        <p:sp>
          <p:nvSpPr>
            <p:cNvPr id="145" name="Line 347"/>
            <p:cNvSpPr>
              <a:spLocks noChangeShapeType="1"/>
            </p:cNvSpPr>
            <p:nvPr/>
          </p:nvSpPr>
          <p:spPr bwMode="auto">
            <a:xfrm>
              <a:off x="2516" y="1140"/>
              <a:ext cx="536" cy="1"/>
            </a:xfrm>
            <a:prstGeom prst="line">
              <a:avLst/>
            </a:prstGeom>
            <a:noFill/>
            <a:ln w="9525">
              <a:solidFill>
                <a:srgbClr val="000000"/>
              </a:solidFill>
              <a:round/>
              <a:headEnd/>
              <a:tailEnd/>
            </a:ln>
          </p:spPr>
          <p:txBody>
            <a:bodyPr/>
            <a:lstStyle/>
            <a:p>
              <a:endParaRPr lang="en-GB"/>
            </a:p>
          </p:txBody>
        </p:sp>
        <p:sp>
          <p:nvSpPr>
            <p:cNvPr id="146" name="Line 348"/>
            <p:cNvSpPr>
              <a:spLocks noChangeShapeType="1"/>
            </p:cNvSpPr>
            <p:nvPr/>
          </p:nvSpPr>
          <p:spPr bwMode="auto">
            <a:xfrm>
              <a:off x="3052" y="1140"/>
              <a:ext cx="1" cy="2401"/>
            </a:xfrm>
            <a:prstGeom prst="line">
              <a:avLst/>
            </a:prstGeom>
            <a:noFill/>
            <a:ln w="9525">
              <a:solidFill>
                <a:srgbClr val="000000"/>
              </a:solidFill>
              <a:round/>
              <a:headEnd/>
              <a:tailEnd/>
            </a:ln>
          </p:spPr>
          <p:txBody>
            <a:bodyPr/>
            <a:lstStyle/>
            <a:p>
              <a:endParaRPr lang="en-GB"/>
            </a:p>
          </p:txBody>
        </p:sp>
        <p:sp>
          <p:nvSpPr>
            <p:cNvPr id="147" name="Line 349"/>
            <p:cNvSpPr>
              <a:spLocks noChangeShapeType="1"/>
            </p:cNvSpPr>
            <p:nvPr/>
          </p:nvSpPr>
          <p:spPr bwMode="auto">
            <a:xfrm>
              <a:off x="3052" y="1140"/>
              <a:ext cx="437" cy="1"/>
            </a:xfrm>
            <a:prstGeom prst="line">
              <a:avLst/>
            </a:prstGeom>
            <a:noFill/>
            <a:ln w="9525">
              <a:solidFill>
                <a:srgbClr val="000000"/>
              </a:solidFill>
              <a:round/>
              <a:headEnd/>
              <a:tailEnd/>
            </a:ln>
          </p:spPr>
          <p:txBody>
            <a:bodyPr/>
            <a:lstStyle/>
            <a:p>
              <a:endParaRPr lang="en-GB"/>
            </a:p>
          </p:txBody>
        </p:sp>
        <p:sp>
          <p:nvSpPr>
            <p:cNvPr id="148" name="Line 350"/>
            <p:cNvSpPr>
              <a:spLocks noChangeShapeType="1"/>
            </p:cNvSpPr>
            <p:nvPr/>
          </p:nvSpPr>
          <p:spPr bwMode="auto">
            <a:xfrm>
              <a:off x="3489" y="1140"/>
              <a:ext cx="1" cy="2401"/>
            </a:xfrm>
            <a:prstGeom prst="line">
              <a:avLst/>
            </a:prstGeom>
            <a:noFill/>
            <a:ln w="9525">
              <a:solidFill>
                <a:srgbClr val="000000"/>
              </a:solidFill>
              <a:round/>
              <a:headEnd/>
              <a:tailEnd/>
            </a:ln>
          </p:spPr>
          <p:txBody>
            <a:bodyPr/>
            <a:lstStyle/>
            <a:p>
              <a:endParaRPr lang="en-GB"/>
            </a:p>
          </p:txBody>
        </p:sp>
        <p:sp>
          <p:nvSpPr>
            <p:cNvPr id="149" name="Line 351"/>
            <p:cNvSpPr>
              <a:spLocks noChangeShapeType="1"/>
            </p:cNvSpPr>
            <p:nvPr/>
          </p:nvSpPr>
          <p:spPr bwMode="auto">
            <a:xfrm>
              <a:off x="3489" y="1140"/>
              <a:ext cx="437" cy="1"/>
            </a:xfrm>
            <a:prstGeom prst="line">
              <a:avLst/>
            </a:prstGeom>
            <a:noFill/>
            <a:ln w="9525">
              <a:solidFill>
                <a:srgbClr val="000000"/>
              </a:solidFill>
              <a:round/>
              <a:headEnd/>
              <a:tailEnd/>
            </a:ln>
          </p:spPr>
          <p:txBody>
            <a:bodyPr/>
            <a:lstStyle/>
            <a:p>
              <a:endParaRPr lang="en-GB"/>
            </a:p>
          </p:txBody>
        </p:sp>
        <p:sp>
          <p:nvSpPr>
            <p:cNvPr id="150" name="Line 352"/>
            <p:cNvSpPr>
              <a:spLocks noChangeShapeType="1"/>
            </p:cNvSpPr>
            <p:nvPr/>
          </p:nvSpPr>
          <p:spPr bwMode="auto">
            <a:xfrm>
              <a:off x="3926" y="1140"/>
              <a:ext cx="1" cy="2401"/>
            </a:xfrm>
            <a:prstGeom prst="line">
              <a:avLst/>
            </a:prstGeom>
            <a:noFill/>
            <a:ln w="9525">
              <a:solidFill>
                <a:srgbClr val="000000"/>
              </a:solidFill>
              <a:round/>
              <a:headEnd/>
              <a:tailEnd/>
            </a:ln>
          </p:spPr>
          <p:txBody>
            <a:bodyPr/>
            <a:lstStyle/>
            <a:p>
              <a:endParaRPr lang="en-GB"/>
            </a:p>
          </p:txBody>
        </p:sp>
        <p:sp>
          <p:nvSpPr>
            <p:cNvPr id="151" name="Line 353"/>
            <p:cNvSpPr>
              <a:spLocks noChangeShapeType="1"/>
            </p:cNvSpPr>
            <p:nvPr/>
          </p:nvSpPr>
          <p:spPr bwMode="auto">
            <a:xfrm>
              <a:off x="3926" y="1140"/>
              <a:ext cx="437" cy="1"/>
            </a:xfrm>
            <a:prstGeom prst="line">
              <a:avLst/>
            </a:prstGeom>
            <a:noFill/>
            <a:ln w="9525">
              <a:solidFill>
                <a:srgbClr val="000000"/>
              </a:solidFill>
              <a:round/>
              <a:headEnd/>
              <a:tailEnd/>
            </a:ln>
          </p:spPr>
          <p:txBody>
            <a:bodyPr/>
            <a:lstStyle/>
            <a:p>
              <a:endParaRPr lang="en-GB"/>
            </a:p>
          </p:txBody>
        </p:sp>
        <p:sp>
          <p:nvSpPr>
            <p:cNvPr id="152" name="Line 354"/>
            <p:cNvSpPr>
              <a:spLocks noChangeShapeType="1"/>
            </p:cNvSpPr>
            <p:nvPr/>
          </p:nvSpPr>
          <p:spPr bwMode="auto">
            <a:xfrm>
              <a:off x="4363" y="1140"/>
              <a:ext cx="1" cy="2401"/>
            </a:xfrm>
            <a:prstGeom prst="line">
              <a:avLst/>
            </a:prstGeom>
            <a:noFill/>
            <a:ln w="9525">
              <a:solidFill>
                <a:srgbClr val="000000"/>
              </a:solidFill>
              <a:round/>
              <a:headEnd/>
              <a:tailEnd/>
            </a:ln>
          </p:spPr>
          <p:txBody>
            <a:bodyPr/>
            <a:lstStyle/>
            <a:p>
              <a:endParaRPr lang="en-GB"/>
            </a:p>
          </p:txBody>
        </p:sp>
        <p:sp>
          <p:nvSpPr>
            <p:cNvPr id="153" name="Line 355"/>
            <p:cNvSpPr>
              <a:spLocks noChangeShapeType="1"/>
            </p:cNvSpPr>
            <p:nvPr/>
          </p:nvSpPr>
          <p:spPr bwMode="auto">
            <a:xfrm>
              <a:off x="4363" y="1140"/>
              <a:ext cx="449" cy="1"/>
            </a:xfrm>
            <a:prstGeom prst="line">
              <a:avLst/>
            </a:prstGeom>
            <a:noFill/>
            <a:ln w="9525">
              <a:solidFill>
                <a:srgbClr val="000000"/>
              </a:solidFill>
              <a:round/>
              <a:headEnd/>
              <a:tailEnd/>
            </a:ln>
          </p:spPr>
          <p:txBody>
            <a:bodyPr/>
            <a:lstStyle/>
            <a:p>
              <a:endParaRPr lang="en-GB"/>
            </a:p>
          </p:txBody>
        </p:sp>
        <p:sp>
          <p:nvSpPr>
            <p:cNvPr id="154" name="Line 356"/>
            <p:cNvSpPr>
              <a:spLocks noChangeShapeType="1"/>
            </p:cNvSpPr>
            <p:nvPr/>
          </p:nvSpPr>
          <p:spPr bwMode="auto">
            <a:xfrm>
              <a:off x="4812" y="1030"/>
              <a:ext cx="1" cy="2511"/>
            </a:xfrm>
            <a:prstGeom prst="line">
              <a:avLst/>
            </a:prstGeom>
            <a:noFill/>
            <a:ln w="9525">
              <a:solidFill>
                <a:srgbClr val="000000"/>
              </a:solidFill>
              <a:round/>
              <a:headEnd/>
              <a:tailEnd/>
            </a:ln>
          </p:spPr>
          <p:txBody>
            <a:bodyPr/>
            <a:lstStyle/>
            <a:p>
              <a:endParaRPr lang="en-GB"/>
            </a:p>
          </p:txBody>
        </p:sp>
        <p:sp>
          <p:nvSpPr>
            <p:cNvPr id="155" name="Rectangle 357"/>
            <p:cNvSpPr>
              <a:spLocks noChangeArrowheads="1"/>
            </p:cNvSpPr>
            <p:nvPr/>
          </p:nvSpPr>
          <p:spPr bwMode="auto">
            <a:xfrm>
              <a:off x="476" y="709"/>
              <a:ext cx="4831" cy="58"/>
            </a:xfrm>
            <a:prstGeom prst="rect">
              <a:avLst/>
            </a:prstGeom>
            <a:solidFill>
              <a:srgbClr val="FFFFFF"/>
            </a:solidFill>
            <a:ln w="9525">
              <a:noFill/>
              <a:miter lim="800000"/>
              <a:headEnd/>
              <a:tailEnd/>
            </a:ln>
          </p:spPr>
          <p:txBody>
            <a:bodyPr/>
            <a:lstStyle/>
            <a:p>
              <a:endParaRPr lang="en-US"/>
            </a:p>
          </p:txBody>
        </p:sp>
        <p:sp>
          <p:nvSpPr>
            <p:cNvPr id="156" name="Rectangle 358"/>
            <p:cNvSpPr>
              <a:spLocks noChangeArrowheads="1"/>
            </p:cNvSpPr>
            <p:nvPr/>
          </p:nvSpPr>
          <p:spPr bwMode="auto">
            <a:xfrm>
              <a:off x="476" y="709"/>
              <a:ext cx="58" cy="2891"/>
            </a:xfrm>
            <a:prstGeom prst="rect">
              <a:avLst/>
            </a:prstGeom>
            <a:solidFill>
              <a:srgbClr val="FFFFFF"/>
            </a:solidFill>
            <a:ln w="9525">
              <a:noFill/>
              <a:miter lim="800000"/>
              <a:headEnd/>
              <a:tailEnd/>
            </a:ln>
          </p:spPr>
          <p:txBody>
            <a:bodyPr/>
            <a:lstStyle/>
            <a:p>
              <a:endParaRPr lang="en-US"/>
            </a:p>
          </p:txBody>
        </p:sp>
        <p:sp>
          <p:nvSpPr>
            <p:cNvPr id="157" name="Rectangle 359"/>
            <p:cNvSpPr>
              <a:spLocks noChangeArrowheads="1"/>
            </p:cNvSpPr>
            <p:nvPr/>
          </p:nvSpPr>
          <p:spPr bwMode="auto">
            <a:xfrm>
              <a:off x="5249" y="709"/>
              <a:ext cx="64" cy="2891"/>
            </a:xfrm>
            <a:prstGeom prst="rect">
              <a:avLst/>
            </a:prstGeom>
            <a:solidFill>
              <a:srgbClr val="FFFFFF"/>
            </a:solidFill>
            <a:ln w="9525">
              <a:noFill/>
              <a:miter lim="800000"/>
              <a:headEnd/>
              <a:tailEnd/>
            </a:ln>
          </p:spPr>
          <p:txBody>
            <a:bodyPr/>
            <a:lstStyle/>
            <a:p>
              <a:endParaRPr lang="en-US"/>
            </a:p>
          </p:txBody>
        </p:sp>
        <p:sp>
          <p:nvSpPr>
            <p:cNvPr id="158" name="Rectangle 360"/>
            <p:cNvSpPr>
              <a:spLocks noChangeArrowheads="1"/>
            </p:cNvSpPr>
            <p:nvPr/>
          </p:nvSpPr>
          <p:spPr bwMode="auto">
            <a:xfrm>
              <a:off x="476" y="3541"/>
              <a:ext cx="4831" cy="65"/>
            </a:xfrm>
            <a:prstGeom prst="rect">
              <a:avLst/>
            </a:prstGeom>
            <a:solidFill>
              <a:srgbClr val="FFFFFF"/>
            </a:solidFill>
            <a:ln w="9525">
              <a:noFill/>
              <a:miter lim="800000"/>
              <a:headEnd/>
              <a:tailEnd/>
            </a:ln>
          </p:spPr>
          <p:txBody>
            <a:bodyPr/>
            <a:lstStyle/>
            <a:p>
              <a:endParaRPr lang="en-US"/>
            </a:p>
          </p:txBody>
        </p:sp>
        <p:sp>
          <p:nvSpPr>
            <p:cNvPr id="159" name="Line 361"/>
            <p:cNvSpPr>
              <a:spLocks noChangeShapeType="1"/>
            </p:cNvSpPr>
            <p:nvPr/>
          </p:nvSpPr>
          <p:spPr bwMode="auto">
            <a:xfrm>
              <a:off x="534" y="1030"/>
              <a:ext cx="1" cy="2511"/>
            </a:xfrm>
            <a:prstGeom prst="line">
              <a:avLst/>
            </a:prstGeom>
            <a:noFill/>
            <a:ln w="19050">
              <a:solidFill>
                <a:srgbClr val="000000"/>
              </a:solidFill>
              <a:round/>
              <a:headEnd/>
              <a:tailEnd/>
            </a:ln>
          </p:spPr>
          <p:txBody>
            <a:bodyPr/>
            <a:lstStyle/>
            <a:p>
              <a:endParaRPr lang="en-GB"/>
            </a:p>
          </p:txBody>
        </p:sp>
        <p:sp>
          <p:nvSpPr>
            <p:cNvPr id="160" name="Line 362"/>
            <p:cNvSpPr>
              <a:spLocks noChangeShapeType="1"/>
            </p:cNvSpPr>
            <p:nvPr/>
          </p:nvSpPr>
          <p:spPr bwMode="auto">
            <a:xfrm>
              <a:off x="5255" y="1030"/>
              <a:ext cx="1" cy="2517"/>
            </a:xfrm>
            <a:prstGeom prst="line">
              <a:avLst/>
            </a:prstGeom>
            <a:noFill/>
            <a:ln w="19050">
              <a:solidFill>
                <a:srgbClr val="000000"/>
              </a:solidFill>
              <a:round/>
              <a:headEnd/>
              <a:tailEnd/>
            </a:ln>
          </p:spPr>
          <p:txBody>
            <a:bodyPr/>
            <a:lstStyle/>
            <a:p>
              <a:endParaRPr lang="en-GB"/>
            </a:p>
          </p:txBody>
        </p:sp>
        <p:sp>
          <p:nvSpPr>
            <p:cNvPr id="161" name="Line 363"/>
            <p:cNvSpPr>
              <a:spLocks noChangeShapeType="1"/>
            </p:cNvSpPr>
            <p:nvPr/>
          </p:nvSpPr>
          <p:spPr bwMode="auto">
            <a:xfrm>
              <a:off x="534" y="1030"/>
              <a:ext cx="4715" cy="1"/>
            </a:xfrm>
            <a:prstGeom prst="line">
              <a:avLst/>
            </a:prstGeom>
            <a:noFill/>
            <a:ln w="19050">
              <a:solidFill>
                <a:srgbClr val="000000"/>
              </a:solidFill>
              <a:round/>
              <a:headEnd/>
              <a:tailEnd/>
            </a:ln>
          </p:spPr>
          <p:txBody>
            <a:bodyPr/>
            <a:lstStyle/>
            <a:p>
              <a:endParaRPr lang="en-GB"/>
            </a:p>
          </p:txBody>
        </p:sp>
        <p:sp>
          <p:nvSpPr>
            <p:cNvPr id="162" name="Line 364"/>
            <p:cNvSpPr>
              <a:spLocks noChangeShapeType="1"/>
            </p:cNvSpPr>
            <p:nvPr/>
          </p:nvSpPr>
          <p:spPr bwMode="auto">
            <a:xfrm>
              <a:off x="534" y="3547"/>
              <a:ext cx="4721" cy="1"/>
            </a:xfrm>
            <a:prstGeom prst="line">
              <a:avLst/>
            </a:prstGeom>
            <a:noFill/>
            <a:ln w="19050">
              <a:solidFill>
                <a:srgbClr val="000000"/>
              </a:solidFill>
              <a:round/>
              <a:headEnd/>
              <a:tailEnd/>
            </a:ln>
          </p:spPr>
          <p:txBody>
            <a:bodyPr/>
            <a:lstStyle/>
            <a:p>
              <a:endParaRPr lang="en-GB"/>
            </a:p>
          </p:txBody>
        </p:sp>
        <p:sp>
          <p:nvSpPr>
            <p:cNvPr id="163" name="Line 365"/>
            <p:cNvSpPr>
              <a:spLocks noChangeShapeType="1"/>
            </p:cNvSpPr>
            <p:nvPr/>
          </p:nvSpPr>
          <p:spPr bwMode="auto">
            <a:xfrm>
              <a:off x="540" y="1350"/>
              <a:ext cx="4703" cy="1"/>
            </a:xfrm>
            <a:prstGeom prst="line">
              <a:avLst/>
            </a:prstGeom>
            <a:noFill/>
            <a:ln w="19050">
              <a:solidFill>
                <a:srgbClr val="000000"/>
              </a:solidFill>
              <a:round/>
              <a:headEnd/>
              <a:tailEnd/>
            </a:ln>
          </p:spPr>
          <p:txBody>
            <a:bodyPr/>
            <a:lstStyle/>
            <a:p>
              <a:endParaRPr lang="en-GB"/>
            </a:p>
          </p:txBody>
        </p:sp>
        <p:sp>
          <p:nvSpPr>
            <p:cNvPr id="164" name="Line 366"/>
            <p:cNvSpPr>
              <a:spLocks noChangeShapeType="1"/>
            </p:cNvSpPr>
            <p:nvPr/>
          </p:nvSpPr>
          <p:spPr bwMode="auto">
            <a:xfrm>
              <a:off x="2084" y="1035"/>
              <a:ext cx="1" cy="2501"/>
            </a:xfrm>
            <a:prstGeom prst="line">
              <a:avLst/>
            </a:prstGeom>
            <a:noFill/>
            <a:ln w="19050">
              <a:solidFill>
                <a:srgbClr val="000000"/>
              </a:solidFill>
              <a:round/>
              <a:headEnd/>
              <a:tailEnd/>
            </a:ln>
          </p:spPr>
          <p:txBody>
            <a:bodyPr/>
            <a:lstStyle/>
            <a:p>
              <a:endParaRPr lang="en-GB"/>
            </a:p>
          </p:txBody>
        </p:sp>
      </p:gr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appiness blue colour"/>
          <p:cNvPicPr>
            <a:picLocks noChangeAspect="1" noChangeArrowheads="1"/>
          </p:cNvPicPr>
          <p:nvPr/>
        </p:nvPicPr>
        <p:blipFill>
          <a:blip r:embed="rId2"/>
          <a:srcRect/>
          <a:stretch>
            <a:fillRect/>
          </a:stretch>
        </p:blipFill>
        <p:spPr bwMode="auto">
          <a:xfrm>
            <a:off x="323850" y="333375"/>
            <a:ext cx="8569325" cy="6065838"/>
          </a:xfrm>
          <a:prstGeom prst="rect">
            <a:avLst/>
          </a:prstGeom>
          <a:noFill/>
          <a:ln w="9525">
            <a:noFill/>
            <a:miter lim="800000"/>
            <a:headEnd/>
            <a:tailEnd/>
          </a:ln>
        </p:spPr>
      </p:pic>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14282" y="214313"/>
            <a:ext cx="8929718" cy="1214423"/>
          </a:xfrm>
          <a:prstGeom prst="rect">
            <a:avLst/>
          </a:prstGeom>
          <a:noFill/>
          <a:ln w="9525">
            <a:noFill/>
            <a:miter lim="800000"/>
            <a:headEnd/>
            <a:tailEnd/>
          </a:ln>
          <a:effectLst/>
        </p:spPr>
        <p:txBody>
          <a:bodyPr anchor="b"/>
          <a:lstStyle/>
          <a:p>
            <a:pPr algn="ctr"/>
            <a:r>
              <a:rPr lang="en-GB" sz="3200" b="1" i="1" dirty="0" smtClean="0">
                <a:solidFill>
                  <a:schemeClr val="tx2"/>
                </a:solidFill>
              </a:rPr>
              <a:t>Spatial </a:t>
            </a:r>
            <a:r>
              <a:rPr lang="en-GB" sz="3200" b="1" i="1" dirty="0" err="1" smtClean="0">
                <a:solidFill>
                  <a:schemeClr val="tx2"/>
                </a:solidFill>
              </a:rPr>
              <a:t>Microsimulation</a:t>
            </a:r>
            <a:r>
              <a:rPr lang="en-GB" sz="3200" b="1" i="1" dirty="0" smtClean="0">
                <a:solidFill>
                  <a:schemeClr val="tx2"/>
                </a:solidFill>
              </a:rPr>
              <a:t>: </a:t>
            </a:r>
          </a:p>
          <a:p>
            <a:pPr algn="ctr"/>
            <a:r>
              <a:rPr lang="en-GB" sz="3200" b="1" i="1" dirty="0" smtClean="0">
                <a:solidFill>
                  <a:schemeClr val="tx2"/>
                </a:solidFill>
              </a:rPr>
              <a:t>Reweighting </a:t>
            </a:r>
            <a:r>
              <a:rPr lang="en-GB" sz="3200" b="1" i="1" dirty="0">
                <a:solidFill>
                  <a:schemeClr val="tx2"/>
                </a:solidFill>
              </a:rPr>
              <a:t>approaches (1)</a:t>
            </a:r>
            <a:endParaRPr lang="en-US" sz="3200" b="1" i="1" dirty="0">
              <a:solidFill>
                <a:schemeClr val="tx2"/>
              </a:solidFill>
            </a:endParaRPr>
          </a:p>
        </p:txBody>
      </p:sp>
      <p:graphicFrame>
        <p:nvGraphicFramePr>
          <p:cNvPr id="3" name="Group 3"/>
          <p:cNvGraphicFramePr>
            <a:graphicFrameLocks noGrp="1"/>
          </p:cNvGraphicFramePr>
          <p:nvPr/>
        </p:nvGraphicFramePr>
        <p:xfrm>
          <a:off x="539750" y="2205038"/>
          <a:ext cx="8059738" cy="4114804"/>
        </p:xfrm>
        <a:graphic>
          <a:graphicData uri="http://schemas.openxmlformats.org/drawingml/2006/table">
            <a:tbl>
              <a:tblPr/>
              <a:tblGrid>
                <a:gridCol w="719138"/>
                <a:gridCol w="676275"/>
                <a:gridCol w="728662"/>
                <a:gridCol w="715963"/>
                <a:gridCol w="449262"/>
                <a:gridCol w="796925"/>
                <a:gridCol w="319088"/>
                <a:gridCol w="661987"/>
                <a:gridCol w="774700"/>
                <a:gridCol w="850900"/>
                <a:gridCol w="752475"/>
                <a:gridCol w="614363"/>
              </a:tblGrid>
              <a:tr h="349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chemeClr val="tx1"/>
                          </a:solidFill>
                          <a:effectLst/>
                          <a:latin typeface="Times New Roman" pitchFamily="18" charset="0"/>
                          <a:cs typeface="Times New Roman" pitchFamily="18" charset="0"/>
                        </a:rPr>
                        <a:t>PERSON</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chemeClr val="tx1"/>
                          </a:solidFill>
                          <a:effectLst/>
                          <a:latin typeface="Times New Roman" pitchFamily="18" charset="0"/>
                          <a:cs typeface="Times New Roman" pitchFamily="18" charset="0"/>
                        </a:rPr>
                        <a:t>AHID</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chemeClr val="tx1"/>
                          </a:solidFill>
                          <a:effectLst/>
                          <a:latin typeface="Times New Roman" pitchFamily="18" charset="0"/>
                          <a:cs typeface="Times New Roman" pitchFamily="18" charset="0"/>
                        </a:rPr>
                        <a:t>PID</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chemeClr val="tx1"/>
                          </a:solidFill>
                          <a:effectLst/>
                          <a:latin typeface="Times New Roman" pitchFamily="18" charset="0"/>
                          <a:cs typeface="Times New Roman" pitchFamily="18" charset="0"/>
                        </a:rPr>
                        <a:t>AAGE12</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chemeClr val="tx1"/>
                          </a:solidFill>
                          <a:effectLst/>
                          <a:latin typeface="Times New Roman" pitchFamily="18" charset="0"/>
                          <a:cs typeface="Times New Roman" pitchFamily="18" charset="0"/>
                        </a:rPr>
                        <a:t>SEX</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chemeClr val="tx1"/>
                          </a:solidFill>
                          <a:effectLst/>
                          <a:latin typeface="Times New Roman" pitchFamily="18" charset="0"/>
                          <a:cs typeface="Times New Roman" pitchFamily="18" charset="0"/>
                        </a:rPr>
                        <a:t>AJBSTAT</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chemeClr val="tx1"/>
                          </a:solidFill>
                          <a:effectLst/>
                          <a:latin typeface="Times New Roman" pitchFamily="18" charset="0"/>
                          <a:cs typeface="Times New Roman" pitchFamily="18" charset="0"/>
                        </a:rPr>
                        <a:t>AHLLT</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chemeClr val="tx1"/>
                          </a:solidFill>
                          <a:effectLst/>
                          <a:latin typeface="Times New Roman" pitchFamily="18" charset="0"/>
                          <a:cs typeface="Times New Roman" pitchFamily="18" charset="0"/>
                        </a:rPr>
                        <a:t>AQFVOC</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chemeClr val="tx1"/>
                          </a:solidFill>
                          <a:effectLst/>
                          <a:latin typeface="Times New Roman" pitchFamily="18" charset="0"/>
                          <a:cs typeface="Times New Roman" pitchFamily="18" charset="0"/>
                        </a:rPr>
                        <a:t>ATENURE</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chemeClr val="tx1"/>
                          </a:solidFill>
                          <a:effectLst/>
                          <a:latin typeface="Times New Roman" pitchFamily="18" charset="0"/>
                          <a:cs typeface="Times New Roman" pitchFamily="18" charset="0"/>
                        </a:rPr>
                        <a:t>AJLSEG</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9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1000209</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10002251</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91</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9</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7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1000381</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10004491</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28</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7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1000381</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10004521</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26</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43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1000667</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10007857</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58</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43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1001221</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10014578</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54</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7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1001221</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10014608</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57</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43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1001418</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10016813</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36</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43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1001418</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10016848</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32</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7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9</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1001418</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10016872</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7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1001507</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10017933</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49</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9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11</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1001507</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10017968</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46</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7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12</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1001507</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10017992</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12</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Oval 187"/>
          <p:cNvSpPr>
            <a:spLocks noChangeArrowheads="1"/>
          </p:cNvSpPr>
          <p:nvPr/>
        </p:nvSpPr>
        <p:spPr bwMode="auto">
          <a:xfrm>
            <a:off x="468313" y="2565400"/>
            <a:ext cx="360362" cy="287338"/>
          </a:xfrm>
          <a:prstGeom prst="ellipse">
            <a:avLst/>
          </a:prstGeom>
          <a:noFill/>
          <a:ln w="9525">
            <a:solidFill>
              <a:schemeClr val="tx1"/>
            </a:solidFill>
            <a:round/>
            <a:headEnd/>
            <a:tailEnd/>
          </a:ln>
          <a:effectLst/>
        </p:spPr>
        <p:txBody>
          <a:bodyPr wrap="none" anchor="ctr"/>
          <a:lstStyle/>
          <a:p>
            <a:endParaRPr lang="en-US"/>
          </a:p>
        </p:txBody>
      </p:sp>
      <p:sp>
        <p:nvSpPr>
          <p:cNvPr id="5" name="Oval 188"/>
          <p:cNvSpPr>
            <a:spLocks noChangeArrowheads="1"/>
          </p:cNvSpPr>
          <p:nvPr/>
        </p:nvSpPr>
        <p:spPr bwMode="auto">
          <a:xfrm>
            <a:off x="1258888" y="2565400"/>
            <a:ext cx="649287" cy="287338"/>
          </a:xfrm>
          <a:prstGeom prst="ellipse">
            <a:avLst/>
          </a:prstGeom>
          <a:noFill/>
          <a:ln w="9525">
            <a:solidFill>
              <a:schemeClr val="tx1"/>
            </a:solidFill>
            <a:round/>
            <a:headEnd/>
            <a:tailEnd/>
          </a:ln>
          <a:effectLst/>
        </p:spPr>
        <p:txBody>
          <a:bodyPr wrap="none" anchor="ctr"/>
          <a:lstStyle/>
          <a:p>
            <a:endParaRPr lang="en-US"/>
          </a:p>
        </p:txBody>
      </p:sp>
      <p:sp>
        <p:nvSpPr>
          <p:cNvPr id="6" name="Oval 189"/>
          <p:cNvSpPr>
            <a:spLocks noChangeArrowheads="1"/>
          </p:cNvSpPr>
          <p:nvPr/>
        </p:nvSpPr>
        <p:spPr bwMode="auto">
          <a:xfrm>
            <a:off x="1978025" y="2565400"/>
            <a:ext cx="649288" cy="287338"/>
          </a:xfrm>
          <a:prstGeom prst="ellipse">
            <a:avLst/>
          </a:prstGeom>
          <a:noFill/>
          <a:ln w="9525">
            <a:solidFill>
              <a:schemeClr val="tx1"/>
            </a:solidFill>
            <a:round/>
            <a:headEnd/>
            <a:tailEnd/>
          </a:ln>
          <a:effectLst/>
        </p:spPr>
        <p:txBody>
          <a:bodyPr wrap="none" anchor="ctr"/>
          <a:lstStyle/>
          <a:p>
            <a:endParaRPr lang="en-US"/>
          </a:p>
        </p:txBody>
      </p:sp>
      <p:sp>
        <p:nvSpPr>
          <p:cNvPr id="7" name="Oval 190"/>
          <p:cNvSpPr>
            <a:spLocks noChangeArrowheads="1"/>
          </p:cNvSpPr>
          <p:nvPr/>
        </p:nvSpPr>
        <p:spPr bwMode="auto">
          <a:xfrm>
            <a:off x="2627313" y="2565400"/>
            <a:ext cx="360362" cy="287338"/>
          </a:xfrm>
          <a:prstGeom prst="ellipse">
            <a:avLst/>
          </a:prstGeom>
          <a:noFill/>
          <a:ln w="9525">
            <a:solidFill>
              <a:schemeClr val="tx1"/>
            </a:solidFill>
            <a:round/>
            <a:headEnd/>
            <a:tailEnd/>
          </a:ln>
          <a:effectLst/>
        </p:spPr>
        <p:txBody>
          <a:bodyPr wrap="none" anchor="ctr"/>
          <a:lstStyle/>
          <a:p>
            <a:endParaRPr lang="en-US"/>
          </a:p>
        </p:txBody>
      </p:sp>
      <p:sp>
        <p:nvSpPr>
          <p:cNvPr id="8" name="Oval 191"/>
          <p:cNvSpPr>
            <a:spLocks noChangeArrowheads="1"/>
          </p:cNvSpPr>
          <p:nvPr/>
        </p:nvSpPr>
        <p:spPr bwMode="auto">
          <a:xfrm>
            <a:off x="3348038" y="2565400"/>
            <a:ext cx="360362" cy="287338"/>
          </a:xfrm>
          <a:prstGeom prst="ellipse">
            <a:avLst/>
          </a:prstGeom>
          <a:noFill/>
          <a:ln w="9525">
            <a:solidFill>
              <a:schemeClr val="tx1"/>
            </a:solidFill>
            <a:round/>
            <a:headEnd/>
            <a:tailEnd/>
          </a:ln>
          <a:effectLst/>
        </p:spPr>
        <p:txBody>
          <a:bodyPr wrap="none" anchor="ctr"/>
          <a:lstStyle/>
          <a:p>
            <a:endParaRPr lang="en-US"/>
          </a:p>
        </p:txBody>
      </p:sp>
      <p:sp>
        <p:nvSpPr>
          <p:cNvPr id="9" name="Oval 192"/>
          <p:cNvSpPr>
            <a:spLocks noChangeArrowheads="1"/>
          </p:cNvSpPr>
          <p:nvPr/>
        </p:nvSpPr>
        <p:spPr bwMode="auto">
          <a:xfrm>
            <a:off x="3779838" y="2565400"/>
            <a:ext cx="360362" cy="287338"/>
          </a:xfrm>
          <a:prstGeom prst="ellipse">
            <a:avLst/>
          </a:prstGeom>
          <a:noFill/>
          <a:ln w="9525">
            <a:solidFill>
              <a:schemeClr val="tx1"/>
            </a:solidFill>
            <a:round/>
            <a:headEnd/>
            <a:tailEnd/>
          </a:ln>
          <a:effectLst/>
        </p:spPr>
        <p:txBody>
          <a:bodyPr wrap="none" anchor="ctr"/>
          <a:lstStyle/>
          <a:p>
            <a:endParaRPr lang="en-US"/>
          </a:p>
        </p:txBody>
      </p:sp>
      <p:sp>
        <p:nvSpPr>
          <p:cNvPr id="10" name="Oval 193"/>
          <p:cNvSpPr>
            <a:spLocks noChangeArrowheads="1"/>
          </p:cNvSpPr>
          <p:nvPr/>
        </p:nvSpPr>
        <p:spPr bwMode="auto">
          <a:xfrm>
            <a:off x="4932363" y="2565400"/>
            <a:ext cx="360362" cy="287338"/>
          </a:xfrm>
          <a:prstGeom prst="ellipse">
            <a:avLst/>
          </a:prstGeom>
          <a:noFill/>
          <a:ln w="9525">
            <a:solidFill>
              <a:schemeClr val="tx1"/>
            </a:solidFill>
            <a:round/>
            <a:headEnd/>
            <a:tailEnd/>
          </a:ln>
          <a:effectLst/>
        </p:spPr>
        <p:txBody>
          <a:bodyPr wrap="none" anchor="ctr"/>
          <a:lstStyle/>
          <a:p>
            <a:endParaRPr lang="en-US"/>
          </a:p>
        </p:txBody>
      </p:sp>
      <p:sp>
        <p:nvSpPr>
          <p:cNvPr id="11" name="Oval 194"/>
          <p:cNvSpPr>
            <a:spLocks noChangeArrowheads="1"/>
          </p:cNvSpPr>
          <p:nvPr/>
        </p:nvSpPr>
        <p:spPr bwMode="auto">
          <a:xfrm>
            <a:off x="468313" y="2781300"/>
            <a:ext cx="1439862" cy="719138"/>
          </a:xfrm>
          <a:prstGeom prst="ellipse">
            <a:avLst/>
          </a:prstGeom>
          <a:noFill/>
          <a:ln w="9525">
            <a:solidFill>
              <a:schemeClr val="tx1"/>
            </a:solidFill>
            <a:round/>
            <a:headEnd/>
            <a:tailEnd/>
          </a:ln>
          <a:effectLst/>
        </p:spPr>
        <p:txBody>
          <a:bodyPr wrap="none" anchor="ctr"/>
          <a:lstStyle/>
          <a:p>
            <a:endParaRPr lang="en-US"/>
          </a:p>
        </p:txBody>
      </p:sp>
      <p:sp>
        <p:nvSpPr>
          <p:cNvPr id="12" name="Oval 195"/>
          <p:cNvSpPr>
            <a:spLocks noChangeArrowheads="1"/>
          </p:cNvSpPr>
          <p:nvPr/>
        </p:nvSpPr>
        <p:spPr bwMode="auto">
          <a:xfrm>
            <a:off x="2627313" y="2854325"/>
            <a:ext cx="360362" cy="287338"/>
          </a:xfrm>
          <a:prstGeom prst="ellipse">
            <a:avLst/>
          </a:prstGeom>
          <a:noFill/>
          <a:ln w="9525">
            <a:solidFill>
              <a:schemeClr val="tx1"/>
            </a:solidFill>
            <a:round/>
            <a:headEnd/>
            <a:tailEnd/>
          </a:ln>
          <a:effectLst/>
        </p:spPr>
        <p:txBody>
          <a:bodyPr wrap="none" anchor="ctr"/>
          <a:lstStyle/>
          <a:p>
            <a:pPr algn="ctr"/>
            <a:endParaRPr lang="en-US" b="1"/>
          </a:p>
        </p:txBody>
      </p:sp>
      <p:sp>
        <p:nvSpPr>
          <p:cNvPr id="13" name="Oval 196"/>
          <p:cNvSpPr>
            <a:spLocks noChangeArrowheads="1"/>
          </p:cNvSpPr>
          <p:nvPr/>
        </p:nvSpPr>
        <p:spPr bwMode="auto">
          <a:xfrm>
            <a:off x="2627313" y="3141663"/>
            <a:ext cx="360362" cy="287337"/>
          </a:xfrm>
          <a:prstGeom prst="ellipse">
            <a:avLst/>
          </a:prstGeom>
          <a:noFill/>
          <a:ln w="9525">
            <a:solidFill>
              <a:schemeClr val="tx1"/>
            </a:solidFill>
            <a:round/>
            <a:headEnd/>
            <a:tailEnd/>
          </a:ln>
          <a:effectLst/>
        </p:spPr>
        <p:txBody>
          <a:bodyPr wrap="none" anchor="ctr"/>
          <a:lstStyle/>
          <a:p>
            <a:pPr algn="ctr"/>
            <a:endParaRPr lang="en-US" b="1"/>
          </a:p>
        </p:txBody>
      </p:sp>
      <p:sp>
        <p:nvSpPr>
          <p:cNvPr id="14" name="Oval 197"/>
          <p:cNvSpPr>
            <a:spLocks noChangeArrowheads="1"/>
          </p:cNvSpPr>
          <p:nvPr/>
        </p:nvSpPr>
        <p:spPr bwMode="auto">
          <a:xfrm>
            <a:off x="3348038" y="2924175"/>
            <a:ext cx="360362" cy="287338"/>
          </a:xfrm>
          <a:prstGeom prst="ellipse">
            <a:avLst/>
          </a:prstGeom>
          <a:noFill/>
          <a:ln w="9525">
            <a:solidFill>
              <a:schemeClr val="tx1"/>
            </a:solidFill>
            <a:round/>
            <a:headEnd/>
            <a:tailEnd/>
          </a:ln>
          <a:effectLst/>
        </p:spPr>
        <p:txBody>
          <a:bodyPr wrap="none" anchor="ctr"/>
          <a:lstStyle/>
          <a:p>
            <a:pPr algn="ctr"/>
            <a:endParaRPr lang="en-US" b="1"/>
          </a:p>
        </p:txBody>
      </p:sp>
      <p:sp>
        <p:nvSpPr>
          <p:cNvPr id="15" name="Oval 198"/>
          <p:cNvSpPr>
            <a:spLocks noChangeArrowheads="1"/>
          </p:cNvSpPr>
          <p:nvPr/>
        </p:nvSpPr>
        <p:spPr bwMode="auto">
          <a:xfrm>
            <a:off x="3348038" y="3141663"/>
            <a:ext cx="360362" cy="287337"/>
          </a:xfrm>
          <a:prstGeom prst="ellipse">
            <a:avLst/>
          </a:prstGeom>
          <a:noFill/>
          <a:ln w="9525">
            <a:solidFill>
              <a:schemeClr val="tx1"/>
            </a:solidFill>
            <a:round/>
            <a:headEnd/>
            <a:tailEnd/>
          </a:ln>
          <a:effectLst/>
        </p:spPr>
        <p:txBody>
          <a:bodyPr wrap="none" anchor="ctr"/>
          <a:lstStyle/>
          <a:p>
            <a:pPr algn="ctr"/>
            <a:endParaRPr lang="en-US" b="1"/>
          </a:p>
        </p:txBody>
      </p:sp>
      <p:sp>
        <p:nvSpPr>
          <p:cNvPr id="16" name="Oval 199"/>
          <p:cNvSpPr>
            <a:spLocks noChangeArrowheads="1"/>
          </p:cNvSpPr>
          <p:nvPr/>
        </p:nvSpPr>
        <p:spPr bwMode="auto">
          <a:xfrm>
            <a:off x="4932363" y="2852738"/>
            <a:ext cx="360362" cy="287337"/>
          </a:xfrm>
          <a:prstGeom prst="ellipse">
            <a:avLst/>
          </a:prstGeom>
          <a:noFill/>
          <a:ln w="9525">
            <a:solidFill>
              <a:schemeClr val="tx1"/>
            </a:solidFill>
            <a:round/>
            <a:headEnd/>
            <a:tailEnd/>
          </a:ln>
          <a:effectLst/>
        </p:spPr>
        <p:txBody>
          <a:bodyPr wrap="none" anchor="ctr"/>
          <a:lstStyle/>
          <a:p>
            <a:pPr algn="ctr"/>
            <a:endParaRPr lang="en-US" b="1"/>
          </a:p>
        </p:txBody>
      </p:sp>
      <p:sp>
        <p:nvSpPr>
          <p:cNvPr id="17" name="Oval 200"/>
          <p:cNvSpPr>
            <a:spLocks noChangeArrowheads="1"/>
          </p:cNvSpPr>
          <p:nvPr/>
        </p:nvSpPr>
        <p:spPr bwMode="auto">
          <a:xfrm>
            <a:off x="4932363" y="3141663"/>
            <a:ext cx="360362" cy="287337"/>
          </a:xfrm>
          <a:prstGeom prst="ellipse">
            <a:avLst/>
          </a:prstGeom>
          <a:noFill/>
          <a:ln w="9525">
            <a:solidFill>
              <a:schemeClr val="tx1"/>
            </a:solidFill>
            <a:round/>
            <a:headEnd/>
            <a:tailEnd/>
          </a:ln>
          <a:effectLst/>
        </p:spPr>
        <p:txBody>
          <a:bodyPr wrap="none" anchor="ctr"/>
          <a:lstStyle/>
          <a:p>
            <a:pPr algn="ctr"/>
            <a:endParaRPr lang="en-US" b="1"/>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ppt_x"/>
                                          </p:val>
                                        </p:tav>
                                        <p:tav tm="100000">
                                          <p:val>
                                            <p:strVal val="#ppt_x"/>
                                          </p:val>
                                        </p:tav>
                                      </p:tavLst>
                                    </p:anim>
                                    <p:anim calcmode="lin" valueType="num">
                                      <p:cBhvr additive="base">
                                        <p:cTn id="8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autoUpdateAnimBg="0"/>
      <p:bldP spid="13" grpId="0" animBg="1" autoUpdateAnimBg="0"/>
      <p:bldP spid="14" grpId="0" animBg="1" autoUpdateAnimBg="0"/>
      <p:bldP spid="15" grpId="0" animBg="1" autoUpdateAnimBg="0"/>
      <p:bldP spid="16" grpId="0" animBg="1" autoUpdateAnimBg="0"/>
      <p:bldP spid="17"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5"/>
          <p:cNvGraphicFramePr>
            <a:graphicFrameLocks noGrp="1"/>
          </p:cNvGraphicFramePr>
          <p:nvPr/>
        </p:nvGraphicFramePr>
        <p:xfrm>
          <a:off x="1187450" y="1557338"/>
          <a:ext cx="6480175" cy="5151120"/>
        </p:xfrm>
        <a:graphic>
          <a:graphicData uri="http://schemas.openxmlformats.org/drawingml/2006/table">
            <a:tbl>
              <a:tblPr/>
              <a:tblGrid>
                <a:gridCol w="2044700"/>
                <a:gridCol w="1776413"/>
                <a:gridCol w="2659062"/>
              </a:tblGrid>
              <a:tr h="8651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Small area table 1 (household type)</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Small area table 2 (economic activity of household head)</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Small area table 3 (tenure status)</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808080"/>
                    </a:solidFill>
                  </a:tcPr>
                </a:tc>
              </a:tr>
              <a:tr h="2921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Area 1</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Area 1</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Area 1</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r>
              <a:tr h="4635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60 "married couple households"</a:t>
                      </a:r>
                      <a:endParaRPr kumimoji="0" lang="en-GB" sz="1600" b="0" i="0" u="none" strike="noStrike" cap="none" normalizeH="0" baseline="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80 employed/self-employed</a:t>
                      </a:r>
                      <a:endParaRPr kumimoji="0" lang="en-GB" sz="1600" b="0" i="0" u="none" strike="noStrike" cap="none" normalizeH="0" baseline="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60 owner occupier</a:t>
                      </a:r>
                      <a:endParaRPr kumimoji="0" lang="en-GB" sz="1600" b="0" i="0" u="none" strike="noStrike" cap="none" normalizeH="0" baseline="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841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20 "Single-person households"</a:t>
                      </a:r>
                      <a:endParaRPr kumimoji="0" lang="en-GB" sz="1600" b="0" i="0" u="none" strike="noStrike" cap="none" normalizeH="0" baseline="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10 unemployed</a:t>
                      </a:r>
                      <a:endParaRPr kumimoji="0" lang="en-GB" sz="1600" b="0" i="0" u="none" strike="noStrike" cap="none" normalizeH="0" baseline="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20 Local Authority or Housing association</a:t>
                      </a:r>
                      <a:endParaRPr kumimoji="0" lang="en-GB" sz="1600" b="0" i="0" u="none" strike="noStrike" cap="none" normalizeH="0" baseline="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20 "Other"</a:t>
                      </a:r>
                      <a:endParaRPr kumimoji="0" lang="en-GB" sz="1600" b="0" i="0" u="none" strike="noStrike" cap="none" normalizeH="0" baseline="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10 other</a:t>
                      </a:r>
                      <a:endParaRPr kumimoji="0" lang="en-GB" sz="1600" b="0" i="0" u="none" strike="noStrike" cap="none" normalizeH="0" baseline="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20 Rented privately</a:t>
                      </a:r>
                      <a:endParaRPr kumimoji="0" lang="en-GB" sz="1600" b="0" i="0" u="none" strike="noStrike" cap="none" normalizeH="0" baseline="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667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Area 2</a:t>
                      </a:r>
                      <a:endParaRPr kumimoji="0" lang="en-GB" sz="1600" b="0" i="0" u="none" strike="noStrike" cap="none" normalizeH="0" baseline="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Area 2</a:t>
                      </a:r>
                      <a:endParaRPr kumimoji="0" lang="en-GB" sz="1600" b="0" i="0" u="none" strike="noStrike" cap="none" normalizeH="0" baseline="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Area 2</a:t>
                      </a:r>
                      <a:endParaRPr kumimoji="0" lang="en-GB" sz="1600" b="0" i="0" u="none" strike="noStrike" cap="none" normalizeH="0" baseline="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r>
              <a:tr h="4635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40 "married couple households"</a:t>
                      </a:r>
                      <a:endParaRPr kumimoji="0" lang="en-GB" sz="1600" b="0" i="0" u="none" strike="noStrike" cap="none" normalizeH="0" baseline="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60 employed/self-employed</a:t>
                      </a:r>
                      <a:endParaRPr kumimoji="0" lang="en-GB" sz="1600" b="0" i="0" u="none" strike="noStrike" cap="none" normalizeH="0" baseline="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60 owner occupier</a:t>
                      </a:r>
                      <a:endParaRPr kumimoji="0" lang="en-GB" sz="1600" b="0" i="0" u="none" strike="noStrike" cap="none" normalizeH="0" baseline="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841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20 "Single-person households"</a:t>
                      </a:r>
                      <a:endParaRPr kumimoji="0" lang="en-GB" sz="1600" b="0" i="0" u="none" strike="noStrike" cap="none" normalizeH="0" baseline="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20 unemployed</a:t>
                      </a:r>
                      <a:endParaRPr kumimoji="0" lang="en-GB" sz="1600" b="0" i="0" u="none" strike="noStrike" cap="none" normalizeH="0" baseline="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20 Local Authority or Housing association</a:t>
                      </a:r>
                      <a:endParaRPr kumimoji="0" lang="en-GB" sz="1600" b="0" i="0" u="none" strike="noStrike" cap="none" normalizeH="0" baseline="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40 "Other"</a:t>
                      </a:r>
                      <a:endParaRPr kumimoji="0" lang="en-GB" sz="1600" b="0" i="0" u="none" strike="noStrike" cap="none" normalizeH="0" baseline="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20 other</a:t>
                      </a:r>
                      <a:endParaRPr kumimoji="0" lang="en-GB" sz="1600" b="0" i="0" u="none" strike="noStrike" cap="none" normalizeH="0" baseline="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20 Rented privately</a:t>
                      </a:r>
                      <a:endParaRPr kumimoji="0" lang="en-GB" sz="1600" b="0" i="0" u="none" strike="noStrike" cap="none" normalizeH="0" baseline="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r>
            </a:tbl>
          </a:graphicData>
        </a:graphic>
      </p:graphicFrame>
      <p:sp>
        <p:nvSpPr>
          <p:cNvPr id="4" name="Rectangle 2"/>
          <p:cNvSpPr>
            <a:spLocks noChangeArrowheads="1"/>
          </p:cNvSpPr>
          <p:nvPr/>
        </p:nvSpPr>
        <p:spPr bwMode="auto">
          <a:xfrm>
            <a:off x="214282" y="214313"/>
            <a:ext cx="8929718" cy="1214423"/>
          </a:xfrm>
          <a:prstGeom prst="rect">
            <a:avLst/>
          </a:prstGeom>
          <a:noFill/>
          <a:ln w="9525">
            <a:noFill/>
            <a:miter lim="800000"/>
            <a:headEnd/>
            <a:tailEnd/>
          </a:ln>
          <a:effectLst/>
        </p:spPr>
        <p:txBody>
          <a:bodyPr anchor="b"/>
          <a:lstStyle/>
          <a:p>
            <a:pPr algn="ctr"/>
            <a:r>
              <a:rPr lang="en-GB" sz="3200" b="1" i="1" dirty="0" smtClean="0">
                <a:solidFill>
                  <a:schemeClr val="tx2"/>
                </a:solidFill>
              </a:rPr>
              <a:t>Spatial </a:t>
            </a:r>
            <a:r>
              <a:rPr lang="en-GB" sz="3200" b="1" i="1" dirty="0" err="1" smtClean="0">
                <a:solidFill>
                  <a:schemeClr val="tx2"/>
                </a:solidFill>
              </a:rPr>
              <a:t>Microsimulation</a:t>
            </a:r>
            <a:r>
              <a:rPr lang="en-GB" sz="3200" b="1" i="1" dirty="0" smtClean="0">
                <a:solidFill>
                  <a:schemeClr val="tx2"/>
                </a:solidFill>
              </a:rPr>
              <a:t>: </a:t>
            </a:r>
          </a:p>
          <a:p>
            <a:pPr algn="ctr"/>
            <a:r>
              <a:rPr lang="en-GB" sz="3200" b="1" i="1" dirty="0" smtClean="0">
                <a:solidFill>
                  <a:schemeClr val="tx2"/>
                </a:solidFill>
              </a:rPr>
              <a:t>Reweighting </a:t>
            </a:r>
            <a:r>
              <a:rPr lang="en-GB" sz="3200" b="1" i="1" dirty="0">
                <a:solidFill>
                  <a:schemeClr val="tx2"/>
                </a:solidFill>
              </a:rPr>
              <a:t>approaches </a:t>
            </a:r>
            <a:r>
              <a:rPr lang="en-GB" sz="3200" b="1" i="1" dirty="0" smtClean="0">
                <a:solidFill>
                  <a:schemeClr val="tx2"/>
                </a:solidFill>
              </a:rPr>
              <a:t>(2)</a:t>
            </a:r>
            <a:endParaRPr lang="en-US" sz="3200" b="1" i="1" dirty="0">
              <a:solidFill>
                <a:schemeClr val="tx2"/>
              </a:solidFill>
            </a:endParaRPr>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3" name="Rectangle 3"/>
          <p:cNvSpPr>
            <a:spLocks noGrp="1" noChangeArrowheads="1"/>
          </p:cNvSpPr>
          <p:nvPr>
            <p:ph type="body" idx="1"/>
          </p:nvPr>
        </p:nvSpPr>
        <p:spPr>
          <a:xfrm>
            <a:off x="457200" y="1600200"/>
            <a:ext cx="8507413" cy="4525963"/>
          </a:xfrm>
        </p:spPr>
        <p:txBody>
          <a:bodyPr/>
          <a:lstStyle/>
          <a:p>
            <a:pPr>
              <a:buFontTx/>
              <a:buNone/>
            </a:pPr>
            <a:r>
              <a:rPr lang="en-GB" dirty="0"/>
              <a:t>World </a:t>
            </a:r>
            <a:r>
              <a:rPr lang="en-GB" dirty="0">
                <a:sym typeface="Wingdings" pitchFamily="2" charset="2"/>
              </a:rPr>
              <a:t> </a:t>
            </a:r>
            <a:r>
              <a:rPr lang="en-GB" dirty="0"/>
              <a:t>Nation </a:t>
            </a:r>
            <a:r>
              <a:rPr lang="en-GB" dirty="0">
                <a:sym typeface="Wingdings" pitchFamily="2" charset="2"/>
              </a:rPr>
              <a:t> Region  </a:t>
            </a:r>
            <a:r>
              <a:rPr lang="en-GB" dirty="0" err="1">
                <a:sym typeface="Wingdings" pitchFamily="2" charset="2"/>
              </a:rPr>
              <a:t>DistrictElectoral</a:t>
            </a:r>
            <a:r>
              <a:rPr lang="en-GB" dirty="0">
                <a:sym typeface="Wingdings" pitchFamily="2" charset="2"/>
              </a:rPr>
              <a:t> Wards  Neighbourhood  Household  Individual</a:t>
            </a:r>
          </a:p>
          <a:p>
            <a:pPr>
              <a:buFontTx/>
              <a:buNone/>
            </a:pPr>
            <a:endParaRPr lang="en-GB" dirty="0"/>
          </a:p>
        </p:txBody>
      </p:sp>
      <p:sp>
        <p:nvSpPr>
          <p:cNvPr id="6" name="Rectangle 2"/>
          <p:cNvSpPr>
            <a:spLocks noGrp="1" noChangeArrowheads="1"/>
          </p:cNvSpPr>
          <p:nvPr>
            <p:ph type="title"/>
          </p:nvPr>
        </p:nvSpPr>
        <p:spPr>
          <a:xfrm>
            <a:off x="285720" y="274638"/>
            <a:ext cx="8401080" cy="1143000"/>
          </a:xfrm>
        </p:spPr>
        <p:txBody>
          <a:bodyPr/>
          <a:lstStyle/>
          <a:p>
            <a:r>
              <a:rPr lang="en-GB" b="1" dirty="0" smtClean="0"/>
              <a:t>Levels of happiness data</a:t>
            </a:r>
            <a:endParaRPr lang="en-US" b="1" dirty="0"/>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Rectangle 2"/>
          <p:cNvSpPr>
            <a:spLocks noGrp="1" noChangeArrowheads="1"/>
          </p:cNvSpPr>
          <p:nvPr>
            <p:ph type="title"/>
          </p:nvPr>
        </p:nvSpPr>
        <p:spPr>
          <a:xfrm>
            <a:off x="285720" y="274638"/>
            <a:ext cx="8401080" cy="1143000"/>
          </a:xfrm>
        </p:spPr>
        <p:txBody>
          <a:bodyPr/>
          <a:lstStyle/>
          <a:p>
            <a:r>
              <a:rPr lang="en-GB" b="1" dirty="0" smtClean="0"/>
              <a:t>Levels of happiness data</a:t>
            </a:r>
            <a:endParaRPr lang="en-US" b="1" dirty="0"/>
          </a:p>
        </p:txBody>
      </p:sp>
      <p:sp>
        <p:nvSpPr>
          <p:cNvPr id="850947" name="Rectangle 3"/>
          <p:cNvSpPr>
            <a:spLocks noGrp="1" noChangeArrowheads="1"/>
          </p:cNvSpPr>
          <p:nvPr>
            <p:ph type="body" idx="1"/>
          </p:nvPr>
        </p:nvSpPr>
        <p:spPr>
          <a:xfrm>
            <a:off x="457200" y="1600200"/>
            <a:ext cx="8686800" cy="4525963"/>
          </a:xfrm>
        </p:spPr>
        <p:txBody>
          <a:bodyPr/>
          <a:lstStyle/>
          <a:p>
            <a:pPr>
              <a:buFontTx/>
              <a:buNone/>
            </a:pPr>
            <a:r>
              <a:rPr lang="en-GB" dirty="0"/>
              <a:t>World </a:t>
            </a:r>
            <a:r>
              <a:rPr lang="en-GB" dirty="0">
                <a:sym typeface="Wingdings" pitchFamily="2" charset="2"/>
              </a:rPr>
              <a:t> </a:t>
            </a:r>
            <a:r>
              <a:rPr lang="en-GB" dirty="0"/>
              <a:t>Nation </a:t>
            </a:r>
            <a:r>
              <a:rPr lang="en-GB" dirty="0">
                <a:sym typeface="Wingdings" pitchFamily="2" charset="2"/>
              </a:rPr>
              <a:t> </a:t>
            </a:r>
            <a:r>
              <a:rPr lang="en-GB" dirty="0">
                <a:solidFill>
                  <a:schemeClr val="folHlink"/>
                </a:solidFill>
                <a:sym typeface="Wingdings" pitchFamily="2" charset="2"/>
              </a:rPr>
              <a:t>Region </a:t>
            </a:r>
            <a:r>
              <a:rPr lang="en-GB" dirty="0">
                <a:sym typeface="Wingdings" pitchFamily="2" charset="2"/>
              </a:rPr>
              <a:t> </a:t>
            </a:r>
            <a:r>
              <a:rPr lang="en-GB" dirty="0" err="1">
                <a:solidFill>
                  <a:schemeClr val="folHlink"/>
                </a:solidFill>
                <a:sym typeface="Wingdings" pitchFamily="2" charset="2"/>
              </a:rPr>
              <a:t>District</a:t>
            </a:r>
            <a:r>
              <a:rPr lang="en-GB" dirty="0" err="1">
                <a:sym typeface="Wingdings" pitchFamily="2" charset="2"/>
              </a:rPr>
              <a:t>Electoral</a:t>
            </a:r>
            <a:r>
              <a:rPr lang="en-GB" dirty="0">
                <a:sym typeface="Wingdings" pitchFamily="2" charset="2"/>
              </a:rPr>
              <a:t> Wards  Neighbourhood  </a:t>
            </a:r>
            <a:r>
              <a:rPr lang="en-GB" dirty="0">
                <a:solidFill>
                  <a:schemeClr val="folHlink"/>
                </a:solidFill>
                <a:sym typeface="Wingdings" pitchFamily="2" charset="2"/>
              </a:rPr>
              <a:t>Household</a:t>
            </a:r>
            <a:r>
              <a:rPr lang="en-GB" dirty="0">
                <a:sym typeface="Wingdings" pitchFamily="2" charset="2"/>
              </a:rPr>
              <a:t>  </a:t>
            </a:r>
            <a:r>
              <a:rPr lang="en-GB" dirty="0">
                <a:solidFill>
                  <a:schemeClr val="folHlink"/>
                </a:solidFill>
                <a:sym typeface="Wingdings" pitchFamily="2" charset="2"/>
              </a:rPr>
              <a:t>Individual</a:t>
            </a:r>
          </a:p>
          <a:p>
            <a:pPr>
              <a:buFontTx/>
              <a:buNone/>
            </a:pPr>
            <a:endParaRPr lang="en-GB" dirty="0">
              <a:solidFill>
                <a:schemeClr val="folHlink"/>
              </a:solidFill>
            </a:endParaRPr>
          </a:p>
        </p:txBody>
      </p:sp>
      <p:sp>
        <p:nvSpPr>
          <p:cNvPr id="850948" name="Rectangle 4"/>
          <p:cNvSpPr>
            <a:spLocks noChangeArrowheads="1"/>
          </p:cNvSpPr>
          <p:nvPr/>
        </p:nvSpPr>
        <p:spPr bwMode="auto">
          <a:xfrm>
            <a:off x="3995738" y="1700213"/>
            <a:ext cx="1368425" cy="433387"/>
          </a:xfrm>
          <a:prstGeom prst="rect">
            <a:avLst/>
          </a:prstGeom>
          <a:noFill/>
          <a:ln w="9525">
            <a:solidFill>
              <a:schemeClr val="tx1"/>
            </a:solidFill>
            <a:miter lim="800000"/>
            <a:headEnd/>
            <a:tailEnd/>
          </a:ln>
          <a:effectLst/>
        </p:spPr>
        <p:txBody>
          <a:bodyPr wrap="none" anchor="ctr"/>
          <a:lstStyle/>
          <a:p>
            <a:endParaRPr lang="en-US"/>
          </a:p>
        </p:txBody>
      </p:sp>
      <p:sp>
        <p:nvSpPr>
          <p:cNvPr id="850949" name="Rectangle 5"/>
          <p:cNvSpPr>
            <a:spLocks noChangeArrowheads="1"/>
          </p:cNvSpPr>
          <p:nvPr/>
        </p:nvSpPr>
        <p:spPr bwMode="auto">
          <a:xfrm>
            <a:off x="682625" y="2133600"/>
            <a:ext cx="1512888" cy="433388"/>
          </a:xfrm>
          <a:prstGeom prst="rect">
            <a:avLst/>
          </a:prstGeom>
          <a:noFill/>
          <a:ln w="9525">
            <a:solidFill>
              <a:schemeClr val="tx1"/>
            </a:solidFill>
            <a:miter lim="800000"/>
            <a:headEnd/>
            <a:tailEnd/>
          </a:ln>
          <a:effectLst/>
        </p:spPr>
        <p:txBody>
          <a:bodyPr wrap="none" anchor="ctr"/>
          <a:lstStyle/>
          <a:p>
            <a:endParaRPr lang="en-US"/>
          </a:p>
        </p:txBody>
      </p:sp>
      <p:sp>
        <p:nvSpPr>
          <p:cNvPr id="850950" name="Rectangle 6"/>
          <p:cNvSpPr>
            <a:spLocks noChangeArrowheads="1"/>
          </p:cNvSpPr>
          <p:nvPr/>
        </p:nvSpPr>
        <p:spPr bwMode="auto">
          <a:xfrm>
            <a:off x="1331913" y="2636838"/>
            <a:ext cx="2016125" cy="504825"/>
          </a:xfrm>
          <a:prstGeom prst="rect">
            <a:avLst/>
          </a:prstGeom>
          <a:noFill/>
          <a:ln w="9525">
            <a:solidFill>
              <a:schemeClr val="tx1"/>
            </a:solidFill>
            <a:miter lim="800000"/>
            <a:headEnd/>
            <a:tailEnd/>
          </a:ln>
          <a:effectLst/>
        </p:spPr>
        <p:txBody>
          <a:bodyPr wrap="none" anchor="ctr"/>
          <a:lstStyle/>
          <a:p>
            <a:endParaRPr lang="en-US"/>
          </a:p>
        </p:txBody>
      </p:sp>
      <p:sp>
        <p:nvSpPr>
          <p:cNvPr id="850951" name="Rectangle 7"/>
          <p:cNvSpPr>
            <a:spLocks noChangeArrowheads="1"/>
          </p:cNvSpPr>
          <p:nvPr/>
        </p:nvSpPr>
        <p:spPr bwMode="auto">
          <a:xfrm>
            <a:off x="3924300" y="2636838"/>
            <a:ext cx="1800225" cy="504825"/>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8" name="Rectangle 4"/>
          <p:cNvSpPr>
            <a:spLocks noChangeArrowheads="1"/>
          </p:cNvSpPr>
          <p:nvPr/>
        </p:nvSpPr>
        <p:spPr bwMode="auto">
          <a:xfrm>
            <a:off x="684213" y="333375"/>
            <a:ext cx="7772400" cy="863600"/>
          </a:xfrm>
          <a:prstGeom prst="rect">
            <a:avLst/>
          </a:prstGeom>
          <a:noFill/>
          <a:ln w="9525">
            <a:noFill/>
            <a:miter lim="800000"/>
            <a:headEnd/>
            <a:tailEnd/>
          </a:ln>
          <a:effectLst/>
        </p:spPr>
        <p:txBody>
          <a:bodyPr anchor="ctr"/>
          <a:lstStyle/>
          <a:p>
            <a:pPr algn="ctr"/>
            <a:r>
              <a:rPr lang="en-GB" sz="4400">
                <a:solidFill>
                  <a:schemeClr val="tx2"/>
                </a:solidFill>
              </a:rPr>
              <a:t>Combining Data</a:t>
            </a:r>
          </a:p>
        </p:txBody>
      </p:sp>
      <p:sp>
        <p:nvSpPr>
          <p:cNvPr id="809989" name="Rectangle 5"/>
          <p:cNvSpPr>
            <a:spLocks noChangeArrowheads="1"/>
          </p:cNvSpPr>
          <p:nvPr/>
        </p:nvSpPr>
        <p:spPr bwMode="auto">
          <a:xfrm>
            <a:off x="538163" y="1773238"/>
            <a:ext cx="3810000" cy="4419600"/>
          </a:xfrm>
          <a:prstGeom prst="rect">
            <a:avLst/>
          </a:prstGeom>
          <a:noFill/>
          <a:ln w="9525">
            <a:noFill/>
            <a:miter lim="800000"/>
            <a:headEnd/>
            <a:tailEnd/>
          </a:ln>
          <a:effectLst/>
        </p:spPr>
        <p:txBody>
          <a:bodyPr/>
          <a:lstStyle/>
          <a:p>
            <a:pPr marL="342900" indent="-342900">
              <a:spcBef>
                <a:spcPct val="20000"/>
              </a:spcBef>
            </a:pPr>
            <a:r>
              <a:rPr lang="en-GB" sz="2400"/>
              <a:t>1991 &amp; 2001 Census of UK population:</a:t>
            </a:r>
            <a:endParaRPr lang="en-GB" sz="2400" b="0"/>
          </a:p>
          <a:p>
            <a:pPr marL="342900" indent="-342900">
              <a:spcBef>
                <a:spcPct val="20000"/>
              </a:spcBef>
            </a:pPr>
            <a:r>
              <a:rPr lang="en-GB" sz="2400" b="0"/>
              <a:t>	100% coverage</a:t>
            </a:r>
          </a:p>
          <a:p>
            <a:pPr marL="342900" indent="-342900">
              <a:spcBef>
                <a:spcPct val="20000"/>
              </a:spcBef>
            </a:pPr>
            <a:r>
              <a:rPr lang="en-GB" sz="2400" b="0"/>
              <a:t>	fine geographical detail</a:t>
            </a:r>
          </a:p>
          <a:p>
            <a:pPr marL="342900" indent="-342900">
              <a:spcBef>
                <a:spcPct val="20000"/>
              </a:spcBef>
            </a:pPr>
            <a:r>
              <a:rPr lang="en-GB" sz="2400" b="0"/>
              <a:t>	small area data available only in tabular format with limited variables to preserve confidentiality</a:t>
            </a:r>
            <a:endParaRPr lang="en-GB" sz="2800" b="0"/>
          </a:p>
        </p:txBody>
      </p:sp>
      <p:sp>
        <p:nvSpPr>
          <p:cNvPr id="809990" name="Rectangle 6"/>
          <p:cNvSpPr>
            <a:spLocks noChangeArrowheads="1"/>
          </p:cNvSpPr>
          <p:nvPr/>
        </p:nvSpPr>
        <p:spPr bwMode="auto">
          <a:xfrm>
            <a:off x="4643438" y="1773238"/>
            <a:ext cx="3810000" cy="4419600"/>
          </a:xfrm>
          <a:prstGeom prst="rect">
            <a:avLst/>
          </a:prstGeom>
          <a:noFill/>
          <a:ln w="9525">
            <a:noFill/>
            <a:miter lim="800000"/>
            <a:headEnd/>
            <a:tailEnd/>
          </a:ln>
          <a:effectLst/>
        </p:spPr>
        <p:txBody>
          <a:bodyPr/>
          <a:lstStyle/>
          <a:p>
            <a:pPr marL="342900" indent="-342900">
              <a:spcBef>
                <a:spcPct val="20000"/>
              </a:spcBef>
            </a:pPr>
            <a:r>
              <a:rPr lang="en-GB" sz="2500"/>
              <a:t>British Household Panel Survey:</a:t>
            </a:r>
            <a:endParaRPr lang="en-GB" sz="2500" b="0"/>
          </a:p>
          <a:p>
            <a:pPr marL="342900" indent="-342900">
              <a:spcBef>
                <a:spcPct val="20000"/>
              </a:spcBef>
            </a:pPr>
            <a:r>
              <a:rPr lang="en-GB" sz="2500" b="0"/>
              <a:t>	sample size: more than 5,000 households</a:t>
            </a:r>
          </a:p>
          <a:p>
            <a:pPr marL="342900" indent="-342900">
              <a:spcBef>
                <a:spcPct val="20000"/>
              </a:spcBef>
            </a:pPr>
            <a:r>
              <a:rPr lang="en-GB" sz="2500" b="0"/>
              <a:t>	annual surveys since 1991</a:t>
            </a:r>
          </a:p>
          <a:p>
            <a:pPr marL="342900" indent="-342900">
              <a:spcBef>
                <a:spcPct val="20000"/>
              </a:spcBef>
            </a:pPr>
            <a:r>
              <a:rPr lang="en-GB" sz="2500" b="0"/>
              <a:t>	individual data</a:t>
            </a:r>
          </a:p>
          <a:p>
            <a:pPr marL="342900" indent="-342900">
              <a:spcBef>
                <a:spcPct val="20000"/>
              </a:spcBef>
            </a:pPr>
            <a:r>
              <a:rPr lang="en-GB" sz="2500" b="0"/>
              <a:t>	more variables than census</a:t>
            </a:r>
          </a:p>
          <a:p>
            <a:pPr marL="342900" indent="-342900">
              <a:spcBef>
                <a:spcPct val="20000"/>
              </a:spcBef>
            </a:pPr>
            <a:r>
              <a:rPr lang="en-GB" sz="2500" b="0"/>
              <a:t>	coarse geography</a:t>
            </a:r>
          </a:p>
          <a:p>
            <a:pPr marL="342900" indent="-342900">
              <a:spcBef>
                <a:spcPct val="20000"/>
              </a:spcBef>
            </a:pPr>
            <a:r>
              <a:rPr lang="en-GB" sz="2500" b="0"/>
              <a:t>	household attrition</a:t>
            </a:r>
            <a:endParaRPr lang="en-GB" sz="2800" b="0"/>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701" name="Rectangle 5"/>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a:r>
              <a:rPr lang="en-GB" sz="4400" dirty="0">
                <a:solidFill>
                  <a:schemeClr val="tx2"/>
                </a:solidFill>
              </a:rPr>
              <a:t>Outline</a:t>
            </a:r>
            <a:endParaRPr lang="en-US" sz="4400" dirty="0">
              <a:solidFill>
                <a:schemeClr val="tx2"/>
              </a:solidFill>
            </a:endParaRPr>
          </a:p>
        </p:txBody>
      </p:sp>
      <p:sp>
        <p:nvSpPr>
          <p:cNvPr id="797702" name="Rectangle 6"/>
          <p:cNvSpPr>
            <a:spLocks noChangeArrowheads="1"/>
          </p:cNvSpPr>
          <p:nvPr/>
        </p:nvSpPr>
        <p:spPr bwMode="auto">
          <a:xfrm>
            <a:off x="457200" y="1285860"/>
            <a:ext cx="8229600" cy="4525963"/>
          </a:xfrm>
          <a:prstGeom prst="rect">
            <a:avLst/>
          </a:prstGeom>
          <a:noFill/>
          <a:ln w="9525">
            <a:noFill/>
            <a:miter lim="800000"/>
            <a:headEnd/>
            <a:tailEnd/>
          </a:ln>
          <a:effectLst/>
        </p:spPr>
        <p:txBody>
          <a:bodyPr/>
          <a:lstStyle/>
          <a:p>
            <a:pPr marL="342900" indent="-342900">
              <a:spcBef>
                <a:spcPct val="20000"/>
              </a:spcBef>
              <a:buFontTx/>
              <a:buChar char="•"/>
            </a:pPr>
            <a:r>
              <a:rPr lang="en-GB" sz="3200" b="0" dirty="0" smtClean="0"/>
              <a:t>What is happiness? Can it be measured?</a:t>
            </a:r>
          </a:p>
          <a:p>
            <a:pPr marL="342900" indent="-342900">
              <a:spcBef>
                <a:spcPct val="20000"/>
              </a:spcBef>
              <a:buFontTx/>
              <a:buChar char="•"/>
            </a:pPr>
            <a:r>
              <a:rPr lang="en-GB" sz="3200" b="0" dirty="0" smtClean="0"/>
              <a:t>The socio-economic and demographic determinants of happiness</a:t>
            </a:r>
            <a:endParaRPr lang="en-GB" sz="3200" b="0" dirty="0"/>
          </a:p>
          <a:p>
            <a:pPr marL="342900" indent="-342900">
              <a:spcBef>
                <a:spcPct val="20000"/>
              </a:spcBef>
              <a:buFontTx/>
              <a:buChar char="•"/>
            </a:pPr>
            <a:r>
              <a:rPr lang="en-GB" sz="3200" b="0" dirty="0" smtClean="0"/>
              <a:t>Spatial </a:t>
            </a:r>
            <a:r>
              <a:rPr lang="en-GB" sz="3200" b="0" dirty="0" err="1" smtClean="0"/>
              <a:t>microsimulation</a:t>
            </a:r>
            <a:endParaRPr lang="en-GB" sz="3200" b="0" dirty="0" smtClean="0"/>
          </a:p>
          <a:p>
            <a:pPr marL="342900" indent="-342900">
              <a:spcBef>
                <a:spcPct val="20000"/>
              </a:spcBef>
              <a:buFontTx/>
              <a:buChar char="•"/>
            </a:pPr>
            <a:r>
              <a:rPr lang="en-GB" sz="3200" b="0" dirty="0" smtClean="0"/>
              <a:t>Spatial </a:t>
            </a:r>
            <a:r>
              <a:rPr lang="en-GB" sz="3200" b="0" dirty="0" err="1" smtClean="0"/>
              <a:t>microsimulation</a:t>
            </a:r>
            <a:r>
              <a:rPr lang="en-GB" sz="3200" b="0" dirty="0" smtClean="0"/>
              <a:t> models of happiness</a:t>
            </a:r>
          </a:p>
          <a:p>
            <a:pPr marL="342900" indent="-342900">
              <a:spcBef>
                <a:spcPct val="20000"/>
              </a:spcBef>
              <a:buFontTx/>
              <a:buChar char="•"/>
            </a:pPr>
            <a:r>
              <a:rPr lang="en-GB" sz="3200" b="0" dirty="0" smtClean="0"/>
              <a:t>Concluding comments</a:t>
            </a:r>
            <a:endParaRPr lang="en-US" sz="3200" b="0" dirty="0"/>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1438" y="428625"/>
            <a:ext cx="9001125" cy="100806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1" i="0" u="none" strike="noStrike" kern="0" cap="none" spc="0" normalizeH="0" baseline="0" noProof="0" dirty="0" smtClean="0">
                <a:ln>
                  <a:noFill/>
                </a:ln>
                <a:solidFill>
                  <a:schemeClr val="tx2"/>
                </a:solidFill>
                <a:effectLst/>
                <a:uLnTx/>
                <a:uFillTx/>
                <a:latin typeface="+mj-lt"/>
                <a:ea typeface="+mj-ea"/>
                <a:cs typeface="+mj-cs"/>
              </a:rPr>
              <a:t>Multilevel modelling happiness and well-being (Ballas and Tranmer, 2008)</a:t>
            </a:r>
            <a:endParaRPr kumimoji="0" lang="en-US" sz="3600" b="1" i="0" u="none" strike="noStrike" kern="0" cap="none" spc="0" normalizeH="0" baseline="0" noProof="0" dirty="0" smtClean="0">
              <a:ln>
                <a:noFill/>
              </a:ln>
              <a:solidFill>
                <a:schemeClr val="tx2"/>
              </a:solidFill>
              <a:effectLst/>
              <a:uLnTx/>
              <a:uFillTx/>
              <a:latin typeface="+mj-lt"/>
              <a:ea typeface="+mj-ea"/>
              <a:cs typeface="+mj-cs"/>
            </a:endParaRPr>
          </a:p>
        </p:txBody>
      </p:sp>
      <p:sp>
        <p:nvSpPr>
          <p:cNvPr id="3" name="Rectangle 3"/>
          <p:cNvSpPr txBox="1">
            <a:spLocks noChangeArrowheads="1"/>
          </p:cNvSpPr>
          <p:nvPr/>
        </p:nvSpPr>
        <p:spPr>
          <a:xfrm>
            <a:off x="457200" y="2332062"/>
            <a:ext cx="8229600" cy="4525962"/>
          </a:xfrm>
          <a:prstGeom prst="rect">
            <a:avLst/>
          </a:prstGeom>
        </p:spPr>
        <p:txBody>
          <a:bodyPr/>
          <a:lstStyle/>
          <a:p>
            <a:pPr marL="609600" marR="0" lvl="0" indent="-609600" algn="l" defTabSz="914400" rtl="0" eaLnBrk="1" fontAlgn="base" latinLnBrk="0" hangingPunct="1">
              <a:lnSpc>
                <a:spcPct val="100000"/>
              </a:lnSpc>
              <a:spcBef>
                <a:spcPct val="20000"/>
              </a:spcBef>
              <a:spcAft>
                <a:spcPct val="0"/>
              </a:spcAft>
              <a:buClrTx/>
              <a:buSzTx/>
              <a:buFontTx/>
              <a:buAutoNum type="arabicPeriod"/>
              <a:tabLst/>
              <a:defRPr/>
            </a:pPr>
            <a:r>
              <a:rPr kumimoji="0" lang="en-GB" sz="3600" b="0" i="0" u="none" strike="noStrike" kern="0" cap="none" spc="0" normalizeH="0" baseline="0" noProof="0" dirty="0" smtClean="0">
                <a:ln>
                  <a:noFill/>
                </a:ln>
                <a:solidFill>
                  <a:schemeClr val="tx1"/>
                </a:solidFill>
                <a:effectLst/>
                <a:uLnTx/>
                <a:uFillTx/>
                <a:latin typeface="+mn-lt"/>
                <a:ea typeface="+mn-ea"/>
                <a:cs typeface="+mn-cs"/>
              </a:rPr>
              <a:t>“Null model” – extent of variation</a:t>
            </a:r>
          </a:p>
          <a:p>
            <a:pPr marL="609600" marR="0" lvl="0" indent="-609600" algn="l" defTabSz="914400" rtl="0" eaLnBrk="1" fontAlgn="base" latinLnBrk="0" hangingPunct="1">
              <a:lnSpc>
                <a:spcPct val="100000"/>
              </a:lnSpc>
              <a:spcBef>
                <a:spcPct val="20000"/>
              </a:spcBef>
              <a:spcAft>
                <a:spcPct val="0"/>
              </a:spcAft>
              <a:buClrTx/>
              <a:buSzTx/>
              <a:buFontTx/>
              <a:buAutoNum type="arabicPeriod"/>
              <a:tabLst/>
              <a:defRPr/>
            </a:pPr>
            <a:r>
              <a:rPr kumimoji="0" lang="en-GB" sz="3600" b="0" i="0" u="none" strike="noStrike" kern="0" cap="none" spc="0" normalizeH="0" baseline="0" noProof="0" dirty="0" smtClean="0">
                <a:ln>
                  <a:noFill/>
                </a:ln>
                <a:solidFill>
                  <a:schemeClr val="tx1"/>
                </a:solidFill>
                <a:effectLst/>
                <a:uLnTx/>
                <a:uFillTx/>
                <a:latin typeface="+mn-lt"/>
                <a:ea typeface="+mn-ea"/>
                <a:cs typeface="+mn-cs"/>
              </a:rPr>
              <a:t>Socio-economic variables and health – random intercepts</a:t>
            </a:r>
          </a:p>
          <a:p>
            <a:pPr marL="609600" marR="0" lvl="0" indent="-609600" algn="l" defTabSz="914400" rtl="0" eaLnBrk="1" fontAlgn="base" latinLnBrk="0" hangingPunct="1">
              <a:lnSpc>
                <a:spcPct val="100000"/>
              </a:lnSpc>
              <a:spcBef>
                <a:spcPct val="20000"/>
              </a:spcBef>
              <a:spcAft>
                <a:spcPct val="0"/>
              </a:spcAft>
              <a:buClrTx/>
              <a:buSzTx/>
              <a:buFontTx/>
              <a:buAutoNum type="arabicPeriod"/>
              <a:tabLst/>
              <a:defRPr/>
            </a:pPr>
            <a:r>
              <a:rPr kumimoji="0" lang="en-GB" sz="3600" b="0" i="0" u="none" strike="noStrike" kern="0" cap="none" spc="0" normalizeH="0" baseline="0" noProof="0" dirty="0" smtClean="0">
                <a:ln>
                  <a:noFill/>
                </a:ln>
                <a:solidFill>
                  <a:schemeClr val="tx1"/>
                </a:solidFill>
                <a:effectLst/>
                <a:uLnTx/>
                <a:uFillTx/>
                <a:latin typeface="+mn-lt"/>
                <a:ea typeface="+mn-ea"/>
                <a:cs typeface="+mn-cs"/>
              </a:rPr>
              <a:t>Social context – interaction variables</a:t>
            </a:r>
          </a:p>
          <a:p>
            <a:pPr marL="609600" lvl="0" indent="-609600">
              <a:spcBef>
                <a:spcPct val="20000"/>
              </a:spcBef>
              <a:defRPr/>
            </a:pPr>
            <a:endParaRPr lang="en-US" sz="1400" b="0" kern="0" dirty="0" smtClean="0">
              <a:latin typeface="+mn-lt"/>
            </a:endParaRPr>
          </a:p>
          <a:p>
            <a:pPr marL="609600" lvl="0" indent="-609600">
              <a:spcBef>
                <a:spcPct val="20000"/>
              </a:spcBef>
              <a:defRPr/>
            </a:pPr>
            <a:endParaRPr lang="en-US" b="0" kern="0" dirty="0" smtClean="0">
              <a:latin typeface="+mn-lt"/>
            </a:endParaRPr>
          </a:p>
          <a:p>
            <a:pPr marL="609600" lvl="0" indent="-609600">
              <a:spcBef>
                <a:spcPct val="20000"/>
              </a:spcBef>
              <a:defRPr/>
            </a:pPr>
            <a:r>
              <a:rPr lang="en-US" b="0" kern="0" dirty="0" smtClean="0">
                <a:latin typeface="+mn-lt"/>
              </a:rPr>
              <a:t>Ballas, D., Tranmer, M. (2008), </a:t>
            </a:r>
            <a:r>
              <a:rPr lang="en-US" b="0" i="1" kern="0" dirty="0" smtClean="0">
                <a:latin typeface="+mn-lt"/>
              </a:rPr>
              <a:t>Happy people or happy places? A multilevel </a:t>
            </a:r>
            <a:r>
              <a:rPr lang="en-US" b="0" i="1" kern="0" dirty="0" err="1" smtClean="0">
                <a:latin typeface="+mn-lt"/>
              </a:rPr>
              <a:t>modelling</a:t>
            </a:r>
            <a:r>
              <a:rPr lang="en-US" b="0" i="1" kern="0" dirty="0" smtClean="0">
                <a:latin typeface="+mn-lt"/>
              </a:rPr>
              <a:t> approach to the analysis of happiness and well-being</a:t>
            </a:r>
            <a:r>
              <a:rPr lang="en-US" b="0" kern="0" dirty="0" smtClean="0">
                <a:latin typeface="+mn-lt"/>
              </a:rPr>
              <a:t>, </a:t>
            </a:r>
            <a:r>
              <a:rPr lang="en-US" b="0" kern="0" dirty="0" err="1" smtClean="0">
                <a:latin typeface="+mn-lt"/>
              </a:rPr>
              <a:t>arXiv</a:t>
            </a:r>
            <a:r>
              <a:rPr lang="en-US" b="0" kern="0" dirty="0" smtClean="0">
                <a:latin typeface="+mn-lt"/>
              </a:rPr>
              <a:t> e-print archive, http://eprintweb.org/S/article/stat/0808.1001</a:t>
            </a:r>
            <a:endParaRPr kumimoji="0" lang="en-GB" b="0" i="0" u="none" strike="noStrike" kern="0" cap="none" spc="0" normalizeH="0" baseline="0" noProof="0" dirty="0" smtClean="0">
              <a:ln>
                <a:noFill/>
              </a:ln>
              <a:solidFill>
                <a:schemeClr val="tx1"/>
              </a:solidFill>
              <a:effectLst/>
              <a:uLnTx/>
              <a:uFillTx/>
              <a:latin typeface="+mn-lt"/>
              <a:ea typeface="+mn-ea"/>
              <a:cs typeface="+mn-cs"/>
            </a:endParaRPr>
          </a:p>
          <a:p>
            <a:pPr marL="609600" marR="0" lvl="0" indent="-609600" algn="l" defTabSz="914400" rtl="0" eaLnBrk="1" fontAlgn="base" latinLnBrk="0" hangingPunct="1">
              <a:lnSpc>
                <a:spcPct val="100000"/>
              </a:lnSpc>
              <a:spcBef>
                <a:spcPct val="20000"/>
              </a:spcBef>
              <a:spcAft>
                <a:spcPct val="0"/>
              </a:spcAft>
              <a:buClrTx/>
              <a:buSzTx/>
              <a:buFontTx/>
              <a:buNone/>
              <a:tabLst/>
              <a:defRPr/>
            </a:pPr>
            <a:endParaRPr kumimoji="0" lang="en-GB" sz="4000" b="0" i="0" u="none" strike="noStrike" kern="0" cap="none" spc="0" normalizeH="0" baseline="0" noProof="0" dirty="0" smtClean="0">
              <a:ln>
                <a:noFill/>
              </a:ln>
              <a:solidFill>
                <a:schemeClr val="tx1"/>
              </a:solidFill>
              <a:effectLst/>
              <a:uLnTx/>
              <a:uFillTx/>
              <a:latin typeface="+mn-lt"/>
              <a:ea typeface="+mn-ea"/>
              <a:cs typeface="+mn-cs"/>
            </a:endParaRPr>
          </a:p>
          <a:p>
            <a:pPr marL="609600" marR="0" lvl="0" indent="-609600" algn="l" defTabSz="914400" rtl="0" eaLnBrk="1" fontAlgn="base" latinLnBrk="0" hangingPunct="1">
              <a:lnSpc>
                <a:spcPct val="100000"/>
              </a:lnSpc>
              <a:spcBef>
                <a:spcPct val="20000"/>
              </a:spcBef>
              <a:spcAft>
                <a:spcPct val="0"/>
              </a:spcAft>
              <a:buClrTx/>
              <a:buSzTx/>
              <a:buFontTx/>
              <a:buNone/>
              <a:tabLst/>
              <a:defRPr/>
            </a:pPr>
            <a:endParaRPr kumimoji="0" lang="en-GB" sz="4000" b="0" i="0" u="none" strike="noStrike" kern="0" cap="none" spc="0" normalizeH="0" baseline="0" noProof="0" dirty="0" smtClean="0">
              <a:ln>
                <a:noFill/>
              </a:ln>
              <a:solidFill>
                <a:schemeClr val="tx1"/>
              </a:solidFill>
              <a:effectLst/>
              <a:uLnTx/>
              <a:uFillTx/>
              <a:latin typeface="+mn-lt"/>
              <a:ea typeface="+mn-ea"/>
              <a:cs typeface="+mn-cs"/>
            </a:endParaRPr>
          </a:p>
          <a:p>
            <a:pPr marL="609600" marR="0" lvl="0" indent="-609600" algn="l" defTabSz="914400" rtl="0" eaLnBrk="1" fontAlgn="base" latinLnBrk="0" hangingPunct="1">
              <a:lnSpc>
                <a:spcPct val="100000"/>
              </a:lnSpc>
              <a:spcBef>
                <a:spcPct val="20000"/>
              </a:spcBef>
              <a:spcAft>
                <a:spcPct val="0"/>
              </a:spcAft>
              <a:buClrTx/>
              <a:buSzTx/>
              <a:buFontTx/>
              <a:buAutoNum type="arabicPeriod"/>
              <a:tabLst/>
              <a:defRPr/>
            </a:pPr>
            <a:endParaRPr kumimoji="0" lang="en-US" sz="4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14313" y="1357313"/>
          <a:ext cx="8715437" cy="3840480"/>
        </p:xfrm>
        <a:graphic>
          <a:graphicData uri="http://schemas.openxmlformats.org/drawingml/2006/table">
            <a:tbl>
              <a:tblPr/>
              <a:tblGrid>
                <a:gridCol w="4000527"/>
                <a:gridCol w="2500330"/>
                <a:gridCol w="2189180"/>
                <a:gridCol w="25400"/>
              </a:tblGrid>
              <a:tr h="195299">
                <a:tc>
                  <a:txBody>
                    <a:bodyPr/>
                    <a:lstStyle/>
                    <a:p>
                      <a:pPr>
                        <a:spcAft>
                          <a:spcPts val="0"/>
                        </a:spcAft>
                      </a:pPr>
                      <a:r>
                        <a:rPr lang="en-GB" sz="1800" b="1" dirty="0">
                          <a:latin typeface="Times New Roman"/>
                          <a:ea typeface="Times New Roman"/>
                          <a:cs typeface="Times New Roman"/>
                        </a:rPr>
                        <a:t>Happiness and well-being determinants</a:t>
                      </a:r>
                      <a:endParaRPr lang="en-US" sz="1800" dirty="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b="1">
                          <a:latin typeface="Times New Roman"/>
                          <a:ea typeface="Times New Roman"/>
                          <a:cs typeface="Times New Roman"/>
                        </a:rPr>
                        <a:t>Model 2</a:t>
                      </a:r>
                      <a:endParaRPr lang="en-US" sz="180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b="1">
                          <a:latin typeface="Times New Roman"/>
                          <a:ea typeface="Times New Roman"/>
                          <a:cs typeface="Times New Roman"/>
                        </a:rPr>
                        <a:t>Model 3</a:t>
                      </a:r>
                      <a:endParaRPr lang="en-US" sz="180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195299">
                <a:tc>
                  <a:txBody>
                    <a:bodyPr/>
                    <a:lstStyle/>
                    <a:p>
                      <a:pPr>
                        <a:spcAft>
                          <a:spcPts val="0"/>
                        </a:spcAft>
                      </a:pPr>
                      <a:r>
                        <a:rPr lang="en-GB" sz="1800" dirty="0">
                          <a:latin typeface="Times New Roman"/>
                          <a:ea typeface="Times New Roman"/>
                          <a:cs typeface="Times New Roman"/>
                        </a:rPr>
                        <a:t>Age </a:t>
                      </a:r>
                      <a:endParaRPr lang="en-US" sz="1800" dirty="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dirty="0">
                          <a:latin typeface="Times New Roman"/>
                          <a:ea typeface="Times New Roman"/>
                          <a:cs typeface="Times New Roman"/>
                        </a:rPr>
                        <a:t>HLGHQ1(-),GHQL(-)</a:t>
                      </a:r>
                      <a:endParaRPr lang="en-US" sz="1800" dirty="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latin typeface="Times New Roman"/>
                          <a:ea typeface="Times New Roman"/>
                          <a:cs typeface="Times New Roman"/>
                        </a:rPr>
                        <a:t>HLGHQ1(-),GHQL(-)</a:t>
                      </a:r>
                      <a:endParaRPr lang="en-US" sz="180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195299">
                <a:tc>
                  <a:txBody>
                    <a:bodyPr/>
                    <a:lstStyle/>
                    <a:p>
                      <a:pPr>
                        <a:spcAft>
                          <a:spcPts val="0"/>
                        </a:spcAft>
                      </a:pPr>
                      <a:r>
                        <a:rPr lang="en-GB" sz="1800" dirty="0">
                          <a:latin typeface="Times New Roman"/>
                          <a:ea typeface="Times New Roman"/>
                          <a:cs typeface="Times New Roman"/>
                        </a:rPr>
                        <a:t>Female (Reference = Male)</a:t>
                      </a:r>
                      <a:endParaRPr lang="en-US" sz="1800" dirty="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latin typeface="Times New Roman"/>
                          <a:ea typeface="Times New Roman"/>
                          <a:cs typeface="Times New Roman"/>
                        </a:rPr>
                        <a:t>HLGHQ1(-),GHQL(-)</a:t>
                      </a:r>
                      <a:endParaRPr lang="en-US" sz="180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latin typeface="Times New Roman"/>
                          <a:ea typeface="Times New Roman"/>
                          <a:cs typeface="Times New Roman"/>
                        </a:rPr>
                        <a:t>HLGHQ1(-),GHQL(-)</a:t>
                      </a:r>
                      <a:endParaRPr lang="en-US" sz="180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95299">
                <a:tc>
                  <a:txBody>
                    <a:bodyPr/>
                    <a:lstStyle/>
                    <a:p>
                      <a:pPr>
                        <a:spcAft>
                          <a:spcPts val="0"/>
                        </a:spcAft>
                      </a:pPr>
                      <a:r>
                        <a:rPr lang="en-GB" sz="1800" dirty="0">
                          <a:latin typeface="Times New Roman"/>
                          <a:ea typeface="Times New Roman"/>
                          <a:cs typeface="Times New Roman"/>
                        </a:rPr>
                        <a:t>Health good (reference = health excellent)</a:t>
                      </a:r>
                      <a:endParaRPr lang="en-US" sz="1800" dirty="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latin typeface="Times New Roman"/>
                          <a:ea typeface="Times New Roman"/>
                          <a:cs typeface="Times New Roman"/>
                        </a:rPr>
                        <a:t>HLGHQ1(-),GHQL(-)</a:t>
                      </a:r>
                      <a:endParaRPr lang="en-US" sz="180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latin typeface="Times New Roman"/>
                          <a:ea typeface="Times New Roman"/>
                          <a:cs typeface="Times New Roman"/>
                        </a:rPr>
                        <a:t>HLGHQ1(-),GHQL(-)</a:t>
                      </a:r>
                      <a:endParaRPr lang="en-US" sz="180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95299">
                <a:tc>
                  <a:txBody>
                    <a:bodyPr/>
                    <a:lstStyle/>
                    <a:p>
                      <a:pPr>
                        <a:spcAft>
                          <a:spcPts val="0"/>
                        </a:spcAft>
                      </a:pPr>
                      <a:r>
                        <a:rPr lang="en-GB" sz="1800">
                          <a:latin typeface="Times New Roman"/>
                          <a:ea typeface="Times New Roman"/>
                          <a:cs typeface="Times New Roman"/>
                        </a:rPr>
                        <a:t>Health  fair (reference = health excellent)</a:t>
                      </a:r>
                      <a:endParaRPr lang="en-US" sz="180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latin typeface="Times New Roman"/>
                          <a:ea typeface="Times New Roman"/>
                          <a:cs typeface="Times New Roman"/>
                        </a:rPr>
                        <a:t>HLGHQ1(-),GHQL(-)</a:t>
                      </a:r>
                      <a:endParaRPr lang="en-US" sz="180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latin typeface="Times New Roman"/>
                          <a:ea typeface="Times New Roman"/>
                          <a:cs typeface="Times New Roman"/>
                        </a:rPr>
                        <a:t>HLGHQ1(-),GHQL(-)</a:t>
                      </a:r>
                      <a:endParaRPr lang="en-US" sz="180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95299">
                <a:tc>
                  <a:txBody>
                    <a:bodyPr/>
                    <a:lstStyle/>
                    <a:p>
                      <a:pPr>
                        <a:spcAft>
                          <a:spcPts val="0"/>
                        </a:spcAft>
                      </a:pPr>
                      <a:r>
                        <a:rPr lang="en-GB" sz="1800">
                          <a:latin typeface="Times New Roman"/>
                          <a:ea typeface="Times New Roman"/>
                          <a:cs typeface="Times New Roman"/>
                        </a:rPr>
                        <a:t>Health poor (reference = health excellent)</a:t>
                      </a:r>
                      <a:endParaRPr lang="en-US" sz="180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latin typeface="Times New Roman"/>
                          <a:ea typeface="Times New Roman"/>
                          <a:cs typeface="Times New Roman"/>
                        </a:rPr>
                        <a:t>HLGHQ1(-),GHQL(-)</a:t>
                      </a:r>
                      <a:endParaRPr lang="en-US" sz="180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latin typeface="Times New Roman"/>
                          <a:ea typeface="Times New Roman"/>
                          <a:cs typeface="Times New Roman"/>
                        </a:rPr>
                        <a:t>HLGHQ1(-),GHQL(-)</a:t>
                      </a:r>
                      <a:endParaRPr lang="en-US" sz="180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312509">
                <a:tc>
                  <a:txBody>
                    <a:bodyPr/>
                    <a:lstStyle/>
                    <a:p>
                      <a:pPr>
                        <a:spcAft>
                          <a:spcPts val="0"/>
                        </a:spcAft>
                      </a:pPr>
                      <a:r>
                        <a:rPr lang="en-GB" sz="1800" dirty="0">
                          <a:latin typeface="Times New Roman"/>
                          <a:ea typeface="Times New Roman"/>
                          <a:cs typeface="Times New Roman"/>
                        </a:rPr>
                        <a:t>Health very poor (reference = health excellent)</a:t>
                      </a:r>
                      <a:endParaRPr lang="en-US" sz="1800" dirty="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latin typeface="Times New Roman"/>
                          <a:ea typeface="Times New Roman"/>
                          <a:cs typeface="Times New Roman"/>
                        </a:rPr>
                        <a:t>HLGHQ1(-),GHQL(-)</a:t>
                      </a:r>
                      <a:endParaRPr lang="en-US" sz="180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latin typeface="Times New Roman"/>
                          <a:ea typeface="Times New Roman"/>
                          <a:cs typeface="Times New Roman"/>
                        </a:rPr>
                        <a:t>HLGHQ1(-),GHQL(-)</a:t>
                      </a:r>
                      <a:endParaRPr lang="en-US" sz="180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312509">
                <a:tc>
                  <a:txBody>
                    <a:bodyPr/>
                    <a:lstStyle/>
                    <a:p>
                      <a:pPr>
                        <a:spcAft>
                          <a:spcPts val="0"/>
                        </a:spcAft>
                      </a:pPr>
                      <a:r>
                        <a:rPr lang="en-GB" sz="1800">
                          <a:latin typeface="Times New Roman"/>
                          <a:ea typeface="Times New Roman"/>
                          <a:cs typeface="Times New Roman"/>
                        </a:rPr>
                        <a:t>Employment status: unemployed (reference = employed or self employed)</a:t>
                      </a:r>
                      <a:endParaRPr lang="en-US" sz="180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latin typeface="Times New Roman"/>
                          <a:ea typeface="Times New Roman"/>
                          <a:cs typeface="Times New Roman"/>
                        </a:rPr>
                        <a:t>HLGHQ1(-),GHQL(-)</a:t>
                      </a:r>
                      <a:endParaRPr lang="en-US" sz="180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latin typeface="Times New Roman"/>
                          <a:ea typeface="Times New Roman"/>
                          <a:cs typeface="Times New Roman"/>
                        </a:rPr>
                        <a:t>HLGHQ1(-),GHQL(-)</a:t>
                      </a:r>
                      <a:endParaRPr lang="en-US" sz="180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312509">
                <a:tc>
                  <a:txBody>
                    <a:bodyPr/>
                    <a:lstStyle/>
                    <a:p>
                      <a:pPr>
                        <a:spcAft>
                          <a:spcPts val="0"/>
                        </a:spcAft>
                      </a:pPr>
                      <a:r>
                        <a:rPr lang="en-GB" sz="1800" dirty="0">
                          <a:latin typeface="Times New Roman"/>
                          <a:ea typeface="Times New Roman"/>
                          <a:cs typeface="Times New Roman"/>
                        </a:rPr>
                        <a:t>Employment status: family care (reference = employed or self employed)</a:t>
                      </a:r>
                      <a:endParaRPr lang="en-US" sz="1800" dirty="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latin typeface="Times New Roman"/>
                          <a:ea typeface="Times New Roman"/>
                          <a:cs typeface="Times New Roman"/>
                        </a:rPr>
                        <a:t>HLGHQ1(-),GHQL(-)</a:t>
                      </a:r>
                      <a:endParaRPr lang="en-US" sz="180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800" dirty="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312509">
                <a:tc>
                  <a:txBody>
                    <a:bodyPr/>
                    <a:lstStyle/>
                    <a:p>
                      <a:pPr>
                        <a:spcAft>
                          <a:spcPts val="0"/>
                        </a:spcAft>
                      </a:pPr>
                      <a:r>
                        <a:rPr lang="en-GB" sz="1800">
                          <a:latin typeface="Times New Roman"/>
                          <a:ea typeface="Times New Roman"/>
                          <a:cs typeface="Times New Roman"/>
                        </a:rPr>
                        <a:t>Employment status: sick/disabled (reference = employed or self employed)</a:t>
                      </a:r>
                      <a:endParaRPr lang="en-US" sz="180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latin typeface="Times New Roman"/>
                          <a:ea typeface="Times New Roman"/>
                          <a:cs typeface="Times New Roman"/>
                        </a:rPr>
                        <a:t>HLGHQ1(-),GHQL(-)</a:t>
                      </a:r>
                      <a:endParaRPr lang="en-US" sz="180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80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bl>
          </a:graphicData>
        </a:graphic>
      </p:graphicFrame>
      <p:sp>
        <p:nvSpPr>
          <p:cNvPr id="3" name="Rectangle 2"/>
          <p:cNvSpPr>
            <a:spLocks noChangeArrowheads="1"/>
          </p:cNvSpPr>
          <p:nvPr/>
        </p:nvSpPr>
        <p:spPr bwMode="auto">
          <a:xfrm>
            <a:off x="357188" y="285750"/>
            <a:ext cx="8072437" cy="461963"/>
          </a:xfrm>
          <a:prstGeom prst="rect">
            <a:avLst/>
          </a:prstGeom>
          <a:noFill/>
          <a:ln w="9525">
            <a:noFill/>
            <a:miter lim="800000"/>
            <a:headEnd/>
            <a:tailEnd/>
          </a:ln>
        </p:spPr>
        <p:txBody>
          <a:bodyPr>
            <a:spAutoFit/>
          </a:bodyPr>
          <a:lstStyle/>
          <a:p>
            <a:r>
              <a:rPr lang="en-US" sz="2400"/>
              <a:t>Model 2 and 3</a:t>
            </a:r>
            <a:r>
              <a:rPr lang="en-GB" sz="2400"/>
              <a:t> significant main effects (1)</a:t>
            </a:r>
            <a:endParaRPr lang="en-US" sz="2400"/>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42844" y="345782"/>
          <a:ext cx="8929719" cy="6583680"/>
        </p:xfrm>
        <a:graphic>
          <a:graphicData uri="http://schemas.openxmlformats.org/drawingml/2006/table">
            <a:tbl>
              <a:tblPr/>
              <a:tblGrid>
                <a:gridCol w="4185788"/>
                <a:gridCol w="2308552"/>
                <a:gridCol w="2287779"/>
                <a:gridCol w="147600"/>
              </a:tblGrid>
              <a:tr h="193176">
                <a:tc>
                  <a:txBody>
                    <a:bodyPr/>
                    <a:lstStyle/>
                    <a:p>
                      <a:pPr>
                        <a:spcAft>
                          <a:spcPts val="0"/>
                        </a:spcAft>
                      </a:pPr>
                      <a:r>
                        <a:rPr lang="en-GB" sz="1800" b="1" dirty="0">
                          <a:latin typeface="Times New Roman"/>
                          <a:ea typeface="Times New Roman"/>
                          <a:cs typeface="Times New Roman"/>
                        </a:rPr>
                        <a:t>Happiness and well-being determinants</a:t>
                      </a:r>
                      <a:endParaRPr lang="en-US" sz="1800" dirty="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b="1" dirty="0">
                          <a:latin typeface="Times New Roman"/>
                          <a:ea typeface="Times New Roman"/>
                          <a:cs typeface="Times New Roman"/>
                        </a:rPr>
                        <a:t>Model 2</a:t>
                      </a:r>
                      <a:endParaRPr lang="en-US" sz="1800" dirty="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b="1">
                          <a:latin typeface="Times New Roman"/>
                          <a:ea typeface="Times New Roman"/>
                          <a:cs typeface="Times New Roman"/>
                        </a:rPr>
                        <a:t>Model 3</a:t>
                      </a:r>
                      <a:endParaRPr lang="en-US" sz="180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309112">
                <a:tc>
                  <a:txBody>
                    <a:bodyPr/>
                    <a:lstStyle/>
                    <a:p>
                      <a:pPr>
                        <a:spcAft>
                          <a:spcPts val="0"/>
                        </a:spcAft>
                      </a:pPr>
                      <a:r>
                        <a:rPr lang="en-GB" sz="1800" dirty="0">
                          <a:latin typeface="Times New Roman"/>
                          <a:ea typeface="Times New Roman"/>
                          <a:cs typeface="Times New Roman"/>
                        </a:rPr>
                        <a:t>Employment status: on maternity leave (reference = employed or self employed)</a:t>
                      </a:r>
                      <a:endParaRPr lang="en-US" sz="1800" dirty="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80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latin typeface="Times New Roman"/>
                          <a:ea typeface="Times New Roman"/>
                          <a:cs typeface="Times New Roman"/>
                        </a:rPr>
                        <a:t>GHQL(+)</a:t>
                      </a:r>
                      <a:endParaRPr lang="en-US" sz="180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463668">
                <a:tc>
                  <a:txBody>
                    <a:bodyPr/>
                    <a:lstStyle/>
                    <a:p>
                      <a:pPr>
                        <a:spcAft>
                          <a:spcPts val="0"/>
                        </a:spcAft>
                      </a:pPr>
                      <a:r>
                        <a:rPr lang="en-GB" sz="1800" dirty="0">
                          <a:latin typeface="Times New Roman"/>
                          <a:ea typeface="Times New Roman"/>
                          <a:cs typeface="Times New Roman"/>
                        </a:rPr>
                        <a:t>Employment status: on a government scheme (reference = employed or self employed)</a:t>
                      </a:r>
                      <a:endParaRPr lang="en-US" sz="1800" dirty="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80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latin typeface="Times New Roman"/>
                          <a:ea typeface="Times New Roman"/>
                          <a:cs typeface="Times New Roman"/>
                        </a:rPr>
                        <a:t>GHQL(-)</a:t>
                      </a:r>
                      <a:endParaRPr lang="en-US" sz="180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309112">
                <a:tc>
                  <a:txBody>
                    <a:bodyPr/>
                    <a:lstStyle/>
                    <a:p>
                      <a:pPr>
                        <a:spcAft>
                          <a:spcPts val="0"/>
                        </a:spcAft>
                      </a:pPr>
                      <a:r>
                        <a:rPr lang="en-GB" sz="1800" dirty="0">
                          <a:latin typeface="Times New Roman"/>
                          <a:ea typeface="Times New Roman"/>
                          <a:cs typeface="Times New Roman"/>
                        </a:rPr>
                        <a:t>Employment status: other job status (reference = employed or self employed)</a:t>
                      </a:r>
                      <a:endParaRPr lang="en-US" sz="1800" dirty="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80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80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463668">
                <a:tc>
                  <a:txBody>
                    <a:bodyPr/>
                    <a:lstStyle/>
                    <a:p>
                      <a:pPr>
                        <a:spcAft>
                          <a:spcPts val="0"/>
                        </a:spcAft>
                      </a:pPr>
                      <a:r>
                        <a:rPr lang="en-GB" sz="1800" dirty="0">
                          <a:latin typeface="Times New Roman"/>
                          <a:ea typeface="Times New Roman"/>
                          <a:cs typeface="Times New Roman"/>
                        </a:rPr>
                        <a:t>Has lived at current address for more than 5 years (reference = </a:t>
                      </a:r>
                      <a:r>
                        <a:rPr lang="en-GB" sz="1800" dirty="0" smtClean="0">
                          <a:latin typeface="Times New Roman"/>
                          <a:ea typeface="Times New Roman"/>
                          <a:cs typeface="Times New Roman"/>
                        </a:rPr>
                        <a:t>lived at current address for less than one year)</a:t>
                      </a:r>
                      <a:endParaRPr lang="en-US" sz="1800" dirty="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latin typeface="Times New Roman"/>
                          <a:ea typeface="Times New Roman"/>
                          <a:cs typeface="Times New Roman"/>
                        </a:rPr>
                        <a:t>HLGHQ1(+)</a:t>
                      </a:r>
                      <a:endParaRPr lang="en-US" sz="180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latin typeface="Times New Roman"/>
                          <a:ea typeface="Times New Roman"/>
                          <a:cs typeface="Times New Roman"/>
                        </a:rPr>
                        <a:t>HLGHQ1(+)</a:t>
                      </a:r>
                      <a:endParaRPr lang="en-US" sz="180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309112">
                <a:tc>
                  <a:txBody>
                    <a:bodyPr/>
                    <a:lstStyle/>
                    <a:p>
                      <a:pPr>
                        <a:spcAft>
                          <a:spcPts val="0"/>
                        </a:spcAft>
                      </a:pPr>
                      <a:r>
                        <a:rPr lang="en-GB" sz="1800" dirty="0">
                          <a:latin typeface="Times New Roman"/>
                          <a:ea typeface="Times New Roman"/>
                          <a:cs typeface="Times New Roman"/>
                        </a:rPr>
                        <a:t>Household type: couple no children (reference = single)</a:t>
                      </a:r>
                      <a:endParaRPr lang="en-US" sz="1800" dirty="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latin typeface="Times New Roman"/>
                          <a:ea typeface="Times New Roman"/>
                          <a:cs typeface="Times New Roman"/>
                        </a:rPr>
                        <a:t>HLGHQ1(+),GHQL(+)</a:t>
                      </a:r>
                      <a:endParaRPr lang="en-US" sz="180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latin typeface="Times New Roman"/>
                          <a:ea typeface="Times New Roman"/>
                          <a:cs typeface="Times New Roman"/>
                        </a:rPr>
                        <a:t>GHQL(+)</a:t>
                      </a:r>
                      <a:endParaRPr lang="en-US" sz="180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309112">
                <a:tc>
                  <a:txBody>
                    <a:bodyPr/>
                    <a:lstStyle/>
                    <a:p>
                      <a:pPr>
                        <a:spcAft>
                          <a:spcPts val="0"/>
                        </a:spcAft>
                      </a:pPr>
                      <a:r>
                        <a:rPr lang="en-GB" sz="1800">
                          <a:latin typeface="Times New Roman"/>
                          <a:ea typeface="Times New Roman"/>
                          <a:cs typeface="Times New Roman"/>
                        </a:rPr>
                        <a:t>Household type: lone parent with dependent child(ren) (reference = single)</a:t>
                      </a:r>
                      <a:endParaRPr lang="en-US" sz="180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latin typeface="Times New Roman"/>
                          <a:ea typeface="Times New Roman"/>
                          <a:cs typeface="Times New Roman"/>
                        </a:rPr>
                        <a:t>HLGHQ1(-)</a:t>
                      </a:r>
                      <a:endParaRPr lang="en-US" sz="180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latin typeface="Times New Roman"/>
                          <a:ea typeface="Times New Roman"/>
                          <a:cs typeface="Times New Roman"/>
                        </a:rPr>
                        <a:t>HLGHQ1(-)</a:t>
                      </a:r>
                      <a:endParaRPr lang="en-US" sz="180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309112">
                <a:tc>
                  <a:txBody>
                    <a:bodyPr/>
                    <a:lstStyle/>
                    <a:p>
                      <a:pPr>
                        <a:spcAft>
                          <a:spcPts val="0"/>
                        </a:spcAft>
                      </a:pPr>
                      <a:r>
                        <a:rPr lang="en-GB" sz="1800">
                          <a:latin typeface="Times New Roman"/>
                          <a:ea typeface="Times New Roman"/>
                          <a:cs typeface="Times New Roman"/>
                        </a:rPr>
                        <a:t>Household type: lone parent with non dependent child(ren) (reference = single)</a:t>
                      </a:r>
                      <a:endParaRPr lang="en-US" sz="180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80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80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93176">
                <a:tc>
                  <a:txBody>
                    <a:bodyPr/>
                    <a:lstStyle/>
                    <a:p>
                      <a:pPr>
                        <a:spcAft>
                          <a:spcPts val="0"/>
                        </a:spcAft>
                      </a:pPr>
                      <a:r>
                        <a:rPr lang="en-GB" sz="1800">
                          <a:latin typeface="Times New Roman"/>
                          <a:ea typeface="Times New Roman"/>
                          <a:cs typeface="Times New Roman"/>
                        </a:rPr>
                        <a:t>Household type: other (reference = single)</a:t>
                      </a:r>
                      <a:endParaRPr lang="en-US" sz="180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latin typeface="Times New Roman"/>
                          <a:ea typeface="Times New Roman"/>
                          <a:cs typeface="Times New Roman"/>
                        </a:rPr>
                        <a:t>GHQL(+)</a:t>
                      </a:r>
                      <a:endParaRPr lang="en-US" sz="180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80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309112">
                <a:tc>
                  <a:txBody>
                    <a:bodyPr/>
                    <a:lstStyle/>
                    <a:p>
                      <a:pPr>
                        <a:spcAft>
                          <a:spcPts val="0"/>
                        </a:spcAft>
                      </a:pPr>
                      <a:r>
                        <a:rPr lang="en-GB" sz="1800">
                          <a:latin typeface="Times New Roman"/>
                          <a:ea typeface="Times New Roman"/>
                          <a:cs typeface="Times New Roman"/>
                        </a:rPr>
                        <a:t>Household tenure: private renting (reference = owner occupier)</a:t>
                      </a:r>
                      <a:endParaRPr lang="en-US" sz="180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latin typeface="Times New Roman"/>
                          <a:ea typeface="Times New Roman"/>
                          <a:cs typeface="Times New Roman"/>
                        </a:rPr>
                        <a:t> </a:t>
                      </a:r>
                      <a:endParaRPr lang="en-US" sz="180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latin typeface="Times New Roman"/>
                          <a:ea typeface="Times New Roman"/>
                          <a:cs typeface="Times New Roman"/>
                        </a:rPr>
                        <a:t>GHQL(+)</a:t>
                      </a:r>
                      <a:endParaRPr lang="en-US" sz="180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309112">
                <a:tc>
                  <a:txBody>
                    <a:bodyPr/>
                    <a:lstStyle/>
                    <a:p>
                      <a:pPr>
                        <a:spcAft>
                          <a:spcPts val="0"/>
                        </a:spcAft>
                      </a:pPr>
                      <a:r>
                        <a:rPr lang="en-GB" sz="1800">
                          <a:latin typeface="Times New Roman"/>
                          <a:ea typeface="Times New Roman"/>
                          <a:cs typeface="Times New Roman"/>
                        </a:rPr>
                        <a:t>Household tenure: LA/HA renting (reference = owner occupier)</a:t>
                      </a:r>
                      <a:endParaRPr lang="en-US" sz="180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latin typeface="Times New Roman"/>
                          <a:ea typeface="Times New Roman"/>
                          <a:cs typeface="Times New Roman"/>
                        </a:rPr>
                        <a:t>HLGHQ1(-)</a:t>
                      </a:r>
                      <a:endParaRPr lang="en-US" sz="180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80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309112">
                <a:tc>
                  <a:txBody>
                    <a:bodyPr/>
                    <a:lstStyle/>
                    <a:p>
                      <a:pPr>
                        <a:spcAft>
                          <a:spcPts val="0"/>
                        </a:spcAft>
                      </a:pPr>
                      <a:r>
                        <a:rPr lang="en-GB" sz="1800" dirty="0">
                          <a:latin typeface="Times New Roman"/>
                          <a:ea typeface="Times New Roman"/>
                          <a:cs typeface="Times New Roman"/>
                        </a:rPr>
                        <a:t>Unemployment status (individual level) x unemployment rate (district level)</a:t>
                      </a:r>
                      <a:endParaRPr lang="en-US" sz="1800" dirty="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latin typeface="Times New Roman"/>
                          <a:ea typeface="Times New Roman"/>
                          <a:cs typeface="Times New Roman"/>
                        </a:rPr>
                        <a:t> Not included</a:t>
                      </a:r>
                      <a:endParaRPr lang="en-US" sz="180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dirty="0">
                          <a:latin typeface="Times New Roman"/>
                          <a:ea typeface="Times New Roman"/>
                          <a:cs typeface="Times New Roman"/>
                        </a:rPr>
                        <a:t>HLGHQ1(+),GHQL(+)</a:t>
                      </a:r>
                      <a:endParaRPr lang="en-US" sz="1800" dirty="0">
                        <a:latin typeface="Times New Roman"/>
                        <a:ea typeface="Times New Roman"/>
                        <a:cs typeface="Times New Roman"/>
                      </a:endParaRPr>
                    </a:p>
                  </a:txBody>
                  <a:tcPr marL="43896" marR="43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bl>
          </a:graphicData>
        </a:graphic>
      </p:graphicFrame>
      <p:sp>
        <p:nvSpPr>
          <p:cNvPr id="3" name="Rectangle 2"/>
          <p:cNvSpPr>
            <a:spLocks noChangeArrowheads="1"/>
          </p:cNvSpPr>
          <p:nvPr/>
        </p:nvSpPr>
        <p:spPr bwMode="auto">
          <a:xfrm>
            <a:off x="357188" y="-71438"/>
            <a:ext cx="8072437" cy="461963"/>
          </a:xfrm>
          <a:prstGeom prst="rect">
            <a:avLst/>
          </a:prstGeom>
          <a:noFill/>
          <a:ln w="9525">
            <a:noFill/>
            <a:miter lim="800000"/>
            <a:headEnd/>
            <a:tailEnd/>
          </a:ln>
        </p:spPr>
        <p:txBody>
          <a:bodyPr>
            <a:spAutoFit/>
          </a:bodyPr>
          <a:lstStyle/>
          <a:p>
            <a:r>
              <a:rPr lang="en-US" sz="2400"/>
              <a:t>Model 2 and 3</a:t>
            </a:r>
            <a:r>
              <a:rPr lang="en-GB" sz="2400"/>
              <a:t> significant main effects (2)</a:t>
            </a:r>
            <a:endParaRPr lang="en-US" sz="2400"/>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400" b="1" i="0" u="none" strike="noStrike" kern="0" cap="none" spc="0" normalizeH="0" baseline="0" noProof="0" smtClean="0">
                <a:ln>
                  <a:noFill/>
                </a:ln>
                <a:solidFill>
                  <a:schemeClr val="tx2"/>
                </a:solidFill>
                <a:effectLst/>
                <a:uLnTx/>
                <a:uFillTx/>
                <a:latin typeface="+mj-lt"/>
                <a:ea typeface="+mj-ea"/>
                <a:cs typeface="+mj-cs"/>
              </a:rPr>
              <a:t>Higher level variance components</a:t>
            </a:r>
            <a:endParaRPr kumimoji="0" lang="en-GB" sz="4400" b="1" i="0" u="none" strike="noStrike" kern="0" cap="none" spc="0" normalizeH="0" baseline="0" noProof="0" dirty="0">
              <a:ln>
                <a:noFill/>
              </a:ln>
              <a:solidFill>
                <a:schemeClr val="tx2"/>
              </a:solidFill>
              <a:effectLst/>
              <a:uLnTx/>
              <a:uFillTx/>
              <a:latin typeface="+mj-lt"/>
              <a:ea typeface="+mj-ea"/>
              <a:cs typeface="+mj-cs"/>
            </a:endParaRPr>
          </a:p>
        </p:txBody>
      </p:sp>
      <p:sp>
        <p:nvSpPr>
          <p:cNvPr id="3" name="Content Placeholder 4"/>
          <p:cNvSpPr txBox="1">
            <a:spLocks/>
          </p:cNvSpPr>
          <p:nvPr/>
        </p:nvSpPr>
        <p:spPr>
          <a:xfrm>
            <a:off x="557242" y="1857364"/>
            <a:ext cx="8229600" cy="4525963"/>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When the explanatory variables were added to the model, district level variation was estimated at close to, but not exactly, zero.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Significant between-household variation remained.</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187450" y="457200"/>
            <a:ext cx="6858000" cy="762000"/>
          </a:xfrm>
          <a:prstGeom prst="rect">
            <a:avLst/>
          </a:prstGeom>
          <a:noFill/>
          <a:ln w="9525">
            <a:noFill/>
            <a:miter lim="800000"/>
            <a:headEnd/>
            <a:tailEnd/>
          </a:ln>
          <a:effectLst/>
        </p:spPr>
        <p:txBody>
          <a:bodyPr anchor="ctr"/>
          <a:lstStyle/>
          <a:p>
            <a:r>
              <a:rPr lang="en-GB" sz="4400" dirty="0" smtClean="0">
                <a:solidFill>
                  <a:schemeClr val="tx2"/>
                </a:solidFill>
                <a:latin typeface="Times New Roman" pitchFamily="18" charset="0"/>
              </a:rPr>
              <a:t>Spatial </a:t>
            </a:r>
            <a:r>
              <a:rPr lang="en-GB" sz="4400" dirty="0" err="1" smtClean="0">
                <a:solidFill>
                  <a:schemeClr val="tx2"/>
                </a:solidFill>
                <a:latin typeface="Times New Roman" pitchFamily="18" charset="0"/>
              </a:rPr>
              <a:t>Microsimulation</a:t>
            </a:r>
            <a:endParaRPr lang="en-GB" sz="4400" dirty="0">
              <a:solidFill>
                <a:schemeClr val="tx2"/>
              </a:solidFill>
              <a:latin typeface="Times New Roman" pitchFamily="18" charset="0"/>
            </a:endParaRPr>
          </a:p>
        </p:txBody>
      </p:sp>
      <p:sp>
        <p:nvSpPr>
          <p:cNvPr id="3" name="Rectangle 5"/>
          <p:cNvSpPr>
            <a:spLocks noChangeArrowheads="1"/>
          </p:cNvSpPr>
          <p:nvPr/>
        </p:nvSpPr>
        <p:spPr bwMode="auto">
          <a:xfrm>
            <a:off x="685800" y="1357298"/>
            <a:ext cx="7772400" cy="4419600"/>
          </a:xfrm>
          <a:prstGeom prst="rect">
            <a:avLst/>
          </a:prstGeom>
          <a:noFill/>
          <a:ln w="9525">
            <a:noFill/>
            <a:miter lim="800000"/>
            <a:headEnd/>
            <a:tailEnd/>
          </a:ln>
          <a:effectLst/>
        </p:spPr>
        <p:txBody>
          <a:bodyPr/>
          <a:lstStyle/>
          <a:p>
            <a:pPr marL="342900" indent="-342900">
              <a:spcBef>
                <a:spcPct val="20000"/>
              </a:spcBef>
              <a:buFontTx/>
              <a:buChar char="•"/>
            </a:pPr>
            <a:r>
              <a:rPr lang="en-GB" sz="3200" b="0" dirty="0">
                <a:latin typeface="Times New Roman" pitchFamily="18" charset="0"/>
              </a:rPr>
              <a:t>Reweight the first wave of the BHPS </a:t>
            </a:r>
            <a:r>
              <a:rPr lang="en-GB" sz="3200" b="0" dirty="0" err="1">
                <a:latin typeface="Times New Roman" pitchFamily="18" charset="0"/>
              </a:rPr>
              <a:t>microdata</a:t>
            </a:r>
            <a:r>
              <a:rPr lang="en-GB" sz="3200" b="0" dirty="0">
                <a:latin typeface="Times New Roman" pitchFamily="18" charset="0"/>
              </a:rPr>
              <a:t> to fit small area “constraints”</a:t>
            </a:r>
          </a:p>
          <a:p>
            <a:pPr marL="342900" indent="-342900">
              <a:spcBef>
                <a:spcPct val="20000"/>
              </a:spcBef>
              <a:buFontTx/>
              <a:buChar char="•"/>
            </a:pPr>
            <a:r>
              <a:rPr lang="en-GB" sz="3200" b="0" dirty="0">
                <a:latin typeface="Times New Roman" pitchFamily="18" charset="0"/>
              </a:rPr>
              <a:t>Dynamically simulate this population for the years 1991, 2001, 2011, 2021 (“groundhog  day” scenario) </a:t>
            </a:r>
          </a:p>
          <a:p>
            <a:pPr marL="342900" indent="-342900">
              <a:spcBef>
                <a:spcPct val="20000"/>
              </a:spcBef>
              <a:buFontTx/>
              <a:buChar char="•"/>
            </a:pPr>
            <a:r>
              <a:rPr lang="en-GB" sz="3200" b="0" dirty="0">
                <a:latin typeface="Times New Roman" pitchFamily="18" charset="0"/>
              </a:rPr>
              <a:t>What-if dynamic simulations</a:t>
            </a:r>
          </a:p>
        </p:txBody>
      </p:sp>
      <p:sp>
        <p:nvSpPr>
          <p:cNvPr id="4" name="Text Box 6"/>
          <p:cNvSpPr txBox="1">
            <a:spLocks noChangeArrowheads="1"/>
          </p:cNvSpPr>
          <p:nvPr/>
        </p:nvSpPr>
        <p:spPr bwMode="auto">
          <a:xfrm>
            <a:off x="1" y="4572008"/>
            <a:ext cx="9144000" cy="2308324"/>
          </a:xfrm>
          <a:prstGeom prst="rect">
            <a:avLst/>
          </a:prstGeom>
          <a:noFill/>
          <a:ln w="9525">
            <a:noFill/>
            <a:miter lim="800000"/>
            <a:headEnd/>
            <a:tailEnd/>
          </a:ln>
          <a:effectLst/>
        </p:spPr>
        <p:txBody>
          <a:bodyPr wrap="square">
            <a:spAutoFit/>
          </a:bodyPr>
          <a:lstStyle/>
          <a:p>
            <a:endParaRPr lang="en-GB" b="0" dirty="0" smtClean="0">
              <a:latin typeface="Times New Roman" pitchFamily="18" charset="0"/>
              <a:cs typeface="Times New Roman" pitchFamily="18" charset="0"/>
            </a:endParaRPr>
          </a:p>
          <a:p>
            <a:r>
              <a:rPr lang="en-US" b="0" dirty="0" smtClean="0">
                <a:latin typeface="Times New Roman" pitchFamily="18" charset="0"/>
                <a:cs typeface="Times New Roman" pitchFamily="18" charset="0"/>
              </a:rPr>
              <a:t>Ballas, D. (forthcoming), “Geographical </a:t>
            </a:r>
            <a:r>
              <a:rPr lang="en-US" b="0" dirty="0" err="1" smtClean="0">
                <a:latin typeface="Times New Roman" pitchFamily="18" charset="0"/>
                <a:cs typeface="Times New Roman" pitchFamily="18" charset="0"/>
              </a:rPr>
              <a:t>modelling</a:t>
            </a:r>
            <a:r>
              <a:rPr lang="en-US" b="0" dirty="0" smtClean="0">
                <a:latin typeface="Times New Roman" pitchFamily="18" charset="0"/>
                <a:cs typeface="Times New Roman" pitchFamily="18" charset="0"/>
              </a:rPr>
              <a:t> of subjective happiness and well-being”, in Stillwell, J, Norman, P., Thomas, C., </a:t>
            </a:r>
            <a:r>
              <a:rPr lang="en-US" b="0" dirty="0" err="1" smtClean="0">
                <a:latin typeface="Times New Roman" pitchFamily="18" charset="0"/>
                <a:cs typeface="Times New Roman" pitchFamily="18" charset="0"/>
              </a:rPr>
              <a:t>Surridge</a:t>
            </a:r>
            <a:r>
              <a:rPr lang="en-US" b="0" dirty="0" smtClean="0">
                <a:latin typeface="Times New Roman" pitchFamily="18" charset="0"/>
                <a:cs typeface="Times New Roman" pitchFamily="18" charset="0"/>
              </a:rPr>
              <a:t>, P., </a:t>
            </a:r>
            <a:r>
              <a:rPr lang="en-US" b="0" i="1" dirty="0" smtClean="0">
                <a:latin typeface="Times New Roman" pitchFamily="18" charset="0"/>
                <a:cs typeface="Times New Roman" pitchFamily="18" charset="0"/>
              </a:rPr>
              <a:t>Understanding Population Trends and Processes, volume 2: Spatial and Social Disparities</a:t>
            </a:r>
            <a:r>
              <a:rPr lang="en-US" b="0" dirty="0" smtClean="0">
                <a:latin typeface="Times New Roman" pitchFamily="18" charset="0"/>
                <a:cs typeface="Times New Roman" pitchFamily="18" charset="0"/>
              </a:rPr>
              <a:t>, Springer</a:t>
            </a:r>
          </a:p>
          <a:p>
            <a:endParaRPr lang="en-US" b="0" dirty="0" smtClean="0">
              <a:latin typeface="Times New Roman" pitchFamily="18" charset="0"/>
              <a:cs typeface="Times New Roman" pitchFamily="18" charset="0"/>
            </a:endParaRPr>
          </a:p>
          <a:p>
            <a:r>
              <a:rPr lang="en-GB" b="0" dirty="0" smtClean="0">
                <a:latin typeface="Times New Roman" pitchFamily="18" charset="0"/>
                <a:cs typeface="Times New Roman" pitchFamily="18" charset="0"/>
              </a:rPr>
              <a:t>Ballas, D. , Clarke, G.P., Dorling, D., Eyre, H. and Rossiter, D., Thomas, B. (2005)</a:t>
            </a:r>
          </a:p>
          <a:p>
            <a:r>
              <a:rPr lang="en-GB" b="0" dirty="0" err="1" smtClean="0">
                <a:latin typeface="Times New Roman" pitchFamily="18" charset="0"/>
                <a:cs typeface="Times New Roman" pitchFamily="18" charset="0"/>
              </a:rPr>
              <a:t>SimBritain</a:t>
            </a:r>
            <a:r>
              <a:rPr lang="en-GB" b="0" dirty="0" smtClean="0">
                <a:latin typeface="Times New Roman" pitchFamily="18" charset="0"/>
                <a:cs typeface="Times New Roman" pitchFamily="18" charset="0"/>
              </a:rPr>
              <a:t>: a spatial </a:t>
            </a:r>
            <a:r>
              <a:rPr lang="en-GB" b="0" dirty="0" err="1" smtClean="0">
                <a:latin typeface="Times New Roman" pitchFamily="18" charset="0"/>
                <a:cs typeface="Times New Roman" pitchFamily="18" charset="0"/>
              </a:rPr>
              <a:t>microsimulation</a:t>
            </a:r>
            <a:r>
              <a:rPr lang="en-GB" b="0" dirty="0" smtClean="0">
                <a:latin typeface="Times New Roman" pitchFamily="18" charset="0"/>
                <a:cs typeface="Times New Roman" pitchFamily="18" charset="0"/>
              </a:rPr>
              <a:t> approach to population dynamics. </a:t>
            </a:r>
          </a:p>
          <a:p>
            <a:r>
              <a:rPr lang="en-GB" b="0" i="1" dirty="0" smtClean="0">
                <a:latin typeface="Times New Roman" pitchFamily="18" charset="0"/>
                <a:cs typeface="Times New Roman" pitchFamily="18" charset="0"/>
              </a:rPr>
              <a:t>Population, Space and Place</a:t>
            </a:r>
            <a:r>
              <a:rPr lang="en-GB" b="0" dirty="0" smtClean="0">
                <a:latin typeface="Times New Roman" pitchFamily="18" charset="0"/>
                <a:cs typeface="Times New Roman" pitchFamily="18" charset="0"/>
              </a:rPr>
              <a:t>,  11, 13 – 34. </a:t>
            </a:r>
            <a:r>
              <a:rPr lang="en-GB" b="0" dirty="0" err="1" smtClean="0">
                <a:latin typeface="Times New Roman" pitchFamily="18" charset="0"/>
                <a:cs typeface="Times New Roman" pitchFamily="18" charset="0"/>
              </a:rPr>
              <a:t>doi</a:t>
            </a:r>
            <a:r>
              <a:rPr lang="en-GB" b="0" dirty="0" smtClean="0">
                <a:latin typeface="Times New Roman" pitchFamily="18" charset="0"/>
                <a:cs typeface="Times New Roman" pitchFamily="18" charset="0"/>
              </a:rPr>
              <a:t>: 10.1002/psp.351</a:t>
            </a:r>
            <a:endParaRPr lang="en-US" b="0" dirty="0">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nvGraphicFramePr>
        <p:xfrm>
          <a:off x="168275" y="4419600"/>
          <a:ext cx="10287000" cy="1671638"/>
        </p:xfrm>
        <a:graphic>
          <a:graphicData uri="http://schemas.openxmlformats.org/presentationml/2006/ole">
            <p:oleObj spid="_x0000_s128002" name="Document" r:id="rId3" imgW="7232760" imgH="1171440" progId="Word.Document.8">
              <p:embed/>
            </p:oleObj>
          </a:graphicData>
        </a:graphic>
      </p:graphicFrame>
      <p:sp>
        <p:nvSpPr>
          <p:cNvPr id="3" name="Rectangle 3"/>
          <p:cNvSpPr>
            <a:spLocks noChangeArrowheads="1"/>
          </p:cNvSpPr>
          <p:nvPr/>
        </p:nvSpPr>
        <p:spPr bwMode="auto">
          <a:xfrm>
            <a:off x="1311275" y="260350"/>
            <a:ext cx="6858000" cy="762000"/>
          </a:xfrm>
          <a:prstGeom prst="rect">
            <a:avLst/>
          </a:prstGeom>
          <a:noFill/>
          <a:ln w="9525">
            <a:noFill/>
            <a:miter lim="800000"/>
            <a:headEnd/>
            <a:tailEnd/>
          </a:ln>
          <a:effectLst/>
        </p:spPr>
        <p:txBody>
          <a:bodyPr anchor="ctr"/>
          <a:lstStyle/>
          <a:p>
            <a:r>
              <a:rPr lang="en-GB" sz="3600" b="1">
                <a:latin typeface="Times New Roman" pitchFamily="18" charset="0"/>
              </a:rPr>
              <a:t/>
            </a:r>
            <a:br>
              <a:rPr lang="en-GB" sz="3600" b="1">
                <a:latin typeface="Times New Roman" pitchFamily="18" charset="0"/>
              </a:rPr>
            </a:br>
            <a:r>
              <a:rPr lang="en-GB" sz="3600" b="1">
                <a:latin typeface="Times New Roman" pitchFamily="18" charset="0"/>
              </a:rPr>
              <a:t>Deterministic Reweighting the BHPS - a simple example (1)</a:t>
            </a:r>
            <a:endParaRPr lang="en-GB" sz="3600">
              <a:solidFill>
                <a:schemeClr val="tx2"/>
              </a:solidFill>
              <a:latin typeface="Times New Roman" pitchFamily="18" charset="0"/>
            </a:endParaRPr>
          </a:p>
        </p:txBody>
      </p:sp>
      <p:sp>
        <p:nvSpPr>
          <p:cNvPr id="4" name="Text Box 4"/>
          <p:cNvSpPr txBox="1">
            <a:spLocks noChangeArrowheads="1"/>
          </p:cNvSpPr>
          <p:nvPr/>
        </p:nvSpPr>
        <p:spPr bwMode="auto">
          <a:xfrm>
            <a:off x="214313" y="1489075"/>
            <a:ext cx="6567487" cy="457200"/>
          </a:xfrm>
          <a:prstGeom prst="rect">
            <a:avLst/>
          </a:prstGeom>
          <a:noFill/>
          <a:ln w="9525">
            <a:noFill/>
            <a:miter lim="800000"/>
            <a:headEnd/>
            <a:tailEnd/>
          </a:ln>
          <a:effectLst/>
        </p:spPr>
        <p:txBody>
          <a:bodyPr wrap="none">
            <a:spAutoFit/>
          </a:bodyPr>
          <a:lstStyle/>
          <a:p>
            <a:r>
              <a:rPr lang="en-GB" sz="2400" b="1">
                <a:latin typeface="Times New Roman" pitchFamily="18" charset="0"/>
              </a:rPr>
              <a:t>A hypothetical sample of individuals (list format)</a:t>
            </a:r>
            <a:endParaRPr lang="en-GB" sz="2400">
              <a:latin typeface="Times New Roman" pitchFamily="18" charset="0"/>
            </a:endParaRPr>
          </a:p>
        </p:txBody>
      </p:sp>
      <p:graphicFrame>
        <p:nvGraphicFramePr>
          <p:cNvPr id="5" name="Object 5"/>
          <p:cNvGraphicFramePr>
            <a:graphicFrameLocks noChangeAspect="1"/>
          </p:cNvGraphicFramePr>
          <p:nvPr/>
        </p:nvGraphicFramePr>
        <p:xfrm>
          <a:off x="341313" y="1981200"/>
          <a:ext cx="5526087" cy="1595438"/>
        </p:xfrm>
        <a:graphic>
          <a:graphicData uri="http://schemas.openxmlformats.org/presentationml/2006/ole">
            <p:oleObj spid="_x0000_s128003" name="Document" r:id="rId4" imgW="5524560" imgH="1595520" progId="Word.Document.8">
              <p:embed/>
            </p:oleObj>
          </a:graphicData>
        </a:graphic>
      </p:graphicFrame>
      <p:sp>
        <p:nvSpPr>
          <p:cNvPr id="6" name="Text Box 6"/>
          <p:cNvSpPr txBox="1">
            <a:spLocks noChangeArrowheads="1"/>
          </p:cNvSpPr>
          <p:nvPr/>
        </p:nvSpPr>
        <p:spPr bwMode="auto">
          <a:xfrm>
            <a:off x="244475" y="3810000"/>
            <a:ext cx="2589213" cy="457200"/>
          </a:xfrm>
          <a:prstGeom prst="rect">
            <a:avLst/>
          </a:prstGeom>
          <a:noFill/>
          <a:ln w="9525">
            <a:noFill/>
            <a:miter lim="800000"/>
            <a:headEnd/>
            <a:tailEnd/>
          </a:ln>
          <a:effectLst/>
        </p:spPr>
        <p:txBody>
          <a:bodyPr wrap="none">
            <a:spAutoFit/>
          </a:bodyPr>
          <a:lstStyle/>
          <a:p>
            <a:r>
              <a:rPr lang="en-GB" sz="2400" b="1">
                <a:latin typeface="Times New Roman" pitchFamily="18" charset="0"/>
              </a:rPr>
              <a:t>In tabular format:</a:t>
            </a:r>
            <a:endParaRPr lang="en-GB" sz="2400">
              <a:latin typeface="Times New Roman" pitchFamily="18" charset="0"/>
            </a:endParaRPr>
          </a:p>
        </p:txBody>
      </p:sp>
      <p:graphicFrame>
        <p:nvGraphicFramePr>
          <p:cNvPr id="7" name="Object 7"/>
          <p:cNvGraphicFramePr>
            <a:graphicFrameLocks noChangeAspect="1"/>
          </p:cNvGraphicFramePr>
          <p:nvPr/>
        </p:nvGraphicFramePr>
        <p:xfrm>
          <a:off x="4587875" y="4419600"/>
          <a:ext cx="7815263" cy="1360488"/>
        </p:xfrm>
        <a:graphic>
          <a:graphicData uri="http://schemas.openxmlformats.org/presentationml/2006/ole">
            <p:oleObj spid="_x0000_s128004" name="Document" r:id="rId5" imgW="5527800" imgH="901080" progId="Word.Document.8">
              <p:embed/>
            </p:oleObj>
          </a:graphicData>
        </a:graphic>
      </p:graphicFrame>
      <p:sp>
        <p:nvSpPr>
          <p:cNvPr id="8" name="Text Box 8"/>
          <p:cNvSpPr txBox="1">
            <a:spLocks noChangeArrowheads="1"/>
          </p:cNvSpPr>
          <p:nvPr/>
        </p:nvSpPr>
        <p:spPr bwMode="auto">
          <a:xfrm>
            <a:off x="4435475" y="3581400"/>
            <a:ext cx="3986213" cy="822325"/>
          </a:xfrm>
          <a:prstGeom prst="rect">
            <a:avLst/>
          </a:prstGeom>
          <a:noFill/>
          <a:ln w="9525">
            <a:noFill/>
            <a:miter lim="800000"/>
            <a:headEnd/>
            <a:tailEnd/>
          </a:ln>
          <a:effectLst/>
        </p:spPr>
        <p:txBody>
          <a:bodyPr wrap="none">
            <a:spAutoFit/>
          </a:bodyPr>
          <a:lstStyle/>
          <a:p>
            <a:r>
              <a:rPr lang="en-GB" sz="2400" b="1">
                <a:latin typeface="Times New Roman" pitchFamily="18" charset="0"/>
              </a:rPr>
              <a:t>Hypothetical Census data for</a:t>
            </a:r>
          </a:p>
          <a:p>
            <a:r>
              <a:rPr lang="en-GB" sz="2400" b="1">
                <a:latin typeface="Times New Roman" pitchFamily="18" charset="0"/>
              </a:rPr>
              <a:t>a small area:</a:t>
            </a:r>
            <a:endParaRPr lang="en-GB" sz="2400">
              <a:latin typeface="Times New Roman" pitchFamily="18" charset="0"/>
            </a:endParaRPr>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0"/>
          <p:cNvGraphicFramePr>
            <a:graphicFrameLocks noChangeAspect="1"/>
          </p:cNvGraphicFramePr>
          <p:nvPr/>
        </p:nvGraphicFramePr>
        <p:xfrm>
          <a:off x="152400" y="5110163"/>
          <a:ext cx="10287000" cy="1671637"/>
        </p:xfrm>
        <a:graphic>
          <a:graphicData uri="http://schemas.openxmlformats.org/presentationml/2006/ole">
            <p:oleObj spid="_x0000_s129026" name="Document" r:id="rId3" imgW="7232760" imgH="1171440" progId="Word.Document.8">
              <p:embed/>
            </p:oleObj>
          </a:graphicData>
        </a:graphic>
      </p:graphicFrame>
      <p:sp>
        <p:nvSpPr>
          <p:cNvPr id="3" name="Rectangle 3"/>
          <p:cNvSpPr>
            <a:spLocks noChangeArrowheads="1"/>
          </p:cNvSpPr>
          <p:nvPr/>
        </p:nvSpPr>
        <p:spPr bwMode="auto">
          <a:xfrm>
            <a:off x="1143000" y="457200"/>
            <a:ext cx="6858000" cy="762000"/>
          </a:xfrm>
          <a:prstGeom prst="rect">
            <a:avLst/>
          </a:prstGeom>
          <a:noFill/>
          <a:ln w="9525">
            <a:noFill/>
            <a:miter lim="800000"/>
            <a:headEnd/>
            <a:tailEnd/>
          </a:ln>
          <a:effectLst/>
        </p:spPr>
        <p:txBody>
          <a:bodyPr anchor="ctr"/>
          <a:lstStyle/>
          <a:p>
            <a:r>
              <a:rPr lang="en-GB" sz="4400" b="1">
                <a:latin typeface="Times New Roman" pitchFamily="18" charset="0"/>
              </a:rPr>
              <a:t>Reweighting the BHPS - a simple example (2)</a:t>
            </a:r>
            <a:endParaRPr lang="en-GB" sz="4400">
              <a:solidFill>
                <a:schemeClr val="tx2"/>
              </a:solidFill>
              <a:latin typeface="Times New Roman" pitchFamily="18" charset="0"/>
            </a:endParaRPr>
          </a:p>
        </p:txBody>
      </p:sp>
      <p:sp>
        <p:nvSpPr>
          <p:cNvPr id="4" name="Text Box 4"/>
          <p:cNvSpPr txBox="1">
            <a:spLocks noChangeArrowheads="1"/>
          </p:cNvSpPr>
          <p:nvPr/>
        </p:nvSpPr>
        <p:spPr bwMode="auto">
          <a:xfrm>
            <a:off x="152400" y="1600200"/>
            <a:ext cx="5219700" cy="701675"/>
          </a:xfrm>
          <a:prstGeom prst="rect">
            <a:avLst/>
          </a:prstGeom>
          <a:noFill/>
          <a:ln w="9525">
            <a:noFill/>
            <a:miter lim="800000"/>
            <a:headEnd/>
            <a:tailEnd/>
          </a:ln>
          <a:effectLst/>
        </p:spPr>
        <p:txBody>
          <a:bodyPr wrap="none">
            <a:spAutoFit/>
          </a:bodyPr>
          <a:lstStyle/>
          <a:p>
            <a:r>
              <a:rPr lang="en-GB" sz="2000" b="1">
                <a:latin typeface="Times New Roman" pitchFamily="18" charset="0"/>
              </a:rPr>
              <a:t>Calculating a new weight, </a:t>
            </a:r>
          </a:p>
          <a:p>
            <a:r>
              <a:rPr lang="en-GB" sz="2000" b="1">
                <a:latin typeface="Times New Roman" pitchFamily="18" charset="0"/>
              </a:rPr>
              <a:t>so that the sample will fit into the Census table</a:t>
            </a:r>
            <a:endParaRPr lang="en-GB" sz="2400">
              <a:latin typeface="Times New Roman" pitchFamily="18" charset="0"/>
            </a:endParaRPr>
          </a:p>
        </p:txBody>
      </p:sp>
      <p:sp>
        <p:nvSpPr>
          <p:cNvPr id="5" name="Text Box 5"/>
          <p:cNvSpPr txBox="1">
            <a:spLocks noChangeArrowheads="1"/>
          </p:cNvSpPr>
          <p:nvPr/>
        </p:nvSpPr>
        <p:spPr bwMode="auto">
          <a:xfrm>
            <a:off x="76200" y="4343400"/>
            <a:ext cx="2589213" cy="457200"/>
          </a:xfrm>
          <a:prstGeom prst="rect">
            <a:avLst/>
          </a:prstGeom>
          <a:noFill/>
          <a:ln w="9525">
            <a:noFill/>
            <a:miter lim="800000"/>
            <a:headEnd/>
            <a:tailEnd/>
          </a:ln>
          <a:effectLst/>
        </p:spPr>
        <p:txBody>
          <a:bodyPr wrap="none">
            <a:spAutoFit/>
          </a:bodyPr>
          <a:lstStyle/>
          <a:p>
            <a:r>
              <a:rPr lang="en-GB" sz="2400" b="1">
                <a:latin typeface="Times New Roman" pitchFamily="18" charset="0"/>
              </a:rPr>
              <a:t>In tabular format:</a:t>
            </a:r>
            <a:endParaRPr lang="en-GB" sz="2400">
              <a:latin typeface="Times New Roman" pitchFamily="18" charset="0"/>
            </a:endParaRPr>
          </a:p>
        </p:txBody>
      </p:sp>
      <p:graphicFrame>
        <p:nvGraphicFramePr>
          <p:cNvPr id="6" name="Object 1"/>
          <p:cNvGraphicFramePr>
            <a:graphicFrameLocks noChangeAspect="1"/>
          </p:cNvGraphicFramePr>
          <p:nvPr/>
        </p:nvGraphicFramePr>
        <p:xfrm>
          <a:off x="4529138" y="5116513"/>
          <a:ext cx="7815262" cy="1360487"/>
        </p:xfrm>
        <a:graphic>
          <a:graphicData uri="http://schemas.openxmlformats.org/presentationml/2006/ole">
            <p:oleObj spid="_x0000_s129027" name="Document" r:id="rId4" imgW="5527800" imgH="901080" progId="Word.Document.8">
              <p:embed/>
            </p:oleObj>
          </a:graphicData>
        </a:graphic>
      </p:graphicFrame>
      <p:sp>
        <p:nvSpPr>
          <p:cNvPr id="7" name="Text Box 7"/>
          <p:cNvSpPr txBox="1">
            <a:spLocks noChangeArrowheads="1"/>
          </p:cNvSpPr>
          <p:nvPr/>
        </p:nvSpPr>
        <p:spPr bwMode="auto">
          <a:xfrm>
            <a:off x="4191000" y="4267200"/>
            <a:ext cx="3986213" cy="822325"/>
          </a:xfrm>
          <a:prstGeom prst="rect">
            <a:avLst/>
          </a:prstGeom>
          <a:noFill/>
          <a:ln w="9525">
            <a:noFill/>
            <a:miter lim="800000"/>
            <a:headEnd/>
            <a:tailEnd/>
          </a:ln>
          <a:effectLst/>
        </p:spPr>
        <p:txBody>
          <a:bodyPr wrap="none">
            <a:spAutoFit/>
          </a:bodyPr>
          <a:lstStyle/>
          <a:p>
            <a:r>
              <a:rPr lang="en-GB" sz="2400" b="1">
                <a:latin typeface="Times New Roman" pitchFamily="18" charset="0"/>
              </a:rPr>
              <a:t>Hypothetical Census data for</a:t>
            </a:r>
          </a:p>
          <a:p>
            <a:r>
              <a:rPr lang="en-GB" sz="2400" b="1">
                <a:latin typeface="Times New Roman" pitchFamily="18" charset="0"/>
              </a:rPr>
              <a:t>a small area:</a:t>
            </a:r>
            <a:endParaRPr lang="en-GB" sz="2400">
              <a:latin typeface="Times New Roman" pitchFamily="18" charset="0"/>
            </a:endParaRPr>
          </a:p>
        </p:txBody>
      </p:sp>
      <p:graphicFrame>
        <p:nvGraphicFramePr>
          <p:cNvPr id="8" name="Object 2"/>
          <p:cNvGraphicFramePr>
            <a:graphicFrameLocks noChangeAspect="1"/>
          </p:cNvGraphicFramePr>
          <p:nvPr/>
        </p:nvGraphicFramePr>
        <p:xfrm>
          <a:off x="163513" y="2466975"/>
          <a:ext cx="6389687" cy="1841500"/>
        </p:xfrm>
        <a:graphic>
          <a:graphicData uri="http://schemas.openxmlformats.org/presentationml/2006/ole">
            <p:oleObj spid="_x0000_s129028" name="Document" r:id="rId5" imgW="6477877" imgH="1870718" progId="Word.Document.8">
              <p:embed/>
            </p:oleObj>
          </a:graphicData>
        </a:graphic>
      </p:graphicFrame>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600200" y="457200"/>
            <a:ext cx="6858000" cy="762000"/>
          </a:xfrm>
          <a:prstGeom prst="rect">
            <a:avLst/>
          </a:prstGeom>
          <a:noFill/>
          <a:ln w="9525">
            <a:noFill/>
            <a:miter lim="800000"/>
            <a:headEnd/>
            <a:tailEnd/>
          </a:ln>
          <a:effectLst/>
        </p:spPr>
        <p:txBody>
          <a:bodyPr anchor="ctr"/>
          <a:lstStyle/>
          <a:p>
            <a:r>
              <a:rPr lang="en-GB" sz="4400">
                <a:solidFill>
                  <a:schemeClr val="tx2"/>
                </a:solidFill>
                <a:latin typeface="Times New Roman" pitchFamily="18" charset="0"/>
              </a:rPr>
              <a:t>Modelling approach</a:t>
            </a:r>
          </a:p>
        </p:txBody>
      </p:sp>
      <p:sp>
        <p:nvSpPr>
          <p:cNvPr id="3" name="Rectangle 5"/>
          <p:cNvSpPr>
            <a:spLocks noChangeArrowheads="1"/>
          </p:cNvSpPr>
          <p:nvPr/>
        </p:nvSpPr>
        <p:spPr bwMode="auto">
          <a:xfrm>
            <a:off x="685800" y="1676400"/>
            <a:ext cx="7772400" cy="4419600"/>
          </a:xfrm>
          <a:prstGeom prst="rect">
            <a:avLst/>
          </a:prstGeom>
          <a:noFill/>
          <a:ln w="9525">
            <a:noFill/>
            <a:miter lim="800000"/>
            <a:headEnd/>
            <a:tailEnd/>
          </a:ln>
          <a:effectLst/>
        </p:spPr>
        <p:txBody>
          <a:bodyPr/>
          <a:lstStyle/>
          <a:p>
            <a:pPr marL="533400" indent="-533400">
              <a:lnSpc>
                <a:spcPct val="90000"/>
              </a:lnSpc>
              <a:spcBef>
                <a:spcPct val="20000"/>
              </a:spcBef>
              <a:buFontTx/>
              <a:buAutoNum type="arabicPeriod"/>
            </a:pPr>
            <a:r>
              <a:rPr lang="en-GB" sz="2400" b="0"/>
              <a:t>Establish a set of constraints</a:t>
            </a:r>
          </a:p>
          <a:p>
            <a:pPr marL="533400" indent="-533400">
              <a:lnSpc>
                <a:spcPct val="90000"/>
              </a:lnSpc>
              <a:spcBef>
                <a:spcPct val="20000"/>
              </a:spcBef>
              <a:buFontTx/>
              <a:buAutoNum type="arabicPeriod"/>
            </a:pPr>
            <a:r>
              <a:rPr lang="en-GB" sz="2400" b="0"/>
              <a:t>Choose a spatially defined source population</a:t>
            </a:r>
          </a:p>
          <a:p>
            <a:pPr marL="533400" indent="-533400">
              <a:lnSpc>
                <a:spcPct val="90000"/>
              </a:lnSpc>
              <a:spcBef>
                <a:spcPct val="20000"/>
              </a:spcBef>
              <a:buFontTx/>
              <a:buAutoNum type="arabicPeriod"/>
            </a:pPr>
            <a:r>
              <a:rPr lang="en-GB" sz="2400" b="0"/>
              <a:t>Repeatedly sample from source</a:t>
            </a:r>
          </a:p>
          <a:p>
            <a:pPr marL="533400" indent="-533400">
              <a:lnSpc>
                <a:spcPct val="90000"/>
              </a:lnSpc>
              <a:spcBef>
                <a:spcPct val="20000"/>
              </a:spcBef>
              <a:buFontTx/>
              <a:buAutoNum type="arabicPeriod"/>
            </a:pPr>
            <a:r>
              <a:rPr lang="en-GB" sz="2400" b="0"/>
              <a:t>Adjust weightings to match first constraint</a:t>
            </a:r>
          </a:p>
          <a:p>
            <a:pPr marL="533400" indent="-533400">
              <a:lnSpc>
                <a:spcPct val="90000"/>
              </a:lnSpc>
              <a:spcBef>
                <a:spcPct val="20000"/>
              </a:spcBef>
              <a:buFontTx/>
              <a:buAutoNum type="arabicPeriod"/>
            </a:pPr>
            <a:r>
              <a:rPr lang="en-GB" sz="2400" b="0"/>
              <a:t>Adjust weightings to match second constraint</a:t>
            </a:r>
          </a:p>
          <a:p>
            <a:pPr marL="533400" indent="-533400">
              <a:lnSpc>
                <a:spcPct val="90000"/>
              </a:lnSpc>
              <a:spcBef>
                <a:spcPct val="20000"/>
              </a:spcBef>
              <a:buFontTx/>
              <a:buAutoNum type="arabicPeriod"/>
            </a:pPr>
            <a:r>
              <a:rPr lang="en-GB" sz="2400" b="0"/>
              <a:t>…</a:t>
            </a:r>
          </a:p>
          <a:p>
            <a:pPr marL="533400" indent="-533400">
              <a:lnSpc>
                <a:spcPct val="90000"/>
              </a:lnSpc>
              <a:spcBef>
                <a:spcPct val="20000"/>
              </a:spcBef>
              <a:buFontTx/>
              <a:buAutoNum type="arabicPeriod"/>
            </a:pPr>
            <a:r>
              <a:rPr lang="en-GB" sz="2400" b="0"/>
              <a:t>Adjust weightings to match final constraint</a:t>
            </a:r>
          </a:p>
          <a:p>
            <a:pPr marL="533400" indent="-533400">
              <a:lnSpc>
                <a:spcPct val="90000"/>
              </a:lnSpc>
              <a:spcBef>
                <a:spcPct val="20000"/>
              </a:spcBef>
              <a:buFontTx/>
              <a:buAutoNum type="arabicPeriod"/>
            </a:pPr>
            <a:r>
              <a:rPr lang="en-GB" sz="2400" b="0"/>
              <a:t>Go back to step 4 and repeat loop until results converge</a:t>
            </a:r>
          </a:p>
          <a:p>
            <a:pPr marL="533400" indent="-533400">
              <a:lnSpc>
                <a:spcPct val="90000"/>
              </a:lnSpc>
              <a:spcBef>
                <a:spcPct val="20000"/>
              </a:spcBef>
              <a:buFontTx/>
              <a:buAutoNum type="arabicPeriod"/>
            </a:pPr>
            <a:r>
              <a:rPr lang="en-GB" sz="2400" b="0"/>
              <a:t>Save weightings which define membership of SimBritain</a:t>
            </a:r>
          </a:p>
          <a:p>
            <a:pPr marL="533400" indent="-533400">
              <a:lnSpc>
                <a:spcPct val="90000"/>
              </a:lnSpc>
              <a:spcBef>
                <a:spcPct val="20000"/>
              </a:spcBef>
              <a:buFontTx/>
              <a:buChar char="•"/>
            </a:pPr>
            <a:endParaRPr lang="en-GB" sz="2400" b="0"/>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685800" y="609600"/>
            <a:ext cx="7772400" cy="1143000"/>
          </a:xfrm>
          <a:prstGeom prst="rect">
            <a:avLst/>
          </a:prstGeom>
          <a:noFill/>
          <a:ln w="9525">
            <a:noFill/>
            <a:miter lim="800000"/>
            <a:headEnd/>
            <a:tailEnd/>
          </a:ln>
          <a:effectLst/>
        </p:spPr>
        <p:txBody>
          <a:bodyPr anchor="ctr"/>
          <a:lstStyle/>
          <a:p>
            <a:pPr algn="ctr"/>
            <a:r>
              <a:rPr lang="en-US" sz="4400">
                <a:solidFill>
                  <a:schemeClr val="tx2"/>
                </a:solidFill>
                <a:latin typeface="Times New Roman" pitchFamily="18" charset="0"/>
              </a:rPr>
              <a:t>MODEL CONSTRAINTS</a:t>
            </a:r>
          </a:p>
        </p:txBody>
      </p:sp>
      <p:sp>
        <p:nvSpPr>
          <p:cNvPr id="3" name="Rectangle 5"/>
          <p:cNvSpPr>
            <a:spLocks noChangeArrowheads="1"/>
          </p:cNvSpPr>
          <p:nvPr/>
        </p:nvSpPr>
        <p:spPr bwMode="auto">
          <a:xfrm>
            <a:off x="685800" y="1981200"/>
            <a:ext cx="7772400" cy="4114800"/>
          </a:xfrm>
          <a:prstGeom prst="rect">
            <a:avLst/>
          </a:prstGeom>
          <a:noFill/>
          <a:ln w="9525">
            <a:noFill/>
            <a:miter lim="800000"/>
            <a:headEnd/>
            <a:tailEnd/>
          </a:ln>
          <a:effectLst/>
        </p:spPr>
        <p:txBody>
          <a:bodyPr/>
          <a:lstStyle/>
          <a:p>
            <a:pPr marL="342900" indent="-342900">
              <a:spcBef>
                <a:spcPct val="20000"/>
              </a:spcBef>
              <a:buFontTx/>
              <a:buChar char="•"/>
            </a:pPr>
            <a:r>
              <a:rPr lang="en-US" sz="3200" b="0">
                <a:latin typeface="Times New Roman" pitchFamily="18" charset="0"/>
              </a:rPr>
              <a:t>1971, 1981 and 1991 Census Small Area Statistics (SAS) </a:t>
            </a:r>
          </a:p>
          <a:p>
            <a:pPr marL="342900" indent="-342900">
              <a:spcBef>
                <a:spcPct val="20000"/>
              </a:spcBef>
              <a:buFontTx/>
              <a:buChar char="•"/>
            </a:pPr>
            <a:r>
              <a:rPr lang="en-US" sz="3200" b="0">
                <a:latin typeface="Times New Roman" pitchFamily="18" charset="0"/>
              </a:rPr>
              <a:t>6 constraint tables with 3 categories</a:t>
            </a:r>
          </a:p>
          <a:p>
            <a:pPr marL="342900" indent="-342900">
              <a:spcBef>
                <a:spcPct val="20000"/>
              </a:spcBef>
              <a:buFontTx/>
              <a:buChar char="•"/>
            </a:pPr>
            <a:r>
              <a:rPr lang="en-US" sz="3200" b="0">
                <a:latin typeface="Times New Roman" pitchFamily="18" charset="0"/>
              </a:rPr>
              <a:t>projected forward for 2001, 2011 and 2021</a:t>
            </a:r>
          </a:p>
          <a:p>
            <a:pPr marL="342900" indent="-342900">
              <a:spcBef>
                <a:spcPct val="20000"/>
              </a:spcBef>
              <a:buFontTx/>
              <a:buChar char="•"/>
            </a:pPr>
            <a:r>
              <a:rPr lang="en-US" sz="3200" b="0">
                <a:latin typeface="Times New Roman" pitchFamily="18" charset="0"/>
              </a:rPr>
              <a:t>ward level projections</a:t>
            </a:r>
          </a:p>
          <a:p>
            <a:pPr marL="342900" indent="-342900">
              <a:spcBef>
                <a:spcPct val="20000"/>
              </a:spcBef>
              <a:buFontTx/>
              <a:buChar char="•"/>
            </a:pPr>
            <a:endParaRPr lang="en-US" sz="3200" b="0">
              <a:latin typeface="Times New Roman" pitchFamily="18" charset="0"/>
            </a:endParaRPr>
          </a:p>
          <a:p>
            <a:pPr marL="742950" lvl="1" indent="-285750">
              <a:spcBef>
                <a:spcPct val="20000"/>
              </a:spcBef>
              <a:buFontTx/>
              <a:buChar char="–"/>
            </a:pPr>
            <a:endParaRPr lang="en-US" sz="2800" b="0"/>
          </a:p>
        </p:txBody>
      </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609600" y="914400"/>
            <a:ext cx="7772400" cy="1143000"/>
          </a:xfrm>
          <a:prstGeom prst="rect">
            <a:avLst/>
          </a:prstGeom>
          <a:noFill/>
          <a:ln w="9525">
            <a:noFill/>
            <a:miter lim="800000"/>
            <a:headEnd/>
            <a:tailEnd/>
          </a:ln>
          <a:effectLst/>
        </p:spPr>
        <p:txBody>
          <a:bodyPr anchor="ctr"/>
          <a:lstStyle/>
          <a:p>
            <a:pPr algn="ctr"/>
            <a:r>
              <a:rPr lang="en-US" sz="4400" b="1">
                <a:solidFill>
                  <a:schemeClr val="tx2"/>
                </a:solidFill>
              </a:rPr>
              <a:t>CONSTRAINT TABLES</a:t>
            </a:r>
          </a:p>
        </p:txBody>
      </p:sp>
      <p:graphicFrame>
        <p:nvGraphicFramePr>
          <p:cNvPr id="3" name="Object 5"/>
          <p:cNvGraphicFramePr>
            <a:graphicFrameLocks noChangeAspect="1"/>
          </p:cNvGraphicFramePr>
          <p:nvPr/>
        </p:nvGraphicFramePr>
        <p:xfrm>
          <a:off x="638175" y="2284413"/>
          <a:ext cx="9491663" cy="5083175"/>
        </p:xfrm>
        <a:graphic>
          <a:graphicData uri="http://schemas.openxmlformats.org/presentationml/2006/ole">
            <p:oleObj spid="_x0000_s130050" name="Document" r:id="rId3" imgW="9513000" imgH="5095800" progId="Word.Document.8">
              <p:embed/>
            </p:oleObj>
          </a:graphicData>
        </a:graphic>
      </p:graphicFrame>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b="1" i="1" u="none" strike="noStrike" kern="0" cap="none" spc="0" normalizeH="0" baseline="0" noProof="0" smtClean="0">
                <a:ln>
                  <a:noFill/>
                </a:ln>
                <a:solidFill>
                  <a:schemeClr val="tx2"/>
                </a:solidFill>
                <a:effectLst/>
                <a:uLnTx/>
                <a:uFillTx/>
                <a:latin typeface="+mj-lt"/>
                <a:ea typeface="+mj-ea"/>
                <a:cs typeface="+mj-cs"/>
              </a:rPr>
              <a:t>What is happiness? Can it be measured?</a:t>
            </a:r>
            <a:endParaRPr kumimoji="0" lang="en-US" sz="4000" b="1" i="1" u="none" strike="noStrike" kern="0" cap="none" spc="0" normalizeH="0" baseline="0" noProof="0" smtClean="0">
              <a:ln>
                <a:noFill/>
              </a:ln>
              <a:solidFill>
                <a:schemeClr val="tx2"/>
              </a:solidFill>
              <a:effectLst/>
              <a:uLnTx/>
              <a:uFillTx/>
              <a:latin typeface="+mj-lt"/>
              <a:ea typeface="+mj-ea"/>
              <a:cs typeface="+mj-cs"/>
            </a:endParaRPr>
          </a:p>
        </p:txBody>
      </p:sp>
      <p:sp>
        <p:nvSpPr>
          <p:cNvPr id="3" name="Rectangle 3"/>
          <p:cNvSpPr txBox="1">
            <a:spLocks noChangeArrowheads="1"/>
          </p:cNvSpPr>
          <p:nvPr/>
        </p:nvSpPr>
        <p:spPr>
          <a:xfrm>
            <a:off x="1042988" y="2565400"/>
            <a:ext cx="7772400" cy="4114800"/>
          </a:xfrm>
          <a:prstGeom prst="rect">
            <a:avLst/>
          </a:prstGeom>
        </p:spPr>
        <p:txBody>
          <a:bodyPr/>
          <a:lstStyle/>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GB" sz="2200" b="1" i="0" u="none" strike="noStrike" kern="0" cap="none" spc="0" normalizeH="0" baseline="0" noProof="0" smtClean="0">
                <a:ln>
                  <a:noFill/>
                </a:ln>
                <a:solidFill>
                  <a:schemeClr val="tx1"/>
                </a:solidFill>
                <a:effectLst/>
                <a:uLnTx/>
                <a:uFillTx/>
                <a:latin typeface="+mn-lt"/>
                <a:ea typeface="+mn-ea"/>
                <a:cs typeface="+mn-cs"/>
              </a:rPr>
              <a:t>Human perceptions of happiness vary and depend on a wide range of factors</a:t>
            </a:r>
          </a:p>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GB" sz="2200" b="0" i="1" u="none" strike="noStrike" kern="0" cap="none" spc="0" normalizeH="0" baseline="0" noProof="0" smtClean="0">
                <a:ln>
                  <a:noFill/>
                </a:ln>
                <a:solidFill>
                  <a:schemeClr val="tx1"/>
                </a:solidFill>
                <a:effectLst/>
                <a:uLnTx/>
                <a:uFillTx/>
                <a:latin typeface="+mn-lt"/>
                <a:ea typeface="+mn-ea"/>
                <a:cs typeface="+mn-cs"/>
              </a:rPr>
              <a:t>What is the good life for man?</a:t>
            </a:r>
            <a:r>
              <a:rPr kumimoji="0" lang="en-GB" sz="2200" b="0" i="0" u="none" strike="noStrike" kern="0" cap="none" spc="0" normalizeH="0" baseline="0" noProof="0" smtClean="0">
                <a:ln>
                  <a:noFill/>
                </a:ln>
                <a:solidFill>
                  <a:schemeClr val="tx1"/>
                </a:solidFill>
                <a:effectLst/>
                <a:uLnTx/>
                <a:uFillTx/>
                <a:latin typeface="+mn-lt"/>
                <a:ea typeface="+mn-ea"/>
                <a:cs typeface="+mn-cs"/>
              </a:rPr>
              <a:t> The question of what is a full and rich life cannot be answered for an individual in abstraction from the society in which he lives </a:t>
            </a:r>
          </a:p>
          <a:p>
            <a:pPr marL="342900" marR="0" lvl="0" indent="-342900" algn="r" defTabSz="914400" rtl="0" eaLnBrk="1" fontAlgn="base" latinLnBrk="0" hangingPunct="1">
              <a:lnSpc>
                <a:spcPct val="80000"/>
              </a:lnSpc>
              <a:spcBef>
                <a:spcPct val="20000"/>
              </a:spcBef>
              <a:spcAft>
                <a:spcPct val="0"/>
              </a:spcAft>
              <a:buClrTx/>
              <a:buSzTx/>
              <a:buFontTx/>
              <a:buNone/>
              <a:tabLst/>
              <a:defRPr/>
            </a:pPr>
            <a:r>
              <a:rPr kumimoji="0" lang="en-GB" sz="2200" b="0" i="0" u="none" strike="noStrike" kern="0" cap="none" spc="0" normalizeH="0" baseline="0" noProof="0" smtClean="0">
                <a:ln>
                  <a:noFill/>
                </a:ln>
                <a:solidFill>
                  <a:schemeClr val="tx1"/>
                </a:solidFill>
                <a:effectLst/>
                <a:uLnTx/>
                <a:uFillTx/>
                <a:latin typeface="+mn-lt"/>
                <a:ea typeface="+mn-ea"/>
                <a:cs typeface="+mn-cs"/>
              </a:rPr>
              <a:t> (Aristotle, </a:t>
            </a:r>
            <a:r>
              <a:rPr kumimoji="0" lang="en-GB" sz="2200" b="0" i="1" u="none" strike="noStrike" kern="0" cap="none" spc="0" normalizeH="0" baseline="0" noProof="0" smtClean="0">
                <a:ln>
                  <a:noFill/>
                </a:ln>
                <a:solidFill>
                  <a:schemeClr val="tx1"/>
                </a:solidFill>
                <a:effectLst/>
                <a:uLnTx/>
                <a:uFillTx/>
                <a:latin typeface="+mn-lt"/>
                <a:ea typeface="+mn-ea"/>
                <a:cs typeface="+mn-cs"/>
              </a:rPr>
              <a:t>Nicomachean Ethics</a:t>
            </a:r>
            <a:r>
              <a:rPr kumimoji="0" lang="en-GB" sz="2200" b="0" i="0" u="none" strike="noStrike" kern="0" cap="none" spc="0" normalizeH="0" baseline="0" noProof="0" smtClean="0">
                <a:ln>
                  <a:noFill/>
                </a:ln>
                <a:solidFill>
                  <a:schemeClr val="tx1"/>
                </a:solidFill>
                <a:effectLst/>
                <a:uLnTx/>
                <a:uFillTx/>
                <a:latin typeface="+mn-lt"/>
                <a:ea typeface="+mn-ea"/>
                <a:cs typeface="+mn-cs"/>
              </a:rPr>
              <a:t>)</a:t>
            </a:r>
          </a:p>
          <a:p>
            <a:pPr marL="342900" marR="0" lvl="0" indent="-342900" algn="r" defTabSz="914400" rtl="0" eaLnBrk="1" fontAlgn="base" latinLnBrk="0" hangingPunct="1">
              <a:lnSpc>
                <a:spcPct val="80000"/>
              </a:lnSpc>
              <a:spcBef>
                <a:spcPct val="20000"/>
              </a:spcBef>
              <a:spcAft>
                <a:spcPct val="0"/>
              </a:spcAft>
              <a:buClrTx/>
              <a:buSzTx/>
              <a:buFontTx/>
              <a:buNone/>
              <a:tabLst/>
              <a:defRPr/>
            </a:pPr>
            <a:endParaRPr kumimoji="0" lang="en-GB" sz="2200" b="0"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GB" sz="2200" b="1" i="0" u="none" strike="noStrike" kern="0" cap="none" spc="0" normalizeH="0" baseline="0" noProof="0" smtClean="0">
                <a:ln>
                  <a:noFill/>
                </a:ln>
                <a:solidFill>
                  <a:schemeClr val="tx1"/>
                </a:solidFill>
                <a:effectLst/>
                <a:uLnTx/>
                <a:uFillTx/>
                <a:latin typeface="+mn-lt"/>
                <a:ea typeface="+mn-ea"/>
                <a:cs typeface="+mn-cs"/>
              </a:rPr>
              <a:t>Can happiness be measured?</a:t>
            </a:r>
          </a:p>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GB" sz="2200" b="0" i="0" u="none" strike="noStrike" kern="0" cap="none" spc="0" normalizeH="0" baseline="0" noProof="0" smtClean="0">
                <a:ln>
                  <a:noFill/>
                </a:ln>
                <a:solidFill>
                  <a:schemeClr val="tx1"/>
                </a:solidFill>
                <a:effectLst/>
                <a:uLnTx/>
                <a:uFillTx/>
                <a:latin typeface="+mn-lt"/>
                <a:ea typeface="+mn-ea"/>
                <a:cs typeface="+mn-cs"/>
              </a:rPr>
              <a:t>Happiness is subjective and no objective theory about the ordinary concept of happiness has the slightest plausibility </a:t>
            </a:r>
          </a:p>
          <a:p>
            <a:pPr marL="342900" marR="0" lvl="0" indent="-342900" algn="r" defTabSz="914400" rtl="0" eaLnBrk="1" fontAlgn="base" latinLnBrk="0" hangingPunct="1">
              <a:lnSpc>
                <a:spcPct val="80000"/>
              </a:lnSpc>
              <a:spcBef>
                <a:spcPct val="20000"/>
              </a:spcBef>
              <a:spcAft>
                <a:spcPct val="0"/>
              </a:spcAft>
              <a:buClrTx/>
              <a:buSzTx/>
              <a:buFontTx/>
              <a:buNone/>
              <a:tabLst/>
              <a:defRPr/>
            </a:pPr>
            <a:r>
              <a:rPr kumimoji="0" lang="en-GB" sz="2200" b="0" i="0" u="none" strike="noStrike" kern="0" cap="none" spc="0" normalizeH="0" baseline="0" noProof="0" smtClean="0">
                <a:ln>
                  <a:noFill/>
                </a:ln>
                <a:solidFill>
                  <a:schemeClr val="tx1"/>
                </a:solidFill>
                <a:effectLst/>
                <a:uLnTx/>
                <a:uFillTx/>
                <a:latin typeface="+mn-lt"/>
                <a:ea typeface="+mn-ea"/>
                <a:cs typeface="+mn-cs"/>
              </a:rPr>
              <a:t>(Sumner, 1996)</a:t>
            </a:r>
          </a:p>
        </p:txBody>
      </p:sp>
    </p:spTree>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a:r>
              <a:rPr lang="en-GB" sz="3200" b="0" dirty="0" smtClean="0">
                <a:solidFill>
                  <a:schemeClr val="tx2"/>
                </a:solidFill>
              </a:rPr>
              <a:t>Simulated </a:t>
            </a:r>
            <a:r>
              <a:rPr lang="en-GB" sz="3200" b="0" dirty="0">
                <a:solidFill>
                  <a:schemeClr val="tx2"/>
                </a:solidFill>
              </a:rPr>
              <a:t>geography of happiness in Scotland </a:t>
            </a:r>
            <a:r>
              <a:rPr lang="en-GB" sz="3200" b="0" i="1" dirty="0">
                <a:solidFill>
                  <a:schemeClr val="tx2"/>
                </a:solidFill>
              </a:rPr>
              <a:t>(%) happy more than usual, 1991</a:t>
            </a:r>
          </a:p>
        </p:txBody>
      </p:sp>
      <p:pic>
        <p:nvPicPr>
          <p:cNvPr id="3" name="Picture 6" descr="scotland happy 1991"/>
          <p:cNvPicPr>
            <a:picLocks noChangeAspect="1" noChangeArrowheads="1"/>
          </p:cNvPicPr>
          <p:nvPr/>
        </p:nvPicPr>
        <p:blipFill>
          <a:blip r:embed="rId2"/>
          <a:srcRect/>
          <a:stretch>
            <a:fillRect/>
          </a:stretch>
        </p:blipFill>
        <p:spPr bwMode="auto">
          <a:xfrm>
            <a:off x="468313" y="1076325"/>
            <a:ext cx="8015287" cy="5665788"/>
          </a:xfrm>
          <a:prstGeom prst="rect">
            <a:avLst/>
          </a:prstGeom>
          <a:noFill/>
        </p:spPr>
      </p:pic>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a:r>
              <a:rPr lang="en-GB" sz="3200" b="0" dirty="0" smtClean="0">
                <a:solidFill>
                  <a:schemeClr val="tx2"/>
                </a:solidFill>
              </a:rPr>
              <a:t>Simulated </a:t>
            </a:r>
            <a:r>
              <a:rPr lang="en-GB" sz="3200" b="0" dirty="0">
                <a:solidFill>
                  <a:schemeClr val="tx2"/>
                </a:solidFill>
              </a:rPr>
              <a:t>geography of happiness in Scotland </a:t>
            </a:r>
            <a:r>
              <a:rPr lang="en-GB" sz="3200" b="0" i="1" dirty="0">
                <a:solidFill>
                  <a:schemeClr val="tx2"/>
                </a:solidFill>
              </a:rPr>
              <a:t>(%) happy more than usual, 2001</a:t>
            </a:r>
          </a:p>
        </p:txBody>
      </p:sp>
      <p:pic>
        <p:nvPicPr>
          <p:cNvPr id="3" name="Picture 3" descr="scotland happy 2001"/>
          <p:cNvPicPr>
            <a:picLocks noChangeAspect="1" noChangeArrowheads="1"/>
          </p:cNvPicPr>
          <p:nvPr/>
        </p:nvPicPr>
        <p:blipFill>
          <a:blip r:embed="rId2"/>
          <a:srcRect/>
          <a:stretch>
            <a:fillRect/>
          </a:stretch>
        </p:blipFill>
        <p:spPr bwMode="auto">
          <a:xfrm>
            <a:off x="395288" y="1196975"/>
            <a:ext cx="8015287" cy="5665788"/>
          </a:xfrm>
          <a:prstGeom prst="rect">
            <a:avLst/>
          </a:prstGeom>
          <a:noFill/>
        </p:spPr>
      </p:pic>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a:r>
              <a:rPr lang="en-GB" sz="3200" b="0" dirty="0" smtClean="0">
                <a:solidFill>
                  <a:schemeClr val="tx2"/>
                </a:solidFill>
              </a:rPr>
              <a:t>Simulated </a:t>
            </a:r>
            <a:r>
              <a:rPr lang="en-GB" sz="3200" b="0" dirty="0">
                <a:solidFill>
                  <a:schemeClr val="tx2"/>
                </a:solidFill>
              </a:rPr>
              <a:t>geography of happiness in Scotland </a:t>
            </a:r>
            <a:r>
              <a:rPr lang="en-GB" sz="3200" b="0" i="1" dirty="0">
                <a:solidFill>
                  <a:schemeClr val="tx2"/>
                </a:solidFill>
              </a:rPr>
              <a:t>(%) happy more than usual, 2011</a:t>
            </a:r>
          </a:p>
        </p:txBody>
      </p:sp>
      <p:pic>
        <p:nvPicPr>
          <p:cNvPr id="3" name="Picture 3" descr="scotland happy 2011"/>
          <p:cNvPicPr>
            <a:picLocks noChangeAspect="1" noChangeArrowheads="1"/>
          </p:cNvPicPr>
          <p:nvPr/>
        </p:nvPicPr>
        <p:blipFill>
          <a:blip r:embed="rId2"/>
          <a:srcRect/>
          <a:stretch>
            <a:fillRect/>
          </a:stretch>
        </p:blipFill>
        <p:spPr bwMode="auto">
          <a:xfrm>
            <a:off x="373063" y="1196975"/>
            <a:ext cx="8015287" cy="5665788"/>
          </a:xfrm>
          <a:prstGeom prst="rect">
            <a:avLst/>
          </a:prstGeom>
          <a:noFill/>
        </p:spPr>
      </p:pic>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a:r>
              <a:rPr lang="en-GB" sz="3200" b="0" dirty="0" smtClean="0">
                <a:solidFill>
                  <a:schemeClr val="tx2"/>
                </a:solidFill>
              </a:rPr>
              <a:t>Simulated </a:t>
            </a:r>
            <a:r>
              <a:rPr lang="en-GB" sz="3200" b="0" dirty="0">
                <a:solidFill>
                  <a:schemeClr val="tx2"/>
                </a:solidFill>
              </a:rPr>
              <a:t>geography of happiness in Scotland </a:t>
            </a:r>
            <a:r>
              <a:rPr lang="en-GB" sz="3200" b="0" i="1" dirty="0">
                <a:solidFill>
                  <a:schemeClr val="tx2"/>
                </a:solidFill>
              </a:rPr>
              <a:t>(%) happy more than usual, 2021</a:t>
            </a:r>
          </a:p>
        </p:txBody>
      </p:sp>
      <p:pic>
        <p:nvPicPr>
          <p:cNvPr id="3" name="Picture 3" descr="scotland happy 2021"/>
          <p:cNvPicPr>
            <a:picLocks noChangeAspect="1" noChangeArrowheads="1"/>
          </p:cNvPicPr>
          <p:nvPr/>
        </p:nvPicPr>
        <p:blipFill>
          <a:blip r:embed="rId2"/>
          <a:srcRect/>
          <a:stretch>
            <a:fillRect/>
          </a:stretch>
        </p:blipFill>
        <p:spPr bwMode="auto">
          <a:xfrm>
            <a:off x="373063" y="1147763"/>
            <a:ext cx="8015287" cy="5665787"/>
          </a:xfrm>
          <a:prstGeom prst="rect">
            <a:avLst/>
          </a:prstGeom>
          <a:noFill/>
        </p:spPr>
      </p:pic>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smtClean="0">
                <a:ln>
                  <a:noFill/>
                </a:ln>
                <a:solidFill>
                  <a:schemeClr val="tx2"/>
                </a:solidFill>
                <a:effectLst/>
                <a:uLnTx/>
                <a:uFillTx/>
                <a:latin typeface="+mj-lt"/>
                <a:ea typeface="+mj-ea"/>
                <a:cs typeface="+mj-cs"/>
              </a:rPr>
              <a:t>Estimated geography of happiness in Wales </a:t>
            </a:r>
            <a:r>
              <a:rPr kumimoji="0" lang="en-GB" sz="3200" b="0" i="1" u="none" strike="noStrike" kern="0" cap="none" spc="0" normalizeH="0" baseline="0" noProof="0" smtClean="0">
                <a:ln>
                  <a:noFill/>
                </a:ln>
                <a:solidFill>
                  <a:schemeClr val="tx2"/>
                </a:solidFill>
                <a:effectLst/>
                <a:uLnTx/>
                <a:uFillTx/>
                <a:latin typeface="+mj-lt"/>
                <a:ea typeface="+mj-ea"/>
                <a:cs typeface="+mj-cs"/>
              </a:rPr>
              <a:t>(%) happy more than usual, 1991</a:t>
            </a:r>
            <a:endParaRPr kumimoji="0" lang="en-GB" sz="3200" b="0" i="1" u="none" strike="noStrike" kern="0" cap="none" spc="0" normalizeH="0" baseline="0" noProof="0">
              <a:ln>
                <a:noFill/>
              </a:ln>
              <a:solidFill>
                <a:schemeClr val="tx2"/>
              </a:solidFill>
              <a:effectLst/>
              <a:uLnTx/>
              <a:uFillTx/>
              <a:latin typeface="+mj-lt"/>
              <a:ea typeface="+mj-ea"/>
              <a:cs typeface="+mj-cs"/>
            </a:endParaRPr>
          </a:p>
        </p:txBody>
      </p:sp>
      <p:pic>
        <p:nvPicPr>
          <p:cNvPr id="3" name="Picture 3" descr="1991 more happy than usual"/>
          <p:cNvPicPr>
            <a:picLocks noChangeAspect="1" noChangeArrowheads="1"/>
          </p:cNvPicPr>
          <p:nvPr/>
        </p:nvPicPr>
        <p:blipFill>
          <a:blip r:embed="rId2"/>
          <a:srcRect/>
          <a:stretch>
            <a:fillRect/>
          </a:stretch>
        </p:blipFill>
        <p:spPr bwMode="auto">
          <a:xfrm>
            <a:off x="609600" y="733425"/>
            <a:ext cx="8010525" cy="5667375"/>
          </a:xfrm>
          <a:prstGeom prst="rect">
            <a:avLst/>
          </a:prstGeom>
          <a:noFill/>
        </p:spPr>
      </p:pic>
    </p:spTree>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smtClean="0">
                <a:ln>
                  <a:noFill/>
                </a:ln>
                <a:solidFill>
                  <a:schemeClr val="tx2"/>
                </a:solidFill>
                <a:effectLst/>
                <a:uLnTx/>
                <a:uFillTx/>
                <a:latin typeface="+mj-lt"/>
                <a:ea typeface="+mj-ea"/>
                <a:cs typeface="+mj-cs"/>
              </a:rPr>
              <a:t>Estimated geography of happiness in Wales </a:t>
            </a:r>
            <a:r>
              <a:rPr kumimoji="0" lang="en-GB" sz="3200" b="0" i="1" u="none" strike="noStrike" kern="0" cap="none" spc="0" normalizeH="0" baseline="0" noProof="0" smtClean="0">
                <a:ln>
                  <a:noFill/>
                </a:ln>
                <a:solidFill>
                  <a:schemeClr val="tx2"/>
                </a:solidFill>
                <a:effectLst/>
                <a:uLnTx/>
                <a:uFillTx/>
                <a:latin typeface="+mj-lt"/>
                <a:ea typeface="+mj-ea"/>
                <a:cs typeface="+mj-cs"/>
              </a:rPr>
              <a:t>(%) happy more than usual, 1991</a:t>
            </a:r>
            <a:endParaRPr kumimoji="0" lang="en-GB" sz="3200" b="0" i="1" u="none" strike="noStrike" kern="0" cap="none" spc="0" normalizeH="0" baseline="0" noProof="0">
              <a:ln>
                <a:noFill/>
              </a:ln>
              <a:solidFill>
                <a:schemeClr val="tx2"/>
              </a:solidFill>
              <a:effectLst/>
              <a:uLnTx/>
              <a:uFillTx/>
              <a:latin typeface="+mj-lt"/>
              <a:ea typeface="+mj-ea"/>
              <a:cs typeface="+mj-cs"/>
            </a:endParaRPr>
          </a:p>
        </p:txBody>
      </p:sp>
      <p:pic>
        <p:nvPicPr>
          <p:cNvPr id="3" name="Picture 4" descr="pc 1991 more happy than usual"/>
          <p:cNvPicPr>
            <a:picLocks noChangeAspect="1" noChangeArrowheads="1"/>
          </p:cNvPicPr>
          <p:nvPr/>
        </p:nvPicPr>
        <p:blipFill>
          <a:blip r:embed="rId2"/>
          <a:srcRect/>
          <a:stretch>
            <a:fillRect/>
          </a:stretch>
        </p:blipFill>
        <p:spPr bwMode="auto">
          <a:xfrm>
            <a:off x="762000" y="685800"/>
            <a:ext cx="8007350" cy="5664200"/>
          </a:xfrm>
          <a:prstGeom prst="rect">
            <a:avLst/>
          </a:prstGeom>
          <a:noFill/>
        </p:spPr>
      </p:pic>
    </p:spTree>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smtClean="0">
                <a:ln>
                  <a:noFill/>
                </a:ln>
                <a:solidFill>
                  <a:schemeClr val="tx2"/>
                </a:solidFill>
                <a:effectLst/>
                <a:uLnTx/>
                <a:uFillTx/>
                <a:latin typeface="+mj-lt"/>
                <a:ea typeface="+mj-ea"/>
                <a:cs typeface="+mj-cs"/>
              </a:rPr>
              <a:t>Estimated geography of happiness in Wales </a:t>
            </a:r>
            <a:r>
              <a:rPr kumimoji="0" lang="en-GB" sz="3200" b="0" i="1" u="none" strike="noStrike" kern="0" cap="none" spc="0" normalizeH="0" baseline="0" noProof="0" smtClean="0">
                <a:ln>
                  <a:noFill/>
                </a:ln>
                <a:solidFill>
                  <a:schemeClr val="tx2"/>
                </a:solidFill>
                <a:effectLst/>
                <a:uLnTx/>
                <a:uFillTx/>
                <a:latin typeface="+mj-lt"/>
                <a:ea typeface="+mj-ea"/>
                <a:cs typeface="+mj-cs"/>
              </a:rPr>
              <a:t>(%) happy more than usual, 2001</a:t>
            </a:r>
            <a:endParaRPr kumimoji="0" lang="en-GB" sz="3200" b="0" i="1" u="none" strike="noStrike" kern="0" cap="none" spc="0" normalizeH="0" baseline="0" noProof="0">
              <a:ln>
                <a:noFill/>
              </a:ln>
              <a:solidFill>
                <a:schemeClr val="tx2"/>
              </a:solidFill>
              <a:effectLst/>
              <a:uLnTx/>
              <a:uFillTx/>
              <a:latin typeface="+mj-lt"/>
              <a:ea typeface="+mj-ea"/>
              <a:cs typeface="+mj-cs"/>
            </a:endParaRPr>
          </a:p>
        </p:txBody>
      </p:sp>
      <p:pic>
        <p:nvPicPr>
          <p:cNvPr id="3" name="Picture 4" descr="2001 more happy than usual"/>
          <p:cNvPicPr>
            <a:picLocks noChangeAspect="1" noChangeArrowheads="1"/>
          </p:cNvPicPr>
          <p:nvPr/>
        </p:nvPicPr>
        <p:blipFill>
          <a:blip r:embed="rId2"/>
          <a:srcRect/>
          <a:stretch>
            <a:fillRect/>
          </a:stretch>
        </p:blipFill>
        <p:spPr bwMode="auto">
          <a:xfrm>
            <a:off x="609600" y="685800"/>
            <a:ext cx="8007350" cy="5664200"/>
          </a:xfrm>
          <a:prstGeom prst="rect">
            <a:avLst/>
          </a:prstGeom>
          <a:noFill/>
        </p:spPr>
      </p:pic>
    </p:spTree>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smtClean="0">
                <a:ln>
                  <a:noFill/>
                </a:ln>
                <a:solidFill>
                  <a:schemeClr val="tx2"/>
                </a:solidFill>
                <a:effectLst/>
                <a:uLnTx/>
                <a:uFillTx/>
                <a:latin typeface="+mj-lt"/>
                <a:ea typeface="+mj-ea"/>
                <a:cs typeface="+mj-cs"/>
              </a:rPr>
              <a:t>Estimated geography of happiness in Wales </a:t>
            </a:r>
            <a:r>
              <a:rPr kumimoji="0" lang="en-GB" sz="3200" b="0" i="1" u="none" strike="noStrike" kern="0" cap="none" spc="0" normalizeH="0" baseline="0" noProof="0" smtClean="0">
                <a:ln>
                  <a:noFill/>
                </a:ln>
                <a:solidFill>
                  <a:schemeClr val="tx2"/>
                </a:solidFill>
                <a:effectLst/>
                <a:uLnTx/>
                <a:uFillTx/>
                <a:latin typeface="+mj-lt"/>
                <a:ea typeface="+mj-ea"/>
                <a:cs typeface="+mj-cs"/>
              </a:rPr>
              <a:t>(%) happy more than usual, 2001</a:t>
            </a:r>
            <a:endParaRPr kumimoji="0" lang="en-GB" sz="3200" b="0" i="1" u="none" strike="noStrike" kern="0" cap="none" spc="0" normalizeH="0" baseline="0" noProof="0">
              <a:ln>
                <a:noFill/>
              </a:ln>
              <a:solidFill>
                <a:schemeClr val="tx2"/>
              </a:solidFill>
              <a:effectLst/>
              <a:uLnTx/>
              <a:uFillTx/>
              <a:latin typeface="+mj-lt"/>
              <a:ea typeface="+mj-ea"/>
              <a:cs typeface="+mj-cs"/>
            </a:endParaRPr>
          </a:p>
        </p:txBody>
      </p:sp>
      <p:pic>
        <p:nvPicPr>
          <p:cNvPr id="3" name="Picture 4" descr="pc 2001more happy than usual"/>
          <p:cNvPicPr>
            <a:picLocks noChangeAspect="1" noChangeArrowheads="1"/>
          </p:cNvPicPr>
          <p:nvPr/>
        </p:nvPicPr>
        <p:blipFill>
          <a:blip r:embed="rId2"/>
          <a:srcRect/>
          <a:stretch>
            <a:fillRect/>
          </a:stretch>
        </p:blipFill>
        <p:spPr bwMode="auto">
          <a:xfrm>
            <a:off x="533400" y="685800"/>
            <a:ext cx="8021638" cy="5673725"/>
          </a:xfrm>
          <a:prstGeom prst="rect">
            <a:avLst/>
          </a:prstGeom>
          <a:noFill/>
        </p:spPr>
      </p:pic>
    </p:spTree>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smtClean="0">
                <a:ln>
                  <a:noFill/>
                </a:ln>
                <a:solidFill>
                  <a:schemeClr val="tx2"/>
                </a:solidFill>
                <a:effectLst/>
                <a:uLnTx/>
                <a:uFillTx/>
                <a:latin typeface="+mj-lt"/>
                <a:ea typeface="+mj-ea"/>
                <a:cs typeface="+mj-cs"/>
              </a:rPr>
              <a:t>Estimated geography of happiness in Wales </a:t>
            </a:r>
            <a:r>
              <a:rPr kumimoji="0" lang="en-GB" sz="3200" b="0" i="1" u="none" strike="noStrike" kern="0" cap="none" spc="0" normalizeH="0" baseline="0" noProof="0" smtClean="0">
                <a:ln>
                  <a:noFill/>
                </a:ln>
                <a:solidFill>
                  <a:schemeClr val="tx2"/>
                </a:solidFill>
                <a:effectLst/>
                <a:uLnTx/>
                <a:uFillTx/>
                <a:latin typeface="+mj-lt"/>
                <a:ea typeface="+mj-ea"/>
                <a:cs typeface="+mj-cs"/>
              </a:rPr>
              <a:t>(%) happy more than usual, 2011</a:t>
            </a:r>
            <a:endParaRPr kumimoji="0" lang="en-GB" sz="3200" b="0" i="1" u="none" strike="noStrike" kern="0" cap="none" spc="0" normalizeH="0" baseline="0" noProof="0">
              <a:ln>
                <a:noFill/>
              </a:ln>
              <a:solidFill>
                <a:schemeClr val="tx2"/>
              </a:solidFill>
              <a:effectLst/>
              <a:uLnTx/>
              <a:uFillTx/>
              <a:latin typeface="+mj-lt"/>
              <a:ea typeface="+mj-ea"/>
              <a:cs typeface="+mj-cs"/>
            </a:endParaRPr>
          </a:p>
        </p:txBody>
      </p:sp>
      <p:pic>
        <p:nvPicPr>
          <p:cNvPr id="3" name="Picture 4" descr="2011 more happy than usual"/>
          <p:cNvPicPr>
            <a:picLocks noChangeAspect="1" noChangeArrowheads="1"/>
          </p:cNvPicPr>
          <p:nvPr/>
        </p:nvPicPr>
        <p:blipFill>
          <a:blip r:embed="rId2"/>
          <a:srcRect/>
          <a:stretch>
            <a:fillRect/>
          </a:stretch>
        </p:blipFill>
        <p:spPr bwMode="auto">
          <a:xfrm>
            <a:off x="603250" y="762000"/>
            <a:ext cx="8007350" cy="5664200"/>
          </a:xfrm>
          <a:prstGeom prst="rect">
            <a:avLst/>
          </a:prstGeom>
          <a:noFill/>
        </p:spPr>
      </p:pic>
    </p:spTree>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smtClean="0">
                <a:ln>
                  <a:noFill/>
                </a:ln>
                <a:solidFill>
                  <a:schemeClr val="tx2"/>
                </a:solidFill>
                <a:effectLst/>
                <a:uLnTx/>
                <a:uFillTx/>
                <a:latin typeface="+mj-lt"/>
                <a:ea typeface="+mj-ea"/>
                <a:cs typeface="+mj-cs"/>
              </a:rPr>
              <a:t>Estimated geography of happiness in Wales </a:t>
            </a:r>
            <a:r>
              <a:rPr kumimoji="0" lang="en-GB" sz="3200" b="0" i="1" u="none" strike="noStrike" kern="0" cap="none" spc="0" normalizeH="0" baseline="0" noProof="0" smtClean="0">
                <a:ln>
                  <a:noFill/>
                </a:ln>
                <a:solidFill>
                  <a:schemeClr val="tx2"/>
                </a:solidFill>
                <a:effectLst/>
                <a:uLnTx/>
                <a:uFillTx/>
                <a:latin typeface="+mj-lt"/>
                <a:ea typeface="+mj-ea"/>
                <a:cs typeface="+mj-cs"/>
              </a:rPr>
              <a:t>(%) happy more than usual, 2011</a:t>
            </a:r>
            <a:endParaRPr kumimoji="0" lang="en-GB" sz="3200" b="0" i="1" u="none" strike="noStrike" kern="0" cap="none" spc="0" normalizeH="0" baseline="0" noProof="0">
              <a:ln>
                <a:noFill/>
              </a:ln>
              <a:solidFill>
                <a:schemeClr val="tx2"/>
              </a:solidFill>
              <a:effectLst/>
              <a:uLnTx/>
              <a:uFillTx/>
              <a:latin typeface="+mj-lt"/>
              <a:ea typeface="+mj-ea"/>
              <a:cs typeface="+mj-cs"/>
            </a:endParaRPr>
          </a:p>
        </p:txBody>
      </p:sp>
      <p:pic>
        <p:nvPicPr>
          <p:cNvPr id="3" name="Picture 4" descr="pc 2011more happy than usual"/>
          <p:cNvPicPr>
            <a:picLocks noChangeAspect="1" noChangeArrowheads="1"/>
          </p:cNvPicPr>
          <p:nvPr/>
        </p:nvPicPr>
        <p:blipFill>
          <a:blip r:embed="rId2"/>
          <a:srcRect/>
          <a:stretch>
            <a:fillRect/>
          </a:stretch>
        </p:blipFill>
        <p:spPr bwMode="auto">
          <a:xfrm>
            <a:off x="685800" y="812800"/>
            <a:ext cx="8007350" cy="5664200"/>
          </a:xfrm>
          <a:prstGeom prst="rect">
            <a:avLst/>
          </a:prstGeom>
          <a:noFill/>
        </p:spPr>
      </p:pic>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b="1" i="1" u="none" strike="noStrike" kern="0" cap="none" spc="0" normalizeH="0" baseline="0" noProof="0" smtClean="0">
                <a:ln>
                  <a:noFill/>
                </a:ln>
                <a:solidFill>
                  <a:schemeClr val="tx2"/>
                </a:solidFill>
                <a:effectLst/>
                <a:uLnTx/>
                <a:uFillTx/>
                <a:latin typeface="+mj-lt"/>
                <a:ea typeface="+mj-ea"/>
                <a:cs typeface="+mj-cs"/>
              </a:rPr>
              <a:t>Can happiness be measured and modelled?</a:t>
            </a:r>
            <a:endParaRPr kumimoji="0" lang="en-US" sz="4000" b="1" i="1" u="none" strike="noStrike" kern="0" cap="none" spc="0" normalizeH="0" baseline="0" noProof="0" smtClean="0">
              <a:ln>
                <a:noFill/>
              </a:ln>
              <a:solidFill>
                <a:schemeClr val="tx2"/>
              </a:solidFill>
              <a:effectLst/>
              <a:uLnTx/>
              <a:uFillTx/>
              <a:latin typeface="+mj-lt"/>
              <a:ea typeface="+mj-ea"/>
              <a:cs typeface="+mj-cs"/>
            </a:endParaRPr>
          </a:p>
        </p:txBody>
      </p:sp>
      <p:sp>
        <p:nvSpPr>
          <p:cNvPr id="3" name="Rectangle 3"/>
          <p:cNvSpPr txBox="1">
            <a:spLocks noChangeArrowheads="1"/>
          </p:cNvSpPr>
          <p:nvPr/>
        </p:nvSpPr>
        <p:spPr>
          <a:xfrm>
            <a:off x="457200" y="1782763"/>
            <a:ext cx="8229600" cy="4525962"/>
          </a:xfrm>
          <a:prstGeom prst="rect">
            <a:avLst/>
          </a:prstGeom>
        </p:spPr>
        <p:txBody>
          <a:bodyPr/>
          <a:lstStyle/>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GB" sz="2400" b="0" i="0" u="none" strike="noStrike" kern="0" cap="none" spc="0" normalizeH="0" baseline="0" noProof="0" smtClean="0">
                <a:ln>
                  <a:noFill/>
                </a:ln>
                <a:solidFill>
                  <a:schemeClr val="tx1"/>
                </a:solidFill>
                <a:effectLst/>
                <a:uLnTx/>
                <a:uFillTx/>
                <a:latin typeface="+mn-lt"/>
                <a:ea typeface="+mn-ea"/>
                <a:cs typeface="+mn-cs"/>
              </a:rPr>
              <a:t>A person who has had a life of misfortune, with very little opportunities, and rather little hope, may be more easily reconciled to deprivations than others reared in more fortunate and affluent circumstances. The </a:t>
            </a:r>
            <a:r>
              <a:rPr kumimoji="0" lang="en-GB" sz="2400" b="1" i="0" u="none" strike="noStrike" kern="0" cap="none" spc="0" normalizeH="0" baseline="0" noProof="0" smtClean="0">
                <a:ln>
                  <a:noFill/>
                </a:ln>
                <a:solidFill>
                  <a:schemeClr val="tx1"/>
                </a:solidFill>
                <a:effectLst/>
                <a:uLnTx/>
                <a:uFillTx/>
                <a:latin typeface="+mn-lt"/>
                <a:ea typeface="+mn-ea"/>
                <a:cs typeface="+mn-cs"/>
              </a:rPr>
              <a:t>metric of happiness may, therefore, distort the extent of deprivation in a specific and biased way.</a:t>
            </a:r>
            <a:r>
              <a:rPr kumimoji="0" lang="en-GB" sz="2400" b="0" i="0" u="none" strike="noStrike" kern="0" cap="none" spc="0" normalizeH="0" baseline="0" noProof="0" smtClean="0">
                <a:ln>
                  <a:noFill/>
                </a:ln>
                <a:solidFill>
                  <a:schemeClr val="tx1"/>
                </a:solidFill>
                <a:effectLst/>
                <a:uLnTx/>
                <a:uFillTx/>
                <a:latin typeface="+mn-lt"/>
                <a:ea typeface="+mn-ea"/>
                <a:cs typeface="+mn-cs"/>
              </a:rPr>
              <a:t>  </a:t>
            </a:r>
          </a:p>
          <a:p>
            <a:pPr marL="342900" marR="0" lvl="0" indent="-342900" algn="r" defTabSz="914400" rtl="0" eaLnBrk="1" fontAlgn="base" latinLnBrk="0" hangingPunct="1">
              <a:lnSpc>
                <a:spcPct val="80000"/>
              </a:lnSpc>
              <a:spcBef>
                <a:spcPct val="20000"/>
              </a:spcBef>
              <a:spcAft>
                <a:spcPct val="0"/>
              </a:spcAft>
              <a:buClrTx/>
              <a:buSzTx/>
              <a:buFontTx/>
              <a:buNone/>
              <a:tabLst/>
              <a:defRPr/>
            </a:pPr>
            <a:r>
              <a:rPr kumimoji="0" lang="en-GB" sz="2400" b="0" i="0" u="none" strike="noStrike" kern="0" cap="none" spc="0" normalizeH="0" baseline="0" noProof="0" smtClean="0">
                <a:ln>
                  <a:noFill/>
                </a:ln>
                <a:solidFill>
                  <a:schemeClr val="tx1"/>
                </a:solidFill>
                <a:effectLst/>
                <a:uLnTx/>
                <a:uFillTx/>
                <a:latin typeface="+mn-lt"/>
                <a:ea typeface="+mn-ea"/>
                <a:cs typeface="+mn-cs"/>
              </a:rPr>
              <a:t>(Sen, 1987: 45, my emphasis)</a:t>
            </a:r>
          </a:p>
          <a:p>
            <a:pPr marL="342900" marR="0" lvl="0" indent="-342900" algn="l" defTabSz="914400" rtl="0" eaLnBrk="1" fontAlgn="base" latinLnBrk="0" hangingPunct="1">
              <a:lnSpc>
                <a:spcPct val="80000"/>
              </a:lnSpc>
              <a:spcBef>
                <a:spcPct val="20000"/>
              </a:spcBef>
              <a:spcAft>
                <a:spcPct val="0"/>
              </a:spcAft>
              <a:buClrTx/>
              <a:buSzTx/>
              <a:buFontTx/>
              <a:buNone/>
              <a:tabLst/>
              <a:defRPr/>
            </a:pPr>
            <a:endParaRPr kumimoji="0" lang="en-GB" sz="2400" b="1"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GB" sz="2400" b="0" i="0" u="none" strike="noStrike" kern="0" cap="none" spc="0" normalizeH="0" baseline="0" noProof="0" smtClean="0">
                <a:ln>
                  <a:noFill/>
                </a:ln>
                <a:solidFill>
                  <a:schemeClr val="tx1"/>
                </a:solidFill>
                <a:effectLst/>
                <a:uLnTx/>
                <a:uFillTx/>
                <a:latin typeface="+mn-lt"/>
                <a:ea typeface="+mn-ea"/>
                <a:cs typeface="+mn-cs"/>
              </a:rPr>
              <a:t>Andrew Oswald and colleagues: statistical regression models of happiness measuring the impact of different factors and life events upon human well being </a:t>
            </a:r>
          </a:p>
          <a:p>
            <a:pPr marL="342900" marR="0" lvl="0" indent="-342900" algn="l" defTabSz="914400" rtl="0" eaLnBrk="1" fontAlgn="base" latinLnBrk="0" hangingPunct="1">
              <a:lnSpc>
                <a:spcPct val="80000"/>
              </a:lnSpc>
              <a:spcBef>
                <a:spcPct val="20000"/>
              </a:spcBef>
              <a:spcAft>
                <a:spcPct val="0"/>
              </a:spcAft>
              <a:buClrTx/>
              <a:buSzTx/>
              <a:buFontTx/>
              <a:buNone/>
              <a:tabLst/>
              <a:defRPr/>
            </a:pPr>
            <a:endParaRPr kumimoji="0" lang="en-GB" sz="2400" b="0"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GB" sz="2400" b="0" i="0" u="none" strike="noStrike" kern="0" cap="none" spc="0" normalizeH="0" baseline="0" noProof="0" smtClean="0">
                <a:ln>
                  <a:noFill/>
                </a:ln>
                <a:solidFill>
                  <a:schemeClr val="tx1"/>
                </a:solidFill>
                <a:effectLst/>
                <a:uLnTx/>
                <a:uFillTx/>
                <a:latin typeface="+mn-lt"/>
                <a:ea typeface="+mn-ea"/>
                <a:cs typeface="+mn-cs"/>
              </a:rPr>
              <a:t>World Database of Happiness (Ruut Veenhoven)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linds(horizontal)">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smtClean="0">
                <a:ln>
                  <a:noFill/>
                </a:ln>
                <a:solidFill>
                  <a:schemeClr val="tx2"/>
                </a:solidFill>
                <a:effectLst/>
                <a:uLnTx/>
                <a:uFillTx/>
                <a:latin typeface="+mj-lt"/>
                <a:ea typeface="+mj-ea"/>
                <a:cs typeface="+mj-cs"/>
              </a:rPr>
              <a:t>Estimated geography of happiness in Wales </a:t>
            </a:r>
            <a:r>
              <a:rPr kumimoji="0" lang="en-GB" sz="3200" b="0" i="1" u="none" strike="noStrike" kern="0" cap="none" spc="0" normalizeH="0" baseline="0" noProof="0" smtClean="0">
                <a:ln>
                  <a:noFill/>
                </a:ln>
                <a:solidFill>
                  <a:schemeClr val="tx2"/>
                </a:solidFill>
                <a:effectLst/>
                <a:uLnTx/>
                <a:uFillTx/>
                <a:latin typeface="+mj-lt"/>
                <a:ea typeface="+mj-ea"/>
                <a:cs typeface="+mj-cs"/>
              </a:rPr>
              <a:t>(%) happy more than usual, 2021</a:t>
            </a:r>
            <a:endParaRPr kumimoji="0" lang="en-GB" sz="3200" b="0" i="1" u="none" strike="noStrike" kern="0" cap="none" spc="0" normalizeH="0" baseline="0" noProof="0">
              <a:ln>
                <a:noFill/>
              </a:ln>
              <a:solidFill>
                <a:schemeClr val="tx2"/>
              </a:solidFill>
              <a:effectLst/>
              <a:uLnTx/>
              <a:uFillTx/>
              <a:latin typeface="+mj-lt"/>
              <a:ea typeface="+mj-ea"/>
              <a:cs typeface="+mj-cs"/>
            </a:endParaRPr>
          </a:p>
        </p:txBody>
      </p:sp>
      <p:pic>
        <p:nvPicPr>
          <p:cNvPr id="3" name="Picture 4" descr="2021 more happy than usual"/>
          <p:cNvPicPr>
            <a:picLocks noChangeAspect="1" noChangeArrowheads="1"/>
          </p:cNvPicPr>
          <p:nvPr/>
        </p:nvPicPr>
        <p:blipFill>
          <a:blip r:embed="rId2"/>
          <a:srcRect/>
          <a:stretch>
            <a:fillRect/>
          </a:stretch>
        </p:blipFill>
        <p:spPr bwMode="auto">
          <a:xfrm>
            <a:off x="609600" y="685800"/>
            <a:ext cx="8007350" cy="5664200"/>
          </a:xfrm>
          <a:prstGeom prst="rect">
            <a:avLst/>
          </a:prstGeom>
          <a:noFill/>
        </p:spPr>
      </p:pic>
    </p:spTree>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chemeClr val="tx2"/>
                </a:solidFill>
                <a:effectLst/>
                <a:uLnTx/>
                <a:uFillTx/>
                <a:latin typeface="+mj-lt"/>
                <a:ea typeface="+mj-ea"/>
                <a:cs typeface="+mj-cs"/>
              </a:rPr>
              <a:t>Estimated geography of happiness in Wales </a:t>
            </a:r>
            <a:r>
              <a:rPr kumimoji="0" lang="en-GB" sz="3200" b="0" i="1" u="none" strike="noStrike" kern="0" cap="none" spc="0" normalizeH="0" baseline="0" noProof="0" dirty="0" smtClean="0">
                <a:ln>
                  <a:noFill/>
                </a:ln>
                <a:solidFill>
                  <a:schemeClr val="tx2"/>
                </a:solidFill>
                <a:effectLst/>
                <a:uLnTx/>
                <a:uFillTx/>
                <a:latin typeface="+mj-lt"/>
                <a:ea typeface="+mj-ea"/>
                <a:cs typeface="+mj-cs"/>
              </a:rPr>
              <a:t>(%) happy more than usual, 2021</a:t>
            </a:r>
            <a:endParaRPr kumimoji="0" lang="en-GB" sz="3200" b="0" i="1" u="none" strike="noStrike" kern="0" cap="none" spc="0" normalizeH="0" baseline="0" noProof="0" dirty="0">
              <a:ln>
                <a:noFill/>
              </a:ln>
              <a:solidFill>
                <a:schemeClr val="tx2"/>
              </a:solidFill>
              <a:effectLst/>
              <a:uLnTx/>
              <a:uFillTx/>
              <a:latin typeface="+mj-lt"/>
              <a:ea typeface="+mj-ea"/>
              <a:cs typeface="+mj-cs"/>
            </a:endParaRPr>
          </a:p>
        </p:txBody>
      </p:sp>
      <p:pic>
        <p:nvPicPr>
          <p:cNvPr id="3" name="Picture 4" descr="pc 2021more happy than usual"/>
          <p:cNvPicPr>
            <a:picLocks noChangeAspect="1" noChangeArrowheads="1"/>
          </p:cNvPicPr>
          <p:nvPr/>
        </p:nvPicPr>
        <p:blipFill>
          <a:blip r:embed="rId2"/>
          <a:srcRect/>
          <a:stretch>
            <a:fillRect/>
          </a:stretch>
        </p:blipFill>
        <p:spPr bwMode="auto">
          <a:xfrm>
            <a:off x="527050" y="584200"/>
            <a:ext cx="8007350" cy="5664200"/>
          </a:xfrm>
          <a:prstGeom prst="rect">
            <a:avLst/>
          </a:prstGeom>
          <a:noFill/>
        </p:spPr>
      </p:pic>
    </p:spTree>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14282" y="274638"/>
            <a:ext cx="8715436"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chemeClr val="tx2"/>
                </a:solidFill>
                <a:effectLst/>
                <a:uLnTx/>
                <a:uFillTx/>
                <a:latin typeface="+mj-lt"/>
                <a:ea typeface="+mj-ea"/>
                <a:cs typeface="+mj-cs"/>
              </a:rPr>
              <a:t>Estimated geography of happiness in London </a:t>
            </a:r>
            <a:r>
              <a:rPr kumimoji="0" lang="en-GB" sz="3200" b="0" i="1" u="none" strike="noStrike" kern="0" cap="none" spc="0" normalizeH="0" baseline="0" noProof="0" dirty="0" smtClean="0">
                <a:ln>
                  <a:noFill/>
                </a:ln>
                <a:solidFill>
                  <a:schemeClr val="tx2"/>
                </a:solidFill>
                <a:effectLst/>
                <a:uLnTx/>
                <a:uFillTx/>
                <a:latin typeface="+mj-lt"/>
                <a:ea typeface="+mj-ea"/>
                <a:cs typeface="+mj-cs"/>
              </a:rPr>
              <a:t>(%) happy more than usual, 1991</a:t>
            </a:r>
            <a:endParaRPr kumimoji="0" lang="en-GB" sz="3200" b="0" i="1" u="none" strike="noStrike" kern="0" cap="none" spc="0" normalizeH="0" baseline="0" noProof="0" dirty="0">
              <a:ln>
                <a:noFill/>
              </a:ln>
              <a:solidFill>
                <a:schemeClr val="tx2"/>
              </a:solidFill>
              <a:effectLst/>
              <a:uLnTx/>
              <a:uFillTx/>
              <a:latin typeface="+mj-lt"/>
              <a:ea typeface="+mj-ea"/>
              <a:cs typeface="+mj-cs"/>
            </a:endParaRPr>
          </a:p>
        </p:txBody>
      </p:sp>
      <p:pic>
        <p:nvPicPr>
          <p:cNvPr id="4" name="Picture 3" descr="londonhappy1991.wmf"/>
          <p:cNvPicPr>
            <a:picLocks noChangeAspect="1"/>
          </p:cNvPicPr>
          <p:nvPr/>
        </p:nvPicPr>
        <p:blipFill>
          <a:blip r:embed="rId2"/>
          <a:stretch>
            <a:fillRect/>
          </a:stretch>
        </p:blipFill>
        <p:spPr>
          <a:xfrm>
            <a:off x="134470" y="0"/>
            <a:ext cx="8875059" cy="6858000"/>
          </a:xfrm>
          <a:prstGeom prst="rect">
            <a:avLst/>
          </a:prstGeom>
        </p:spPr>
      </p:pic>
    </p:spTree>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chemeClr val="tx2"/>
                </a:solidFill>
                <a:effectLst/>
                <a:uLnTx/>
                <a:uFillTx/>
                <a:latin typeface="+mj-lt"/>
                <a:ea typeface="+mj-ea"/>
                <a:cs typeface="+mj-cs"/>
              </a:rPr>
              <a:t> </a:t>
            </a:r>
            <a:r>
              <a:rPr kumimoji="0" lang="en-GB" sz="3200" b="0" i="1" u="none" strike="noStrike" kern="0" cap="none" spc="0" normalizeH="0" baseline="0" noProof="0" dirty="0" smtClean="0">
                <a:ln>
                  <a:noFill/>
                </a:ln>
                <a:solidFill>
                  <a:schemeClr val="tx2"/>
                </a:solidFill>
                <a:effectLst/>
                <a:uLnTx/>
                <a:uFillTx/>
                <a:latin typeface="+mj-lt"/>
                <a:ea typeface="+mj-ea"/>
                <a:cs typeface="+mj-cs"/>
              </a:rPr>
              <a:t>(%) “affluent households”, 1991</a:t>
            </a:r>
            <a:endParaRPr kumimoji="0" lang="en-GB" sz="3200" b="0" i="1" u="none" strike="noStrike" kern="0" cap="none" spc="0" normalizeH="0" baseline="0" noProof="0" dirty="0">
              <a:ln>
                <a:noFill/>
              </a:ln>
              <a:solidFill>
                <a:schemeClr val="tx2"/>
              </a:solidFill>
              <a:effectLst/>
              <a:uLnTx/>
              <a:uFillTx/>
              <a:latin typeface="+mj-lt"/>
              <a:ea typeface="+mj-ea"/>
              <a:cs typeface="+mj-cs"/>
            </a:endParaRPr>
          </a:p>
        </p:txBody>
      </p:sp>
      <p:pic>
        <p:nvPicPr>
          <p:cNvPr id="5" name="Picture 4" descr="londonaffluent1991.wmf"/>
          <p:cNvPicPr>
            <a:picLocks noChangeAspect="1"/>
          </p:cNvPicPr>
          <p:nvPr/>
        </p:nvPicPr>
        <p:blipFill>
          <a:blip r:embed="rId2"/>
          <a:stretch>
            <a:fillRect/>
          </a:stretch>
        </p:blipFill>
        <p:spPr>
          <a:xfrm>
            <a:off x="134470" y="0"/>
            <a:ext cx="8875059" cy="6858000"/>
          </a:xfrm>
          <a:prstGeom prst="rect">
            <a:avLst/>
          </a:prstGeom>
        </p:spPr>
      </p:pic>
    </p:spTree>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chemeClr val="tx2"/>
                </a:solidFill>
                <a:effectLst/>
                <a:uLnTx/>
                <a:uFillTx/>
                <a:latin typeface="+mj-lt"/>
                <a:ea typeface="+mj-ea"/>
                <a:cs typeface="+mj-cs"/>
              </a:rPr>
              <a:t> </a:t>
            </a:r>
            <a:r>
              <a:rPr kumimoji="0" lang="en-GB" sz="3200" b="0" i="1" u="none" strike="noStrike" kern="0" cap="none" spc="0" normalizeH="0" baseline="0" noProof="0" dirty="0" smtClean="0">
                <a:ln>
                  <a:noFill/>
                </a:ln>
                <a:solidFill>
                  <a:schemeClr val="tx2"/>
                </a:solidFill>
                <a:effectLst/>
                <a:uLnTx/>
                <a:uFillTx/>
                <a:latin typeface="+mj-lt"/>
                <a:ea typeface="+mj-ea"/>
                <a:cs typeface="+mj-cs"/>
              </a:rPr>
              <a:t>(%) “average”</a:t>
            </a:r>
            <a:r>
              <a:rPr kumimoji="0" lang="en-GB" sz="3200" b="0" i="1" u="none" strike="noStrike" kern="0" cap="none" spc="0" normalizeH="0" noProof="0" dirty="0" smtClean="0">
                <a:ln>
                  <a:noFill/>
                </a:ln>
                <a:solidFill>
                  <a:schemeClr val="tx2"/>
                </a:solidFill>
                <a:effectLst/>
                <a:uLnTx/>
                <a:uFillTx/>
                <a:latin typeface="+mj-lt"/>
                <a:ea typeface="+mj-ea"/>
                <a:cs typeface="+mj-cs"/>
              </a:rPr>
              <a:t> </a:t>
            </a:r>
            <a:r>
              <a:rPr kumimoji="0" lang="en-GB" sz="3200" b="0" i="1" u="none" strike="noStrike" kern="0" cap="none" spc="0" normalizeH="0" baseline="0" noProof="0" dirty="0" smtClean="0">
                <a:ln>
                  <a:noFill/>
                </a:ln>
                <a:solidFill>
                  <a:schemeClr val="tx2"/>
                </a:solidFill>
                <a:effectLst/>
                <a:uLnTx/>
                <a:uFillTx/>
                <a:latin typeface="+mj-lt"/>
                <a:ea typeface="+mj-ea"/>
                <a:cs typeface="+mj-cs"/>
              </a:rPr>
              <a:t>households, 1991</a:t>
            </a:r>
            <a:endParaRPr kumimoji="0" lang="en-GB" sz="3200" b="0" i="1" u="none" strike="noStrike" kern="0" cap="none" spc="0" normalizeH="0" baseline="0" noProof="0" dirty="0">
              <a:ln>
                <a:noFill/>
              </a:ln>
              <a:solidFill>
                <a:schemeClr val="tx2"/>
              </a:solidFill>
              <a:effectLst/>
              <a:uLnTx/>
              <a:uFillTx/>
              <a:latin typeface="+mj-lt"/>
              <a:ea typeface="+mj-ea"/>
              <a:cs typeface="+mj-cs"/>
            </a:endParaRPr>
          </a:p>
        </p:txBody>
      </p:sp>
      <p:pic>
        <p:nvPicPr>
          <p:cNvPr id="5" name="Picture 4" descr="londonaverager1991.wmf"/>
          <p:cNvPicPr>
            <a:picLocks noChangeAspect="1"/>
          </p:cNvPicPr>
          <p:nvPr/>
        </p:nvPicPr>
        <p:blipFill>
          <a:blip r:embed="rId2"/>
          <a:stretch>
            <a:fillRect/>
          </a:stretch>
        </p:blipFill>
        <p:spPr>
          <a:xfrm>
            <a:off x="134470" y="0"/>
            <a:ext cx="8875059" cy="6858000"/>
          </a:xfrm>
          <a:prstGeom prst="rect">
            <a:avLst/>
          </a:prstGeom>
        </p:spPr>
      </p:pic>
    </p:spTree>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chemeClr val="tx2"/>
                </a:solidFill>
                <a:effectLst/>
                <a:uLnTx/>
                <a:uFillTx/>
                <a:latin typeface="+mj-lt"/>
                <a:ea typeface="+mj-ea"/>
                <a:cs typeface="+mj-cs"/>
              </a:rPr>
              <a:t> </a:t>
            </a:r>
            <a:r>
              <a:rPr kumimoji="0" lang="en-GB" sz="3200" b="0" i="1" u="none" strike="noStrike" kern="0" cap="none" spc="0" normalizeH="0" baseline="0" noProof="0" dirty="0" smtClean="0">
                <a:ln>
                  <a:noFill/>
                </a:ln>
                <a:solidFill>
                  <a:schemeClr val="tx2"/>
                </a:solidFill>
                <a:effectLst/>
                <a:uLnTx/>
                <a:uFillTx/>
                <a:latin typeface="+mj-lt"/>
                <a:ea typeface="+mj-ea"/>
                <a:cs typeface="+mj-cs"/>
              </a:rPr>
              <a:t>(%) “poor” households, 1991</a:t>
            </a:r>
            <a:endParaRPr kumimoji="0" lang="en-GB" sz="3200" b="0" i="1" u="none" strike="noStrike" kern="0" cap="none" spc="0" normalizeH="0" baseline="0" noProof="0" dirty="0">
              <a:ln>
                <a:noFill/>
              </a:ln>
              <a:solidFill>
                <a:schemeClr val="tx2"/>
              </a:solidFill>
              <a:effectLst/>
              <a:uLnTx/>
              <a:uFillTx/>
              <a:latin typeface="+mj-lt"/>
              <a:ea typeface="+mj-ea"/>
              <a:cs typeface="+mj-cs"/>
            </a:endParaRPr>
          </a:p>
        </p:txBody>
      </p:sp>
      <p:pic>
        <p:nvPicPr>
          <p:cNvPr id="3" name="Picture 2" descr="londonpoor1991.wmf"/>
          <p:cNvPicPr>
            <a:picLocks noChangeAspect="1"/>
          </p:cNvPicPr>
          <p:nvPr/>
        </p:nvPicPr>
        <p:blipFill>
          <a:blip r:embed="rId2"/>
          <a:stretch>
            <a:fillRect/>
          </a:stretch>
        </p:blipFill>
        <p:spPr>
          <a:xfrm>
            <a:off x="134470" y="0"/>
            <a:ext cx="8875059" cy="6858000"/>
          </a:xfrm>
          <a:prstGeom prst="rect">
            <a:avLst/>
          </a:prstGeom>
        </p:spPr>
      </p:pic>
    </p:spTree>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chemeClr val="tx2"/>
                </a:solidFill>
                <a:effectLst/>
                <a:uLnTx/>
                <a:uFillTx/>
                <a:latin typeface="+mj-lt"/>
                <a:ea typeface="+mj-ea"/>
                <a:cs typeface="+mj-cs"/>
              </a:rPr>
              <a:t> </a:t>
            </a:r>
            <a:r>
              <a:rPr kumimoji="0" lang="en-GB" sz="3200" b="0" i="1" u="none" strike="noStrike" kern="0" cap="none" spc="0" normalizeH="0" baseline="0" noProof="0" dirty="0" smtClean="0">
                <a:ln>
                  <a:noFill/>
                </a:ln>
                <a:solidFill>
                  <a:schemeClr val="tx2"/>
                </a:solidFill>
                <a:effectLst/>
                <a:uLnTx/>
                <a:uFillTx/>
                <a:latin typeface="+mj-lt"/>
                <a:ea typeface="+mj-ea"/>
                <a:cs typeface="+mj-cs"/>
              </a:rPr>
              <a:t>(%)  much less happy than usual, 1991</a:t>
            </a:r>
            <a:endParaRPr kumimoji="0" lang="en-GB" sz="3200" b="0" i="1" u="none" strike="noStrike" kern="0" cap="none" spc="0" normalizeH="0" baseline="0" noProof="0" dirty="0">
              <a:ln>
                <a:noFill/>
              </a:ln>
              <a:solidFill>
                <a:schemeClr val="tx2"/>
              </a:solidFill>
              <a:effectLst/>
              <a:uLnTx/>
              <a:uFillTx/>
              <a:latin typeface="+mj-lt"/>
              <a:ea typeface="+mj-ea"/>
              <a:cs typeface="+mj-cs"/>
            </a:endParaRPr>
          </a:p>
        </p:txBody>
      </p:sp>
      <p:pic>
        <p:nvPicPr>
          <p:cNvPr id="3" name="Picture 2" descr="londonunhappy1991.wmf"/>
          <p:cNvPicPr>
            <a:picLocks noChangeAspect="1"/>
          </p:cNvPicPr>
          <p:nvPr/>
        </p:nvPicPr>
        <p:blipFill>
          <a:blip r:embed="rId2"/>
          <a:stretch>
            <a:fillRect/>
          </a:stretch>
        </p:blipFill>
        <p:spPr>
          <a:xfrm>
            <a:off x="134470" y="0"/>
            <a:ext cx="8875059" cy="6858000"/>
          </a:xfrm>
          <a:prstGeom prst="rect">
            <a:avLst/>
          </a:prstGeom>
        </p:spPr>
      </p:pic>
    </p:spTree>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116013" y="260350"/>
            <a:ext cx="7342187" cy="927100"/>
          </a:xfrm>
          <a:prstGeom prst="rect">
            <a:avLst/>
          </a:prstGeom>
          <a:noFill/>
          <a:ln w="9525">
            <a:noFill/>
            <a:miter lim="800000"/>
            <a:headEnd/>
            <a:tailEnd/>
          </a:ln>
          <a:effectLst/>
        </p:spPr>
        <p:txBody>
          <a:bodyPr anchor="ctr"/>
          <a:lstStyle/>
          <a:p>
            <a:pPr algn="ctr"/>
            <a:r>
              <a:rPr lang="en-GB" sz="4000" dirty="0" smtClean="0">
                <a:solidFill>
                  <a:schemeClr val="tx2"/>
                </a:solidFill>
              </a:rPr>
              <a:t>Concluding comments</a:t>
            </a:r>
            <a:endParaRPr lang="en-GB" sz="4000" dirty="0">
              <a:solidFill>
                <a:schemeClr val="tx2"/>
              </a:solidFill>
            </a:endParaRPr>
          </a:p>
        </p:txBody>
      </p:sp>
      <p:sp>
        <p:nvSpPr>
          <p:cNvPr id="3" name="Rectangle 5"/>
          <p:cNvSpPr>
            <a:spLocks noChangeArrowheads="1"/>
          </p:cNvSpPr>
          <p:nvPr/>
        </p:nvSpPr>
        <p:spPr bwMode="auto">
          <a:xfrm>
            <a:off x="1011269" y="1214422"/>
            <a:ext cx="7989887" cy="4691063"/>
          </a:xfrm>
          <a:prstGeom prst="rect">
            <a:avLst/>
          </a:prstGeom>
          <a:noFill/>
          <a:ln w="9525">
            <a:noFill/>
            <a:miter lim="800000"/>
            <a:headEnd/>
            <a:tailEnd/>
          </a:ln>
          <a:effectLst/>
        </p:spPr>
        <p:txBody>
          <a:bodyPr/>
          <a:lstStyle/>
          <a:p>
            <a:pPr marL="342900" indent="-342900">
              <a:lnSpc>
                <a:spcPct val="80000"/>
              </a:lnSpc>
              <a:spcBef>
                <a:spcPct val="20000"/>
              </a:spcBef>
              <a:buFontTx/>
              <a:buChar char="•"/>
            </a:pPr>
            <a:r>
              <a:rPr lang="en-GB" sz="2800" b="0" dirty="0" smtClean="0">
                <a:latin typeface="Times New Roman" pitchFamily="18" charset="0"/>
                <a:cs typeface="Times New Roman" pitchFamily="18" charset="0"/>
              </a:rPr>
              <a:t>Some </a:t>
            </a:r>
            <a:r>
              <a:rPr lang="en-GB" sz="2800" b="0" dirty="0">
                <a:latin typeface="Times New Roman" pitchFamily="18" charset="0"/>
                <a:cs typeface="Times New Roman" pitchFamily="18" charset="0"/>
              </a:rPr>
              <a:t>district level variation in </a:t>
            </a:r>
            <a:r>
              <a:rPr lang="en-GB" sz="2800" b="0" dirty="0" smtClean="0">
                <a:latin typeface="Times New Roman" pitchFamily="18" charset="0"/>
                <a:cs typeface="Times New Roman" pitchFamily="18" charset="0"/>
              </a:rPr>
              <a:t>happiness – but </a:t>
            </a:r>
            <a:r>
              <a:rPr lang="en-US" sz="2800" b="0" dirty="0" smtClean="0">
                <a:latin typeface="Times New Roman" pitchFamily="18" charset="0"/>
                <a:cs typeface="Times New Roman" pitchFamily="18" charset="0"/>
              </a:rPr>
              <a:t>the differences from place to place (at district level) do not appear to be statistically significant.</a:t>
            </a:r>
            <a:endParaRPr lang="en-GB" sz="2800" b="0" dirty="0">
              <a:latin typeface="Times New Roman" pitchFamily="18" charset="0"/>
              <a:cs typeface="Times New Roman" pitchFamily="18" charset="0"/>
            </a:endParaRPr>
          </a:p>
          <a:p>
            <a:pPr marL="342900" indent="-342900">
              <a:lnSpc>
                <a:spcPct val="80000"/>
              </a:lnSpc>
              <a:spcBef>
                <a:spcPct val="20000"/>
              </a:spcBef>
              <a:buFontTx/>
              <a:buChar char="•"/>
            </a:pPr>
            <a:r>
              <a:rPr lang="en-GB" sz="2800" b="0" dirty="0" smtClean="0">
                <a:latin typeface="Times New Roman" pitchFamily="18" charset="0"/>
                <a:cs typeface="Times New Roman" pitchFamily="18" charset="0"/>
              </a:rPr>
              <a:t>Spatial </a:t>
            </a:r>
            <a:r>
              <a:rPr lang="en-GB" sz="2800" b="0" dirty="0" err="1" smtClean="0">
                <a:latin typeface="Times New Roman" pitchFamily="18" charset="0"/>
                <a:cs typeface="Times New Roman" pitchFamily="18" charset="0"/>
              </a:rPr>
              <a:t>microsimulation</a:t>
            </a:r>
            <a:r>
              <a:rPr lang="en-GB" sz="2800" b="0" dirty="0" smtClean="0">
                <a:latin typeface="Times New Roman" pitchFamily="18" charset="0"/>
                <a:cs typeface="Times New Roman" pitchFamily="18" charset="0"/>
              </a:rPr>
              <a:t> can be used to disaggregate geographically </a:t>
            </a:r>
            <a:r>
              <a:rPr lang="en-GB" sz="2800" b="0" dirty="0">
                <a:latin typeface="Times New Roman" pitchFamily="18" charset="0"/>
                <a:cs typeface="Times New Roman" pitchFamily="18" charset="0"/>
              </a:rPr>
              <a:t>the analysis </a:t>
            </a:r>
            <a:r>
              <a:rPr lang="en-GB" sz="2800" b="0" dirty="0" smtClean="0">
                <a:latin typeface="Times New Roman" pitchFamily="18" charset="0"/>
                <a:cs typeface="Times New Roman" pitchFamily="18" charset="0"/>
              </a:rPr>
              <a:t>further</a:t>
            </a:r>
          </a:p>
          <a:p>
            <a:pPr marL="342900" indent="-342900">
              <a:lnSpc>
                <a:spcPct val="80000"/>
              </a:lnSpc>
              <a:spcBef>
                <a:spcPct val="20000"/>
              </a:spcBef>
              <a:buFontTx/>
              <a:buChar char="•"/>
            </a:pPr>
            <a:r>
              <a:rPr lang="en-GB" sz="2800" b="0" dirty="0" smtClean="0">
                <a:latin typeface="Times New Roman" pitchFamily="18" charset="0"/>
                <a:cs typeface="Times New Roman" pitchFamily="18" charset="0"/>
              </a:rPr>
              <a:t>But the reliability of the results may be significantly affected by the small area constraints and “Place/individual variable interactions”</a:t>
            </a:r>
          </a:p>
          <a:p>
            <a:pPr marL="342900" indent="-342900">
              <a:lnSpc>
                <a:spcPct val="80000"/>
              </a:lnSpc>
              <a:spcBef>
                <a:spcPct val="20000"/>
              </a:spcBef>
              <a:buFontTx/>
              <a:buChar char="•"/>
            </a:pPr>
            <a:r>
              <a:rPr lang="en-GB" sz="2800" b="0" dirty="0" smtClean="0">
                <a:latin typeface="Times New Roman" pitchFamily="18" charset="0"/>
                <a:cs typeface="Times New Roman" pitchFamily="18" charset="0"/>
              </a:rPr>
              <a:t>On-going work: </a:t>
            </a:r>
          </a:p>
          <a:p>
            <a:pPr marL="800100" lvl="1" indent="-342900">
              <a:lnSpc>
                <a:spcPct val="80000"/>
              </a:lnSpc>
              <a:spcBef>
                <a:spcPct val="20000"/>
              </a:spcBef>
              <a:buFontTx/>
              <a:buChar char="-"/>
            </a:pPr>
            <a:r>
              <a:rPr lang="en-GB" sz="2800" b="0" dirty="0" smtClean="0">
                <a:latin typeface="Times New Roman" pitchFamily="18" charset="0"/>
                <a:cs typeface="Times New Roman" pitchFamily="18" charset="0"/>
              </a:rPr>
              <a:t>further refinement of the static models/simulated annealing</a:t>
            </a:r>
            <a:endParaRPr lang="en-GB" sz="2800" b="0" dirty="0">
              <a:latin typeface="Times New Roman" pitchFamily="18" charset="0"/>
              <a:cs typeface="Times New Roman" pitchFamily="18" charset="0"/>
            </a:endParaRPr>
          </a:p>
          <a:p>
            <a:pPr marL="800100" lvl="1" indent="-342900">
              <a:lnSpc>
                <a:spcPct val="80000"/>
              </a:lnSpc>
              <a:spcBef>
                <a:spcPct val="20000"/>
              </a:spcBef>
              <a:buFontTx/>
              <a:buChar char="-"/>
            </a:pPr>
            <a:r>
              <a:rPr lang="en-GB" sz="2800" b="0" dirty="0" smtClean="0">
                <a:latin typeface="Times New Roman" pitchFamily="18" charset="0"/>
                <a:cs typeface="Times New Roman" pitchFamily="18" charset="0"/>
              </a:rPr>
              <a:t>Longitudinal analysis</a:t>
            </a:r>
          </a:p>
          <a:p>
            <a:pPr marL="800100" lvl="1" indent="-342900">
              <a:lnSpc>
                <a:spcPct val="80000"/>
              </a:lnSpc>
              <a:spcBef>
                <a:spcPct val="20000"/>
              </a:spcBef>
              <a:buFontTx/>
              <a:buChar char="-"/>
            </a:pPr>
            <a:r>
              <a:rPr lang="en-GB" sz="2800" b="0" dirty="0" smtClean="0">
                <a:latin typeface="Times New Roman" pitchFamily="18" charset="0"/>
                <a:cs typeface="Times New Roman" pitchFamily="18" charset="0"/>
              </a:rPr>
              <a:t>Environmental </a:t>
            </a:r>
            <a:r>
              <a:rPr lang="en-GB" sz="2800" b="0" dirty="0">
                <a:latin typeface="Times New Roman" pitchFamily="18" charset="0"/>
                <a:cs typeface="Times New Roman" pitchFamily="18" charset="0"/>
              </a:rPr>
              <a:t>variables</a:t>
            </a:r>
          </a:p>
        </p:txBody>
      </p:sp>
    </p:spTree>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On-going and future work</a:t>
            </a:r>
            <a:endParaRPr lang="en-GB" dirty="0"/>
          </a:p>
        </p:txBody>
      </p:sp>
      <p:sp>
        <p:nvSpPr>
          <p:cNvPr id="3" name="Content Placeholder 2"/>
          <p:cNvSpPr>
            <a:spLocks noGrp="1"/>
          </p:cNvSpPr>
          <p:nvPr>
            <p:ph idx="1"/>
          </p:nvPr>
        </p:nvSpPr>
        <p:spPr>
          <a:xfrm>
            <a:off x="771556" y="2117747"/>
            <a:ext cx="8229600" cy="4525963"/>
          </a:xfrm>
        </p:spPr>
        <p:txBody>
          <a:bodyPr/>
          <a:lstStyle/>
          <a:p>
            <a:r>
              <a:rPr lang="en-GB" sz="3600" dirty="0" smtClean="0"/>
              <a:t>Public Policy Analysis and Happiness</a:t>
            </a:r>
          </a:p>
          <a:p>
            <a:r>
              <a:rPr lang="en-GB" sz="3600" dirty="0" smtClean="0"/>
              <a:t>Modelling the environmental determinants of happiness</a:t>
            </a:r>
          </a:p>
          <a:p>
            <a:r>
              <a:rPr lang="en-GB" sz="3600" dirty="0" smtClean="0"/>
              <a:t>International happiness comparisons</a:t>
            </a:r>
          </a:p>
          <a:p>
            <a:r>
              <a:rPr lang="en-GB" sz="3600" dirty="0" smtClean="0"/>
              <a:t>Subjective Happiness and Human-Scale Visualisations</a:t>
            </a:r>
          </a:p>
          <a:p>
            <a:pPr>
              <a:buNone/>
            </a:pPr>
            <a:endParaRPr lang="en-GB" dirty="0"/>
          </a:p>
        </p:txBody>
      </p:sp>
    </p:spTree>
  </p:cSld>
  <p:clrMapOvr>
    <a:masterClrMapping/>
  </p:clrMapOvr>
  <p:transition>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684213" y="333375"/>
            <a:ext cx="7772400" cy="863600"/>
          </a:xfrm>
          <a:prstGeom prst="rect">
            <a:avLst/>
          </a:prstGeom>
          <a:noFill/>
          <a:ln w="9525">
            <a:noFill/>
            <a:miter lim="800000"/>
            <a:headEnd/>
            <a:tailEnd/>
          </a:ln>
        </p:spPr>
        <p:txBody>
          <a:bodyPr anchor="ctr"/>
          <a:lstStyle/>
          <a:p>
            <a:pPr algn="ctr"/>
            <a:r>
              <a:rPr lang="en-US" sz="3200"/>
              <a:t>Combining spatial microsimulation model outputs with remote sensing data</a:t>
            </a:r>
            <a:endParaRPr lang="en-GB" sz="3200">
              <a:solidFill>
                <a:schemeClr val="tx2"/>
              </a:solidFill>
            </a:endParaRPr>
          </a:p>
        </p:txBody>
      </p:sp>
      <p:sp>
        <p:nvSpPr>
          <p:cNvPr id="3" name="Rectangle 5"/>
          <p:cNvSpPr>
            <a:spLocks noChangeArrowheads="1"/>
          </p:cNvSpPr>
          <p:nvPr/>
        </p:nvSpPr>
        <p:spPr bwMode="auto">
          <a:xfrm>
            <a:off x="538163" y="1773238"/>
            <a:ext cx="3810000" cy="4419600"/>
          </a:xfrm>
          <a:prstGeom prst="rect">
            <a:avLst/>
          </a:prstGeom>
          <a:noFill/>
          <a:ln w="9525">
            <a:noFill/>
            <a:miter lim="800000"/>
            <a:headEnd/>
            <a:tailEnd/>
          </a:ln>
        </p:spPr>
        <p:txBody>
          <a:bodyPr/>
          <a:lstStyle/>
          <a:p>
            <a:pPr marL="342900" indent="-342900">
              <a:spcBef>
                <a:spcPct val="20000"/>
              </a:spcBef>
            </a:pPr>
            <a:r>
              <a:rPr lang="en-GB" sz="2400"/>
              <a:t>Spatial microsimulation output:</a:t>
            </a:r>
            <a:endParaRPr lang="en-GB" sz="2400" b="0"/>
          </a:p>
          <a:p>
            <a:pPr marL="342900" indent="-342900">
              <a:spcBef>
                <a:spcPct val="20000"/>
              </a:spcBef>
              <a:buFont typeface="Arial" charset="0"/>
              <a:buChar char="•"/>
            </a:pPr>
            <a:r>
              <a:rPr lang="en-US" sz="2400" b="0"/>
              <a:t>No. of residents in household (as a proxy to house size)</a:t>
            </a:r>
          </a:p>
          <a:p>
            <a:pPr marL="342900" indent="-342900">
              <a:spcBef>
                <a:spcPct val="20000"/>
              </a:spcBef>
              <a:buFont typeface="Arial" charset="0"/>
              <a:buChar char="•"/>
            </a:pPr>
            <a:r>
              <a:rPr lang="en-US" sz="2400" b="0"/>
              <a:t>House type</a:t>
            </a:r>
          </a:p>
          <a:p>
            <a:pPr marL="342900" indent="-342900">
              <a:spcBef>
                <a:spcPct val="20000"/>
              </a:spcBef>
              <a:buFont typeface="Arial" charset="0"/>
              <a:buChar char="•"/>
            </a:pPr>
            <a:r>
              <a:rPr lang="en-US" sz="2400" b="0"/>
              <a:t>Number of cars (as a proxy to house size)</a:t>
            </a:r>
          </a:p>
          <a:p>
            <a:pPr marL="342900" indent="-342900">
              <a:spcBef>
                <a:spcPct val="20000"/>
              </a:spcBef>
              <a:buFont typeface="Arial" charset="0"/>
              <a:buChar char="•"/>
            </a:pPr>
            <a:r>
              <a:rPr lang="en-US" sz="2400" b="0"/>
              <a:t>Number of rooms in household space (as a proxy to house size)</a:t>
            </a:r>
          </a:p>
        </p:txBody>
      </p:sp>
      <p:sp>
        <p:nvSpPr>
          <p:cNvPr id="4" name="Rectangle 6"/>
          <p:cNvSpPr>
            <a:spLocks noChangeArrowheads="1"/>
          </p:cNvSpPr>
          <p:nvPr/>
        </p:nvSpPr>
        <p:spPr bwMode="auto">
          <a:xfrm>
            <a:off x="4643438" y="1773238"/>
            <a:ext cx="3810000" cy="4419600"/>
          </a:xfrm>
          <a:prstGeom prst="rect">
            <a:avLst/>
          </a:prstGeom>
          <a:noFill/>
          <a:ln w="9525">
            <a:noFill/>
            <a:miter lim="800000"/>
            <a:headEnd/>
            <a:tailEnd/>
          </a:ln>
        </p:spPr>
        <p:txBody>
          <a:bodyPr/>
          <a:lstStyle/>
          <a:p>
            <a:pPr marL="342900" indent="-342900">
              <a:spcBef>
                <a:spcPct val="20000"/>
              </a:spcBef>
            </a:pPr>
            <a:r>
              <a:rPr lang="en-GB" sz="2400"/>
              <a:t>Remotely sensed data:</a:t>
            </a:r>
          </a:p>
          <a:p>
            <a:pPr marL="342900" indent="-342900">
              <a:spcBef>
                <a:spcPct val="20000"/>
              </a:spcBef>
            </a:pPr>
            <a:endParaRPr lang="en-GB" sz="2400" b="0"/>
          </a:p>
          <a:p>
            <a:pPr marL="342900" indent="-342900">
              <a:spcBef>
                <a:spcPct val="20000"/>
              </a:spcBef>
              <a:buFont typeface="Arial" charset="0"/>
              <a:buChar char="•"/>
            </a:pPr>
            <a:r>
              <a:rPr lang="en-GB" sz="2400" b="0"/>
              <a:t>land use</a:t>
            </a:r>
          </a:p>
          <a:p>
            <a:pPr marL="342900" indent="-342900">
              <a:spcBef>
                <a:spcPct val="20000"/>
              </a:spcBef>
              <a:buFont typeface="Arial" charset="0"/>
              <a:buChar char="•"/>
            </a:pPr>
            <a:r>
              <a:rPr lang="en-GB" sz="2400" b="0"/>
              <a:t>property size</a:t>
            </a:r>
          </a:p>
          <a:p>
            <a:pPr marL="342900" indent="-342900">
              <a:spcBef>
                <a:spcPct val="20000"/>
              </a:spcBef>
              <a:buFont typeface="Arial" charset="0"/>
              <a:buChar char="•"/>
            </a:pPr>
            <a:r>
              <a:rPr lang="en-GB" sz="2400" b="0"/>
              <a:t>house type</a:t>
            </a:r>
          </a:p>
          <a:p>
            <a:pPr marL="342900" indent="-342900">
              <a:spcBef>
                <a:spcPct val="20000"/>
              </a:spcBef>
            </a:pPr>
            <a:endParaRPr lang="en-GB" sz="2400" b="0"/>
          </a:p>
          <a:p>
            <a:pPr marL="342900" indent="-342900">
              <a:spcBef>
                <a:spcPct val="20000"/>
              </a:spcBef>
            </a:pPr>
            <a:r>
              <a:rPr lang="en-GB" sz="2400" b="0"/>
              <a:t>	“visibility” data</a:t>
            </a:r>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20" name="Rectangle 4"/>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a:r>
              <a:rPr lang="en-GB" sz="4000" b="0">
                <a:solidFill>
                  <a:schemeClr val="tx2"/>
                </a:solidFill>
              </a:rPr>
              <a:t>General Health Questionnaire (1) Have you recently:</a:t>
            </a:r>
          </a:p>
        </p:txBody>
      </p:sp>
      <p:sp>
        <p:nvSpPr>
          <p:cNvPr id="802821" name="Rectangle 5"/>
          <p:cNvSpPr>
            <a:spLocks noChangeArrowheads="1"/>
          </p:cNvSpPr>
          <p:nvPr/>
        </p:nvSpPr>
        <p:spPr bwMode="auto">
          <a:xfrm>
            <a:off x="457200" y="1600200"/>
            <a:ext cx="8229600" cy="4525963"/>
          </a:xfrm>
          <a:prstGeom prst="rect">
            <a:avLst/>
          </a:prstGeom>
          <a:noFill/>
          <a:ln w="9525">
            <a:noFill/>
            <a:miter lim="800000"/>
            <a:headEnd/>
            <a:tailEnd/>
          </a:ln>
          <a:effectLst/>
        </p:spPr>
        <p:txBody>
          <a:bodyPr/>
          <a:lstStyle/>
          <a:p>
            <a:pPr marL="342900" indent="-342900">
              <a:spcBef>
                <a:spcPct val="20000"/>
              </a:spcBef>
              <a:buFontTx/>
              <a:buChar char="•"/>
            </a:pPr>
            <a:r>
              <a:rPr lang="en-GB" sz="2600" b="0"/>
              <a:t>Been able to concentrate on whatever you are doing?</a:t>
            </a:r>
          </a:p>
          <a:p>
            <a:pPr marL="342900" indent="-342900">
              <a:spcBef>
                <a:spcPct val="20000"/>
              </a:spcBef>
              <a:buFontTx/>
              <a:buChar char="•"/>
            </a:pPr>
            <a:r>
              <a:rPr lang="en-GB" sz="2600" b="0"/>
              <a:t>Lost much sleep over worry?</a:t>
            </a:r>
          </a:p>
          <a:p>
            <a:pPr marL="342900" indent="-342900">
              <a:spcBef>
                <a:spcPct val="20000"/>
              </a:spcBef>
              <a:buFontTx/>
              <a:buChar char="•"/>
            </a:pPr>
            <a:r>
              <a:rPr lang="en-GB" sz="2600" b="0"/>
              <a:t>Felt that you are playing a useful part in things?</a:t>
            </a:r>
          </a:p>
          <a:p>
            <a:pPr marL="342900" indent="-342900">
              <a:spcBef>
                <a:spcPct val="20000"/>
              </a:spcBef>
              <a:buFontTx/>
              <a:buChar char="•"/>
            </a:pPr>
            <a:r>
              <a:rPr lang="en-GB" sz="2600" b="0"/>
              <a:t>Felt capable of making decisions about things?</a:t>
            </a:r>
          </a:p>
          <a:p>
            <a:pPr marL="342900" indent="-342900">
              <a:spcBef>
                <a:spcPct val="20000"/>
              </a:spcBef>
              <a:buFontTx/>
              <a:buChar char="•"/>
            </a:pPr>
            <a:r>
              <a:rPr lang="en-GB" sz="2600" b="0"/>
              <a:t>Felt constantly under strain?</a:t>
            </a:r>
          </a:p>
          <a:p>
            <a:pPr marL="342900" indent="-342900">
              <a:spcBef>
                <a:spcPct val="20000"/>
              </a:spcBef>
              <a:buFontTx/>
              <a:buChar char="•"/>
            </a:pPr>
            <a:r>
              <a:rPr lang="en-GB" sz="2600" b="0"/>
              <a:t>Felt you could not overcome your difficulties?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02821">
                                            <p:txEl>
                                              <p:pRg st="0" end="0"/>
                                            </p:txEl>
                                          </p:spTgt>
                                        </p:tgtEl>
                                        <p:attrNameLst>
                                          <p:attrName>style.visibility</p:attrName>
                                        </p:attrNameLst>
                                      </p:cBhvr>
                                      <p:to>
                                        <p:strVal val="visible"/>
                                      </p:to>
                                    </p:set>
                                    <p:animEffect transition="in" filter="blinds(horizontal)">
                                      <p:cBhvr>
                                        <p:cTn id="7" dur="500"/>
                                        <p:tgtEl>
                                          <p:spTgt spid="8028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02821">
                                            <p:txEl>
                                              <p:pRg st="1" end="1"/>
                                            </p:txEl>
                                          </p:spTgt>
                                        </p:tgtEl>
                                        <p:attrNameLst>
                                          <p:attrName>style.visibility</p:attrName>
                                        </p:attrNameLst>
                                      </p:cBhvr>
                                      <p:to>
                                        <p:strVal val="visible"/>
                                      </p:to>
                                    </p:set>
                                    <p:animEffect transition="in" filter="blinds(horizontal)">
                                      <p:cBhvr>
                                        <p:cTn id="12" dur="500"/>
                                        <p:tgtEl>
                                          <p:spTgt spid="8028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02821">
                                            <p:txEl>
                                              <p:pRg st="2" end="2"/>
                                            </p:txEl>
                                          </p:spTgt>
                                        </p:tgtEl>
                                        <p:attrNameLst>
                                          <p:attrName>style.visibility</p:attrName>
                                        </p:attrNameLst>
                                      </p:cBhvr>
                                      <p:to>
                                        <p:strVal val="visible"/>
                                      </p:to>
                                    </p:set>
                                    <p:animEffect transition="in" filter="blinds(horizontal)">
                                      <p:cBhvr>
                                        <p:cTn id="17" dur="500"/>
                                        <p:tgtEl>
                                          <p:spTgt spid="8028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02821">
                                            <p:txEl>
                                              <p:pRg st="3" end="3"/>
                                            </p:txEl>
                                          </p:spTgt>
                                        </p:tgtEl>
                                        <p:attrNameLst>
                                          <p:attrName>style.visibility</p:attrName>
                                        </p:attrNameLst>
                                      </p:cBhvr>
                                      <p:to>
                                        <p:strVal val="visible"/>
                                      </p:to>
                                    </p:set>
                                    <p:animEffect transition="in" filter="blinds(horizontal)">
                                      <p:cBhvr>
                                        <p:cTn id="22" dur="500"/>
                                        <p:tgtEl>
                                          <p:spTgt spid="80282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02821">
                                            <p:txEl>
                                              <p:pRg st="4" end="4"/>
                                            </p:txEl>
                                          </p:spTgt>
                                        </p:tgtEl>
                                        <p:attrNameLst>
                                          <p:attrName>style.visibility</p:attrName>
                                        </p:attrNameLst>
                                      </p:cBhvr>
                                      <p:to>
                                        <p:strVal val="visible"/>
                                      </p:to>
                                    </p:set>
                                    <p:animEffect transition="in" filter="blinds(horizontal)">
                                      <p:cBhvr>
                                        <p:cTn id="27" dur="500"/>
                                        <p:tgtEl>
                                          <p:spTgt spid="80282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02821">
                                            <p:txEl>
                                              <p:pRg st="5" end="5"/>
                                            </p:txEl>
                                          </p:spTgt>
                                        </p:tgtEl>
                                        <p:attrNameLst>
                                          <p:attrName>style.visibility</p:attrName>
                                        </p:attrNameLst>
                                      </p:cBhvr>
                                      <p:to>
                                        <p:strVal val="visible"/>
                                      </p:to>
                                    </p:set>
                                    <p:animEffect transition="in" filter="blinds(horizontal)">
                                      <p:cBhvr>
                                        <p:cTn id="32" dur="500"/>
                                        <p:tgtEl>
                                          <p:spTgt spid="80282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lide1"/>
          <p:cNvPicPr>
            <a:picLocks noChangeAspect="1" noChangeArrowheads="1"/>
          </p:cNvPicPr>
          <p:nvPr/>
        </p:nvPicPr>
        <p:blipFill>
          <a:blip r:embed="rId2"/>
          <a:srcRect/>
          <a:stretch>
            <a:fillRect/>
          </a:stretch>
        </p:blipFill>
        <p:spPr bwMode="auto">
          <a:xfrm>
            <a:off x="0" y="107950"/>
            <a:ext cx="9001125" cy="6750050"/>
          </a:xfrm>
          <a:prstGeom prst="rect">
            <a:avLst/>
          </a:prstGeom>
          <a:noFill/>
          <a:ln w="9525">
            <a:noFill/>
            <a:miter lim="800000"/>
            <a:headEnd/>
            <a:tailEnd/>
          </a:ln>
        </p:spPr>
      </p:pic>
    </p:spTree>
  </p:cSld>
  <p:clrMapOvr>
    <a:masterClrMapping/>
  </p:clrMapOvr>
  <p:transition>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42875" y="142875"/>
            <a:ext cx="8715375" cy="6477000"/>
          </a:xfrm>
          <a:prstGeom prst="rect">
            <a:avLst/>
          </a:prstGeom>
          <a:noFill/>
          <a:ln w="9525">
            <a:noFill/>
            <a:miter lim="800000"/>
            <a:headEnd/>
            <a:tailEnd/>
          </a:ln>
        </p:spPr>
      </p:pic>
      <p:sp>
        <p:nvSpPr>
          <p:cNvPr id="3" name="TextBox 2"/>
          <p:cNvSpPr txBox="1">
            <a:spLocks noChangeArrowheads="1"/>
          </p:cNvSpPr>
          <p:nvPr/>
        </p:nvSpPr>
        <p:spPr bwMode="auto">
          <a:xfrm>
            <a:off x="2928938" y="2071688"/>
            <a:ext cx="1714500" cy="646112"/>
          </a:xfrm>
          <a:prstGeom prst="rect">
            <a:avLst/>
          </a:prstGeom>
          <a:noFill/>
          <a:ln w="9525">
            <a:noFill/>
            <a:miter lim="800000"/>
            <a:headEnd/>
            <a:tailEnd/>
          </a:ln>
        </p:spPr>
        <p:txBody>
          <a:bodyPr>
            <a:spAutoFit/>
          </a:bodyPr>
          <a:lstStyle/>
          <a:p>
            <a:r>
              <a:rPr lang="en-GB"/>
              <a:t>The view from here</a:t>
            </a:r>
            <a:endParaRPr lang="en-US"/>
          </a:p>
        </p:txBody>
      </p:sp>
    </p:spTree>
  </p:cSld>
  <p:clrMapOvr>
    <a:masterClrMapping/>
  </p:clrMapOvr>
  <p:transition>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GB" sz="4400" dirty="0">
                <a:solidFill>
                  <a:schemeClr val="tx2"/>
                </a:solidFill>
              </a:rPr>
              <a:t>Life-events and happiness</a:t>
            </a:r>
            <a:endParaRPr lang="en-US" sz="4400" dirty="0">
              <a:solidFill>
                <a:schemeClr val="tx2"/>
              </a:solidFill>
            </a:endParaRPr>
          </a:p>
        </p:txBody>
      </p:sp>
      <p:sp>
        <p:nvSpPr>
          <p:cNvPr id="3" name="Rectangle 3"/>
          <p:cNvSpPr>
            <a:spLocks noChangeArrowheads="1"/>
          </p:cNvSpPr>
          <p:nvPr/>
        </p:nvSpPr>
        <p:spPr bwMode="auto">
          <a:xfrm>
            <a:off x="457200" y="1998663"/>
            <a:ext cx="8229600" cy="4525962"/>
          </a:xfrm>
          <a:prstGeom prst="rect">
            <a:avLst/>
          </a:prstGeom>
          <a:noFill/>
          <a:ln w="9525">
            <a:noFill/>
            <a:miter lim="800000"/>
            <a:headEnd/>
            <a:tailEnd/>
          </a:ln>
        </p:spPr>
        <p:txBody>
          <a:bodyPr/>
          <a:lstStyle/>
          <a:p>
            <a:pPr marL="342900" indent="-342900">
              <a:spcBef>
                <a:spcPct val="20000"/>
              </a:spcBef>
              <a:buFontTx/>
              <a:buChar char="•"/>
            </a:pPr>
            <a:r>
              <a:rPr lang="en-GB" sz="3200" b="0"/>
              <a:t>BHPS: </a:t>
            </a:r>
            <a:r>
              <a:rPr lang="en-GB" sz="3200"/>
              <a:t>What has happened to you (or your family) which has stood out as important?</a:t>
            </a:r>
          </a:p>
          <a:p>
            <a:pPr marL="342900" indent="-342900">
              <a:spcBef>
                <a:spcPct val="20000"/>
              </a:spcBef>
              <a:buFontTx/>
              <a:buChar char="•"/>
            </a:pPr>
            <a:r>
              <a:rPr lang="en-GB" sz="3200" b="0"/>
              <a:t>145,408 major life events recorded between 1992-1995</a:t>
            </a:r>
          </a:p>
          <a:p>
            <a:pPr marL="342900" indent="-342900">
              <a:spcBef>
                <a:spcPct val="20000"/>
              </a:spcBef>
            </a:pPr>
            <a:endParaRPr lang="en-US" sz="3200" b="0"/>
          </a:p>
        </p:txBody>
      </p:sp>
      <p:sp>
        <p:nvSpPr>
          <p:cNvPr id="4" name="Text Box 4"/>
          <p:cNvSpPr txBox="1">
            <a:spLocks noChangeArrowheads="1"/>
          </p:cNvSpPr>
          <p:nvPr/>
        </p:nvSpPr>
        <p:spPr bwMode="auto">
          <a:xfrm>
            <a:off x="-46038" y="5661025"/>
            <a:ext cx="9061451" cy="641350"/>
          </a:xfrm>
          <a:prstGeom prst="rect">
            <a:avLst/>
          </a:prstGeom>
          <a:noFill/>
          <a:ln w="9525">
            <a:noFill/>
            <a:miter lim="800000"/>
            <a:headEnd/>
            <a:tailEnd/>
          </a:ln>
        </p:spPr>
        <p:txBody>
          <a:bodyPr wrap="none">
            <a:spAutoFit/>
          </a:bodyPr>
          <a:lstStyle/>
          <a:p>
            <a:r>
              <a:rPr lang="en-GB" b="0"/>
              <a:t>Ballas, D., Dorling, D. (2007) Measuring the impact of major life events upon happiness,</a:t>
            </a:r>
          </a:p>
          <a:p>
            <a:r>
              <a:rPr lang="en-GB" b="0"/>
              <a:t> </a:t>
            </a:r>
            <a:r>
              <a:rPr lang="en-GB" b="0" i="1"/>
              <a:t>International Journal of Epidemiology</a:t>
            </a:r>
            <a:r>
              <a:rPr lang="en-GB" b="0"/>
              <a:t>, 36, 1244-1252. </a:t>
            </a:r>
            <a:r>
              <a:rPr lang="en-GB" b="0">
                <a:hlinkClick r:id="rId2"/>
              </a:rPr>
              <a:t>doi:10.1093/ije/dym182</a:t>
            </a:r>
            <a:endParaRPr lang="en-US" b="0"/>
          </a:p>
        </p:txBody>
      </p:sp>
    </p:spTree>
  </p:cSld>
  <p:clrMapOvr>
    <a:masterClrMapping/>
  </p:clrMapOvr>
  <p:transition>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560"/>
          <p:cNvGraphicFramePr>
            <a:graphicFrameLocks noGrp="1"/>
          </p:cNvGraphicFramePr>
          <p:nvPr/>
        </p:nvGraphicFramePr>
        <p:xfrm>
          <a:off x="179388" y="71438"/>
          <a:ext cx="8640762" cy="6752908"/>
        </p:xfrm>
        <a:graphic>
          <a:graphicData uri="http://schemas.openxmlformats.org/drawingml/2006/table">
            <a:tbl>
              <a:tblPr/>
              <a:tblGrid>
                <a:gridCol w="5472112"/>
                <a:gridCol w="1497013"/>
                <a:gridCol w="1671637"/>
              </a:tblGrid>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hlink"/>
                          </a:solidFill>
                          <a:effectLst/>
                          <a:latin typeface="Times New Roman" pitchFamily="18" charset="0"/>
                          <a:cs typeface="Times New Roman" pitchFamily="18" charset="0"/>
                        </a:rPr>
                        <a:t>Life Event</a:t>
                      </a:r>
                      <a:endParaRPr kumimoji="0" lang="en-GB" sz="1800" b="0" i="0" u="none" strike="noStrike" cap="none" normalizeH="0" baseline="0" smtClean="0">
                        <a:ln>
                          <a:noFill/>
                        </a:ln>
                        <a:solidFill>
                          <a:schemeClr val="hlink"/>
                        </a:solidFill>
                        <a:effectLst/>
                        <a:latin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hlink"/>
                          </a:solidFill>
                          <a:effectLst/>
                          <a:latin typeface="Times New Roman" pitchFamily="18" charset="0"/>
                          <a:cs typeface="Times New Roman" pitchFamily="18" charset="0"/>
                        </a:rPr>
                        <a:t>Coefficient</a:t>
                      </a:r>
                      <a:endParaRPr kumimoji="0" lang="en-GB" sz="1800" b="0" i="0" u="none" strike="noStrike" cap="none" normalizeH="0" baseline="0" smtClean="0">
                        <a:ln>
                          <a:noFill/>
                        </a:ln>
                        <a:solidFill>
                          <a:schemeClr val="hlink"/>
                        </a:solidFill>
                        <a:effectLst/>
                        <a:latin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hlink"/>
                          </a:solidFill>
                          <a:effectLst/>
                          <a:latin typeface="Times New Roman" pitchFamily="18" charset="0"/>
                          <a:cs typeface="Times New Roman" pitchFamily="18" charset="0"/>
                        </a:rPr>
                        <a:t>P value</a:t>
                      </a:r>
                      <a:endParaRPr kumimoji="0" lang="en-GB" sz="1800" b="0" i="0" u="none" strike="noStrike" cap="none" normalizeH="0" baseline="0" smtClean="0">
                        <a:ln>
                          <a:noFill/>
                        </a:ln>
                        <a:solidFill>
                          <a:schemeClr val="hlink"/>
                        </a:solidFill>
                        <a:effectLst/>
                        <a:latin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RELATIONSHIPS (MINE ENDING 36,43)</a:t>
                      </a:r>
                      <a:endParaRPr kumimoji="0" lang="en-GB"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-0.178</a:t>
                      </a:r>
                      <a:endParaRPr kumimoji="0" lang="en-GB"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0.00</a:t>
                      </a:r>
                      <a:endParaRPr kumimoji="0" lang="en-GB"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DEATH (PARENT, 45)</a:t>
                      </a:r>
                      <a:endParaRPr kumimoji="0" lang="en-GB"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-0.166</a:t>
                      </a:r>
                      <a:endParaRPr kumimoji="0" lang="en-GB"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0.00</a:t>
                      </a:r>
                      <a:endParaRPr kumimoji="0" lang="en-GB"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HEALTHPARENT (1-9)</a:t>
                      </a:r>
                      <a:endParaRPr kumimoji="0" lang="en-GB"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-0.139</a:t>
                      </a:r>
                      <a:endParaRPr kumimoji="0" lang="en-GB"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0.00</a:t>
                      </a:r>
                      <a:endParaRPr kumimoji="0" lang="en-GB"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DEATH (OTHER 45)</a:t>
                      </a:r>
                      <a:endParaRPr kumimoji="0" lang="en-GB"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-0.137</a:t>
                      </a:r>
                      <a:endParaRPr kumimoji="0" lang="en-GB"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0.00</a:t>
                      </a:r>
                      <a:endParaRPr kumimoji="0" lang="en-GB"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EMPLOYMENT JOB LOSS 24</a:t>
                      </a:r>
                      <a:endParaRPr kumimoji="0" lang="en-GB"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-0.129</a:t>
                      </a:r>
                      <a:endParaRPr kumimoji="0" lang="en-GB"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0.00</a:t>
                      </a:r>
                      <a:endParaRPr kumimoji="0" lang="en-GB"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HEALTH MINE (1-9)</a:t>
                      </a:r>
                      <a:endParaRPr kumimoji="0" lang="en-GB"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-0.117</a:t>
                      </a:r>
                      <a:endParaRPr kumimoji="0" lang="en-GB"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0.00</a:t>
                      </a:r>
                      <a:endParaRPr kumimoji="0" lang="en-GB"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DEATH (FAMILY 45)</a:t>
                      </a:r>
                      <a:endParaRPr kumimoji="0" lang="en-GB"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-0.098</a:t>
                      </a:r>
                      <a:endParaRPr kumimoji="0" lang="en-GB"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0.00</a:t>
                      </a:r>
                      <a:endParaRPr kumimoji="0" lang="en-GB"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HEALTH PARTNER (1-9)</a:t>
                      </a:r>
                      <a:endParaRPr kumimoji="0" lang="en-GB"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-0.092</a:t>
                      </a:r>
                      <a:endParaRPr kumimoji="0" lang="en-GB"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0.00</a:t>
                      </a:r>
                      <a:endParaRPr kumimoji="0" lang="en-GB"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HEALTH CHILD (1-9)</a:t>
                      </a:r>
                      <a:endParaRPr kumimoji="0" lang="en-GB"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-0.084</a:t>
                      </a:r>
                      <a:endParaRPr kumimoji="0" lang="en-GB"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0.00</a:t>
                      </a:r>
                      <a:endParaRPr kumimoji="0" lang="en-GB"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327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HEALTH OTHER (1-9)</a:t>
                      </a:r>
                      <a:endParaRPr kumimoji="0" lang="en-GB"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-0.073</a:t>
                      </a:r>
                      <a:endParaRPr kumimoji="0" lang="en-GB"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0.00</a:t>
                      </a:r>
                      <a:endParaRPr kumimoji="0" lang="en-GB"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EDUCATION CHILD (12-19)</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-0.029</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0.12</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EMPLOYMENT OTHER (23,26-29)</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-0.028</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0.13</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OTHER EVENT (10-11;32-34;37-39;90-95)</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-0.026</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0.14</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NOTHING IMPORTANT HAPPENED</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-0.022</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0.11</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534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RELATIONSHIPS (WITH PET 54 AND SUBJECT)</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-0.020</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0.44</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FINANCE (OTHER 60-69;73-79)</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-0.019</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0.27</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RELATIONSHIPS FAMILY (46-53;55-59)</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-0.014</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Times New Roman" pitchFamily="18" charset="0"/>
                          <a:cs typeface="Times New Roman" pitchFamily="18" charset="0"/>
                        </a:rPr>
                        <a:t>0.39</a:t>
                      </a:r>
                      <a:endParaRPr kumimoji="0" lang="en-GB"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45"/>
          <p:cNvGraphicFramePr>
            <a:graphicFrameLocks noGrp="1"/>
          </p:cNvGraphicFramePr>
          <p:nvPr/>
        </p:nvGraphicFramePr>
        <p:xfrm>
          <a:off x="179388" y="115888"/>
          <a:ext cx="8569325" cy="6583680"/>
        </p:xfrm>
        <a:graphic>
          <a:graphicData uri="http://schemas.openxmlformats.org/drawingml/2006/table">
            <a:tbl>
              <a:tblPr/>
              <a:tblGrid>
                <a:gridCol w="5427662"/>
                <a:gridCol w="1484313"/>
                <a:gridCol w="1657350"/>
              </a:tblGrid>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hlink"/>
                          </a:solidFill>
                          <a:effectLst/>
                          <a:latin typeface="Times New Roman" pitchFamily="18" charset="0"/>
                          <a:cs typeface="Times New Roman" pitchFamily="18" charset="0"/>
                        </a:rPr>
                        <a:t>Life Event</a:t>
                      </a:r>
                      <a:endParaRPr kumimoji="0" lang="en-GB" sz="1800" b="0" i="0" u="none" strike="noStrike" cap="none" normalizeH="0" baseline="0" smtClean="0">
                        <a:ln>
                          <a:noFill/>
                        </a:ln>
                        <a:solidFill>
                          <a:schemeClr val="hlink"/>
                        </a:solidFill>
                        <a:effectLst/>
                        <a:latin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hlink"/>
                          </a:solidFill>
                          <a:effectLst/>
                          <a:latin typeface="Times New Roman" pitchFamily="18" charset="0"/>
                          <a:cs typeface="Times New Roman" pitchFamily="18" charset="0"/>
                        </a:rPr>
                        <a:t>Coefficient</a:t>
                      </a:r>
                      <a:endParaRPr kumimoji="0" lang="en-GB" sz="1800" b="0" i="0" u="none" strike="noStrike" cap="none" normalizeH="0" baseline="0" smtClean="0">
                        <a:ln>
                          <a:noFill/>
                        </a:ln>
                        <a:solidFill>
                          <a:schemeClr val="hlink"/>
                        </a:solidFill>
                        <a:effectLst/>
                        <a:latin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hlink"/>
                          </a:solidFill>
                          <a:effectLst/>
                          <a:latin typeface="Times New Roman" pitchFamily="18" charset="0"/>
                          <a:cs typeface="Times New Roman" pitchFamily="18" charset="0"/>
                        </a:rPr>
                        <a:t>P value</a:t>
                      </a:r>
                      <a:endParaRPr kumimoji="0" lang="en-GB" sz="1800" b="0" i="0" u="none" strike="noStrike" cap="none" normalizeH="0" baseline="0" smtClean="0">
                        <a:ln>
                          <a:noFill/>
                        </a:ln>
                        <a:solidFill>
                          <a:schemeClr val="hlink"/>
                        </a:solidFill>
                        <a:effectLst/>
                        <a:latin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RELATIONSHIPS (FAMILY 35. 41-42)</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0.002</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0.91</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LEISURE (OUR HOLIDAY 30)</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0.010</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0.61</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MOVING HOME (44;80-81)</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0.013</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0.46</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EDUCATION OTHER (12-19)</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0.024</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0.27</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FINANCE (CAR 70)</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0.027</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0.22</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LEISURE (MY HOLIDAY 30)</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0.029</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0.07</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PREGNANCY (OTHER 40)</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0.031</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0.56</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PREGNANCY (FAMILY 40)</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0.034</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0.09</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RELATIONSHIPS (CHILD'S STARTING 35, 42)</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0.037</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0.10</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EMPLOYMENT JOB CHANGE (20-21)</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0.040</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0.02</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LEISURE (OTHER 30-31)</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0.043</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0.02</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EDUCATION MINE(12-19)</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0.052</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0.00</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PREGNANCY (CHILD'S 40)</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0.053</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0.01</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PREGNANCY (MINE 40)</a:t>
                      </a:r>
                      <a:endParaRPr kumimoji="0" lang="en-GB"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0.084</a:t>
                      </a:r>
                      <a:endParaRPr kumimoji="0" lang="en-GB"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0.00</a:t>
                      </a:r>
                      <a:endParaRPr kumimoji="0" lang="en-GB"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FINANCE (HOUSE 71)</a:t>
                      </a:r>
                      <a:endParaRPr kumimoji="0" lang="en-GB"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0.097</a:t>
                      </a:r>
                      <a:endParaRPr kumimoji="0" lang="en-GB"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0.00</a:t>
                      </a:r>
                      <a:endParaRPr kumimoji="0" lang="en-GB"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EMPLOYMENT JOB GAIN 22</a:t>
                      </a:r>
                      <a:endParaRPr kumimoji="0" lang="en-GB"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0.097</a:t>
                      </a:r>
                      <a:endParaRPr kumimoji="0" lang="en-GB"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0.00</a:t>
                      </a:r>
                      <a:endParaRPr kumimoji="0" lang="en-GB"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RELATIONSHIPS (MINE STARTING 35. 42)</a:t>
                      </a:r>
                      <a:endParaRPr kumimoji="0" lang="en-GB"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0.160</a:t>
                      </a:r>
                      <a:endParaRPr kumimoji="0" lang="en-GB"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Times New Roman" pitchFamily="18" charset="0"/>
                          <a:cs typeface="Times New Roman" pitchFamily="18" charset="0"/>
                        </a:rPr>
                        <a:t>0.00</a:t>
                      </a:r>
                      <a:endParaRPr kumimoji="0" lang="en-GB" sz="18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331913" y="495300"/>
            <a:ext cx="6626225" cy="6362700"/>
          </a:xfrm>
          <a:prstGeom prst="rect">
            <a:avLst/>
          </a:prstGeom>
          <a:noFill/>
          <a:ln w="9525">
            <a:noFill/>
            <a:miter lim="800000"/>
            <a:headEnd/>
            <a:tailEnd/>
          </a:ln>
        </p:spPr>
      </p:pic>
    </p:spTree>
  </p:cSld>
  <p:clrMapOvr>
    <a:masterClrMapping/>
  </p:clrMapOvr>
  <p:transition>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400" b="1" i="0" u="none" strike="noStrike" kern="0" cap="none" spc="0" normalizeH="0" baseline="0" noProof="0" smtClean="0">
                <a:ln>
                  <a:noFill/>
                </a:ln>
                <a:solidFill>
                  <a:schemeClr val="tx2"/>
                </a:solidFill>
                <a:effectLst/>
                <a:uLnTx/>
                <a:uFillTx/>
                <a:latin typeface="+mj-lt"/>
                <a:ea typeface="+mj-ea"/>
                <a:cs typeface="+mj-cs"/>
              </a:rPr>
              <a:t>Acknowledgements</a:t>
            </a:r>
            <a:endParaRPr kumimoji="0" lang="en-GB" sz="4400" b="1" i="0" u="none" strike="noStrike" kern="0" cap="none" spc="0" normalizeH="0" baseline="0" noProof="0" dirty="0">
              <a:ln>
                <a:noFill/>
              </a:ln>
              <a:solidFill>
                <a:schemeClr val="tx2"/>
              </a:solidFill>
              <a:effectLst/>
              <a:uLnTx/>
              <a:uFillTx/>
              <a:latin typeface="+mj-lt"/>
              <a:ea typeface="+mj-ea"/>
              <a:cs typeface="+mj-cs"/>
            </a:endParaRPr>
          </a:p>
        </p:txBody>
      </p:sp>
      <p:sp>
        <p:nvSpPr>
          <p:cNvPr id="3" name="Content Placeholder 2"/>
          <p:cNvSpPr txBox="1">
            <a:spLocks/>
          </p:cNvSpPr>
          <p:nvPr/>
        </p:nvSpPr>
        <p:spPr>
          <a:xfrm>
            <a:off x="285720" y="1546243"/>
            <a:ext cx="8429684" cy="4525963"/>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200" b="0" i="0" u="none" strike="noStrike" kern="0" cap="none" spc="0" normalizeH="0" baseline="0" noProof="0" dirty="0" smtClean="0">
                <a:ln>
                  <a:noFill/>
                </a:ln>
                <a:solidFill>
                  <a:schemeClr val="tx1"/>
                </a:solidFill>
                <a:effectLst/>
                <a:uLnTx/>
                <a:uFillTx/>
                <a:latin typeface="+mn-lt"/>
                <a:ea typeface="+mn-ea"/>
                <a:cs typeface="+mn-cs"/>
              </a:rPr>
              <a:t>Funding from the Economic and Social Research Council (RES-163-27-1013) is gratefully acknowledged.</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200" b="0" i="0" u="none" strike="noStrike" kern="0" cap="none" spc="0" normalizeH="0" baseline="0" noProof="0" dirty="0" smtClean="0">
                <a:ln>
                  <a:noFill/>
                </a:ln>
                <a:solidFill>
                  <a:schemeClr val="tx1"/>
                </a:solidFill>
                <a:effectLst/>
                <a:uLnTx/>
                <a:uFillTx/>
                <a:latin typeface="+mn-lt"/>
                <a:ea typeface="+mn-ea"/>
                <a:cs typeface="+mn-cs"/>
              </a:rPr>
              <a:t>The British Household Panel Survey data were made available through the UK Data Archive. The data were originally collected by the ESRC Research Centre on Micro-social Change at the University of Essex, now incorporated within the Institute for Social and Economic Research.</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200" b="0" i="0" u="none" strike="noStrike" kern="0" cap="none" spc="0" normalizeH="0" baseline="0" noProof="0" dirty="0" smtClean="0">
                <a:ln>
                  <a:noFill/>
                </a:ln>
                <a:solidFill>
                  <a:schemeClr val="tx1"/>
                </a:solidFill>
                <a:effectLst/>
                <a:uLnTx/>
                <a:uFillTx/>
                <a:latin typeface="+mn-lt"/>
                <a:ea typeface="+mn-ea"/>
                <a:cs typeface="+mn-cs"/>
              </a:rPr>
              <a:t>The Census </a:t>
            </a:r>
            <a:r>
              <a:rPr kumimoji="0" lang="en-US" sz="2200" b="0" i="0" u="none" strike="noStrike" kern="0" cap="none" spc="0" normalizeH="0" baseline="0" noProof="0" dirty="0" smtClean="0">
                <a:ln>
                  <a:noFill/>
                </a:ln>
                <a:solidFill>
                  <a:schemeClr val="tx1"/>
                </a:solidFill>
                <a:effectLst/>
                <a:uLnTx/>
                <a:uFillTx/>
                <a:latin typeface="+mn-lt"/>
                <a:ea typeface="+mn-ea"/>
                <a:cs typeface="+mn-cs"/>
              </a:rPr>
              <a:t>Small-area Statistics used in some of the work presented here are Crown Copyright and are provided through the Census Dissemination Unit of the University of Manchester, with the support of the ESRC/JISC/DENI 1991 Census of Population </a:t>
            </a:r>
            <a:r>
              <a:rPr kumimoji="0" lang="en-US" sz="2200" b="0" i="0" u="none" strike="noStrike" kern="0" cap="none" spc="0" normalizeH="0" baseline="0" noProof="0" dirty="0" err="1" smtClean="0">
                <a:ln>
                  <a:noFill/>
                </a:ln>
                <a:solidFill>
                  <a:schemeClr val="tx1"/>
                </a:solidFill>
                <a:effectLst/>
                <a:uLnTx/>
                <a:uFillTx/>
                <a:latin typeface="+mn-lt"/>
                <a:ea typeface="+mn-ea"/>
                <a:cs typeface="+mn-cs"/>
              </a:rPr>
              <a:t>Programme</a:t>
            </a:r>
            <a:r>
              <a:rPr kumimoji="0" lang="en-US" sz="2200" b="0" i="0" u="none" strike="noStrike" kern="0" cap="none" spc="0" normalizeH="0" baseline="0" noProof="0" dirty="0" smtClean="0">
                <a:ln>
                  <a:noFill/>
                </a:ln>
                <a:solidFill>
                  <a:schemeClr val="tx1"/>
                </a:solidFill>
                <a:effectLst/>
                <a:uLnTx/>
                <a:uFillTx/>
                <a:latin typeface="+mn-lt"/>
                <a:ea typeface="+mn-ea"/>
                <a:cs typeface="+mn-cs"/>
              </a:rPr>
              <a:t>.</a:t>
            </a:r>
            <a:endParaRPr kumimoji="0" lang="en-GB" sz="2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6" name="Rectangle 4"/>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a:r>
              <a:rPr lang="en-GB" sz="4000" b="0">
                <a:solidFill>
                  <a:schemeClr val="tx2"/>
                </a:solidFill>
              </a:rPr>
              <a:t>General Health Questionnaire (2) Have you recently:</a:t>
            </a:r>
          </a:p>
        </p:txBody>
      </p:sp>
      <p:sp>
        <p:nvSpPr>
          <p:cNvPr id="801797" name="Rectangle 5"/>
          <p:cNvSpPr>
            <a:spLocks noChangeArrowheads="1"/>
          </p:cNvSpPr>
          <p:nvPr/>
        </p:nvSpPr>
        <p:spPr bwMode="auto">
          <a:xfrm>
            <a:off x="457200" y="1600200"/>
            <a:ext cx="8229600" cy="4525963"/>
          </a:xfrm>
          <a:prstGeom prst="rect">
            <a:avLst/>
          </a:prstGeom>
          <a:noFill/>
          <a:ln w="9525">
            <a:noFill/>
            <a:miter lim="800000"/>
            <a:headEnd/>
            <a:tailEnd/>
          </a:ln>
          <a:effectLst/>
        </p:spPr>
        <p:txBody>
          <a:bodyPr/>
          <a:lstStyle/>
          <a:p>
            <a:pPr marL="342900" indent="-342900">
              <a:spcBef>
                <a:spcPct val="20000"/>
              </a:spcBef>
              <a:buFontTx/>
              <a:buChar char="•"/>
            </a:pPr>
            <a:r>
              <a:rPr lang="en-GB" sz="2600" b="0"/>
              <a:t>Been able to enjoy your normal day-to-day activities?</a:t>
            </a:r>
          </a:p>
          <a:p>
            <a:pPr marL="342900" indent="-342900">
              <a:spcBef>
                <a:spcPct val="20000"/>
              </a:spcBef>
              <a:buFontTx/>
              <a:buChar char="•"/>
            </a:pPr>
            <a:r>
              <a:rPr lang="en-GB" sz="2600" b="0"/>
              <a:t>Been able to face up to your problems?</a:t>
            </a:r>
          </a:p>
          <a:p>
            <a:pPr marL="342900" indent="-342900">
              <a:spcBef>
                <a:spcPct val="20000"/>
              </a:spcBef>
              <a:buFontTx/>
              <a:buChar char="•"/>
            </a:pPr>
            <a:r>
              <a:rPr lang="en-GB" sz="2600" b="0"/>
              <a:t>Been feeling unhappy or depressed?</a:t>
            </a:r>
          </a:p>
          <a:p>
            <a:pPr marL="342900" indent="-342900">
              <a:spcBef>
                <a:spcPct val="20000"/>
              </a:spcBef>
              <a:buFontTx/>
              <a:buChar char="•"/>
            </a:pPr>
            <a:r>
              <a:rPr lang="en-GB" sz="2600" b="0"/>
              <a:t>Been losing confidence in yourself?</a:t>
            </a:r>
          </a:p>
          <a:p>
            <a:pPr marL="342900" indent="-342900">
              <a:spcBef>
                <a:spcPct val="20000"/>
              </a:spcBef>
              <a:buFontTx/>
              <a:buChar char="•"/>
            </a:pPr>
            <a:r>
              <a:rPr lang="en-GB" sz="2600" b="0"/>
              <a:t>Been thinking of yourself as a worthless person?</a:t>
            </a:r>
          </a:p>
          <a:p>
            <a:pPr marL="342900" indent="-342900">
              <a:spcBef>
                <a:spcPct val="20000"/>
              </a:spcBef>
              <a:buFontTx/>
              <a:buChar char="•"/>
            </a:pPr>
            <a:r>
              <a:rPr lang="en-GB" sz="2600" b="0"/>
              <a:t>Been feeling reasonably happy all things considered?</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01797">
                                            <p:txEl>
                                              <p:pRg st="0" end="0"/>
                                            </p:txEl>
                                          </p:spTgt>
                                        </p:tgtEl>
                                        <p:attrNameLst>
                                          <p:attrName>style.visibility</p:attrName>
                                        </p:attrNameLst>
                                      </p:cBhvr>
                                      <p:to>
                                        <p:strVal val="visible"/>
                                      </p:to>
                                    </p:set>
                                    <p:animEffect transition="in" filter="blinds(horizontal)">
                                      <p:cBhvr>
                                        <p:cTn id="7" dur="500"/>
                                        <p:tgtEl>
                                          <p:spTgt spid="8017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01797">
                                            <p:txEl>
                                              <p:pRg st="1" end="1"/>
                                            </p:txEl>
                                          </p:spTgt>
                                        </p:tgtEl>
                                        <p:attrNameLst>
                                          <p:attrName>style.visibility</p:attrName>
                                        </p:attrNameLst>
                                      </p:cBhvr>
                                      <p:to>
                                        <p:strVal val="visible"/>
                                      </p:to>
                                    </p:set>
                                    <p:animEffect transition="in" filter="blinds(horizontal)">
                                      <p:cBhvr>
                                        <p:cTn id="12" dur="500"/>
                                        <p:tgtEl>
                                          <p:spTgt spid="8017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01797">
                                            <p:txEl>
                                              <p:pRg st="2" end="2"/>
                                            </p:txEl>
                                          </p:spTgt>
                                        </p:tgtEl>
                                        <p:attrNameLst>
                                          <p:attrName>style.visibility</p:attrName>
                                        </p:attrNameLst>
                                      </p:cBhvr>
                                      <p:to>
                                        <p:strVal val="visible"/>
                                      </p:to>
                                    </p:set>
                                    <p:animEffect transition="in" filter="blinds(horizontal)">
                                      <p:cBhvr>
                                        <p:cTn id="17" dur="500"/>
                                        <p:tgtEl>
                                          <p:spTgt spid="8017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01797">
                                            <p:txEl>
                                              <p:pRg st="3" end="3"/>
                                            </p:txEl>
                                          </p:spTgt>
                                        </p:tgtEl>
                                        <p:attrNameLst>
                                          <p:attrName>style.visibility</p:attrName>
                                        </p:attrNameLst>
                                      </p:cBhvr>
                                      <p:to>
                                        <p:strVal val="visible"/>
                                      </p:to>
                                    </p:set>
                                    <p:animEffect transition="in" filter="blinds(horizontal)">
                                      <p:cBhvr>
                                        <p:cTn id="22" dur="500"/>
                                        <p:tgtEl>
                                          <p:spTgt spid="80179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01797">
                                            <p:txEl>
                                              <p:pRg st="4" end="4"/>
                                            </p:txEl>
                                          </p:spTgt>
                                        </p:tgtEl>
                                        <p:attrNameLst>
                                          <p:attrName>style.visibility</p:attrName>
                                        </p:attrNameLst>
                                      </p:cBhvr>
                                      <p:to>
                                        <p:strVal val="visible"/>
                                      </p:to>
                                    </p:set>
                                    <p:animEffect transition="in" filter="blinds(horizontal)">
                                      <p:cBhvr>
                                        <p:cTn id="27" dur="500"/>
                                        <p:tgtEl>
                                          <p:spTgt spid="80179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01797">
                                            <p:txEl>
                                              <p:pRg st="5" end="5"/>
                                            </p:txEl>
                                          </p:spTgt>
                                        </p:tgtEl>
                                        <p:attrNameLst>
                                          <p:attrName>style.visibility</p:attrName>
                                        </p:attrNameLst>
                                      </p:cBhvr>
                                      <p:to>
                                        <p:strVal val="visible"/>
                                      </p:to>
                                    </p:set>
                                    <p:animEffect transition="in" filter="blinds(horizontal)">
                                      <p:cBhvr>
                                        <p:cTn id="32" dur="500"/>
                                        <p:tgtEl>
                                          <p:spTgt spid="80179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447800" y="0"/>
            <a:ext cx="9144000" cy="2105025"/>
          </a:xfrm>
          <a:prstGeom prst="rect">
            <a:avLst/>
          </a:prstGeom>
          <a:noFill/>
          <a:ln w="9525">
            <a:noFill/>
            <a:miter lim="800000"/>
            <a:headEnd/>
            <a:tailEnd/>
          </a:ln>
        </p:spPr>
        <p:txBody>
          <a:bodyPr>
            <a:spAutoFit/>
          </a:bodyPr>
          <a:lstStyle/>
          <a:p>
            <a:endParaRPr lang="en-US" sz="1600">
              <a:cs typeface="Times New Roman" pitchFamily="18" charset="0"/>
            </a:endParaRPr>
          </a:p>
          <a:p>
            <a:endParaRPr lang="en-US" sz="1600">
              <a:cs typeface="Times New Roman" pitchFamily="18" charset="0"/>
            </a:endParaRPr>
          </a:p>
          <a:p>
            <a:r>
              <a:rPr lang="en-US" sz="2000">
                <a:cs typeface="Times New Roman" pitchFamily="18" charset="0"/>
              </a:rPr>
              <a:t>General happiness Self Completion (4)</a:t>
            </a:r>
            <a:endParaRPr lang="en-GB" sz="2000" b="0">
              <a:cs typeface="Times New Roman" pitchFamily="18" charset="0"/>
            </a:endParaRPr>
          </a:p>
          <a:p>
            <a:pPr eaLnBrk="0" hangingPunct="0"/>
            <a:r>
              <a:rPr lang="en-US" sz="2000">
                <a:cs typeface="Times New Roman" pitchFamily="18" charset="0"/>
              </a:rPr>
              <a:t>Question Number and Text KS1L : </a:t>
            </a:r>
          </a:p>
          <a:p>
            <a:pPr eaLnBrk="0" hangingPunct="0"/>
            <a:r>
              <a:rPr lang="en-US" sz="2000">
                <a:cs typeface="Times New Roman" pitchFamily="18" charset="0"/>
              </a:rPr>
              <a:t>Have you recently....been feeling reasonably 	happy, all things considered?</a:t>
            </a:r>
            <a:endParaRPr lang="en-GB" sz="2000" b="0">
              <a:cs typeface="Times New Roman" pitchFamily="18" charset="0"/>
            </a:endParaRPr>
          </a:p>
          <a:p>
            <a:pPr eaLnBrk="0" hangingPunct="0"/>
            <a:endParaRPr lang="en-GB" sz="2000" b="0"/>
          </a:p>
        </p:txBody>
      </p:sp>
      <p:grpSp>
        <p:nvGrpSpPr>
          <p:cNvPr id="3" name="Group 35"/>
          <p:cNvGrpSpPr>
            <a:grpSpLocks/>
          </p:cNvGrpSpPr>
          <p:nvPr/>
        </p:nvGrpSpPr>
        <p:grpSpPr bwMode="auto">
          <a:xfrm>
            <a:off x="1295400" y="2133600"/>
            <a:ext cx="6362700" cy="3776663"/>
            <a:chOff x="-3" y="747"/>
            <a:chExt cx="3720" cy="2283"/>
          </a:xfrm>
        </p:grpSpPr>
        <p:grpSp>
          <p:nvGrpSpPr>
            <p:cNvPr id="4" name="Group 33"/>
            <p:cNvGrpSpPr>
              <a:grpSpLocks/>
            </p:cNvGrpSpPr>
            <p:nvPr/>
          </p:nvGrpSpPr>
          <p:grpSpPr bwMode="auto">
            <a:xfrm>
              <a:off x="0" y="750"/>
              <a:ext cx="3714" cy="2277"/>
              <a:chOff x="0" y="750"/>
              <a:chExt cx="3714" cy="2277"/>
            </a:xfrm>
          </p:grpSpPr>
          <p:grpSp>
            <p:nvGrpSpPr>
              <p:cNvPr id="6" name="Group 14"/>
              <p:cNvGrpSpPr>
                <a:grpSpLocks/>
              </p:cNvGrpSpPr>
              <p:nvPr/>
            </p:nvGrpSpPr>
            <p:grpSpPr bwMode="auto">
              <a:xfrm>
                <a:off x="0" y="750"/>
                <a:ext cx="1857" cy="509"/>
                <a:chOff x="0" y="750"/>
                <a:chExt cx="1857" cy="509"/>
              </a:xfrm>
            </p:grpSpPr>
            <p:sp>
              <p:nvSpPr>
                <p:cNvPr id="34" name="Rectangle 3"/>
                <p:cNvSpPr>
                  <a:spLocks noChangeArrowheads="1"/>
                </p:cNvSpPr>
                <p:nvPr/>
              </p:nvSpPr>
              <p:spPr bwMode="auto">
                <a:xfrm>
                  <a:off x="43" y="750"/>
                  <a:ext cx="1771" cy="509"/>
                </a:xfrm>
                <a:prstGeom prst="rect">
                  <a:avLst/>
                </a:prstGeom>
                <a:noFill/>
                <a:ln w="9525">
                  <a:noFill/>
                  <a:miter lim="800000"/>
                  <a:headEnd/>
                  <a:tailEnd/>
                </a:ln>
              </p:spPr>
              <p:txBody>
                <a:bodyPr bIns="0"/>
                <a:lstStyle/>
                <a:p>
                  <a:r>
                    <a:rPr lang="en-US" sz="2600">
                      <a:latin typeface="Times New Roman" pitchFamily="18" charset="0"/>
                      <a:cs typeface="Times New Roman" pitchFamily="18" charset="0"/>
                    </a:rPr>
                    <a:t>Value Label</a:t>
                  </a:r>
                </a:p>
                <a:p>
                  <a:pPr eaLnBrk="0" hangingPunct="0"/>
                  <a:endParaRPr lang="en-US" sz="2400" b="0"/>
                </a:p>
              </p:txBody>
            </p:sp>
            <p:sp>
              <p:nvSpPr>
                <p:cNvPr id="35" name="Rectangle 13"/>
                <p:cNvSpPr>
                  <a:spLocks noChangeArrowheads="1"/>
                </p:cNvSpPr>
                <p:nvPr/>
              </p:nvSpPr>
              <p:spPr bwMode="auto">
                <a:xfrm>
                  <a:off x="0" y="750"/>
                  <a:ext cx="1857" cy="509"/>
                </a:xfrm>
                <a:prstGeom prst="rect">
                  <a:avLst/>
                </a:prstGeom>
                <a:noFill/>
                <a:ln w="7">
                  <a:solidFill>
                    <a:srgbClr val="A0A0A0"/>
                  </a:solidFill>
                  <a:miter lim="800000"/>
                  <a:headEnd/>
                  <a:tailEnd/>
                </a:ln>
              </p:spPr>
              <p:txBody>
                <a:bodyPr wrap="none"/>
                <a:lstStyle/>
                <a:p>
                  <a:endParaRPr lang="en-US"/>
                </a:p>
              </p:txBody>
            </p:sp>
          </p:grpSp>
          <p:grpSp>
            <p:nvGrpSpPr>
              <p:cNvPr id="7" name="Group 16"/>
              <p:cNvGrpSpPr>
                <a:grpSpLocks/>
              </p:cNvGrpSpPr>
              <p:nvPr/>
            </p:nvGrpSpPr>
            <p:grpSpPr bwMode="auto">
              <a:xfrm>
                <a:off x="1857" y="750"/>
                <a:ext cx="1857" cy="509"/>
                <a:chOff x="1857" y="750"/>
                <a:chExt cx="1857" cy="509"/>
              </a:xfrm>
            </p:grpSpPr>
            <p:sp>
              <p:nvSpPr>
                <p:cNvPr id="32" name="Rectangle 4"/>
                <p:cNvSpPr>
                  <a:spLocks noChangeArrowheads="1"/>
                </p:cNvSpPr>
                <p:nvPr/>
              </p:nvSpPr>
              <p:spPr bwMode="auto">
                <a:xfrm>
                  <a:off x="1900" y="750"/>
                  <a:ext cx="1771" cy="509"/>
                </a:xfrm>
                <a:prstGeom prst="rect">
                  <a:avLst/>
                </a:prstGeom>
                <a:noFill/>
                <a:ln w="9525">
                  <a:noFill/>
                  <a:miter lim="800000"/>
                  <a:headEnd/>
                  <a:tailEnd/>
                </a:ln>
              </p:spPr>
              <p:txBody>
                <a:bodyPr/>
                <a:lstStyle/>
                <a:p>
                  <a:r>
                    <a:rPr lang="en-US" sz="1600">
                      <a:latin typeface="Tahoma" pitchFamily="34" charset="0"/>
                      <a:cs typeface="Times New Roman" pitchFamily="18" charset="0"/>
                    </a:rPr>
                    <a:t>%</a:t>
                  </a:r>
                  <a:endParaRPr lang="en-GB" sz="1200">
                    <a:cs typeface="Times New Roman" pitchFamily="18" charset="0"/>
                  </a:endParaRPr>
                </a:p>
                <a:p>
                  <a:pPr eaLnBrk="0" hangingPunct="0"/>
                  <a:endParaRPr lang="en-GB" sz="2400" b="0"/>
                </a:p>
              </p:txBody>
            </p:sp>
            <p:sp>
              <p:nvSpPr>
                <p:cNvPr id="33" name="Rectangle 15"/>
                <p:cNvSpPr>
                  <a:spLocks noChangeArrowheads="1"/>
                </p:cNvSpPr>
                <p:nvPr/>
              </p:nvSpPr>
              <p:spPr bwMode="auto">
                <a:xfrm>
                  <a:off x="1857" y="750"/>
                  <a:ext cx="1857" cy="509"/>
                </a:xfrm>
                <a:prstGeom prst="rect">
                  <a:avLst/>
                </a:prstGeom>
                <a:noFill/>
                <a:ln w="7">
                  <a:solidFill>
                    <a:srgbClr val="A0A0A0"/>
                  </a:solidFill>
                  <a:miter lim="800000"/>
                  <a:headEnd/>
                  <a:tailEnd/>
                </a:ln>
              </p:spPr>
              <p:txBody>
                <a:bodyPr wrap="none"/>
                <a:lstStyle/>
                <a:p>
                  <a:endParaRPr lang="en-US"/>
                </a:p>
              </p:txBody>
            </p:sp>
          </p:grpSp>
          <p:grpSp>
            <p:nvGrpSpPr>
              <p:cNvPr id="8" name="Group 18"/>
              <p:cNvGrpSpPr>
                <a:grpSpLocks/>
              </p:cNvGrpSpPr>
              <p:nvPr/>
            </p:nvGrpSpPr>
            <p:grpSpPr bwMode="auto">
              <a:xfrm>
                <a:off x="0" y="1259"/>
                <a:ext cx="1857" cy="442"/>
                <a:chOff x="0" y="1259"/>
                <a:chExt cx="1857" cy="442"/>
              </a:xfrm>
            </p:grpSpPr>
            <p:sp>
              <p:nvSpPr>
                <p:cNvPr id="30" name="Rectangle 5"/>
                <p:cNvSpPr>
                  <a:spLocks noChangeArrowheads="1"/>
                </p:cNvSpPr>
                <p:nvPr/>
              </p:nvSpPr>
              <p:spPr bwMode="auto">
                <a:xfrm>
                  <a:off x="43" y="1259"/>
                  <a:ext cx="1771" cy="442"/>
                </a:xfrm>
                <a:prstGeom prst="rect">
                  <a:avLst/>
                </a:prstGeom>
                <a:noFill/>
                <a:ln w="9525">
                  <a:noFill/>
                  <a:miter lim="800000"/>
                  <a:headEnd/>
                  <a:tailEnd/>
                </a:ln>
              </p:spPr>
              <p:txBody>
                <a:bodyPr/>
                <a:lstStyle/>
                <a:p>
                  <a:r>
                    <a:rPr lang="en-US" sz="1600" b="0">
                      <a:cs typeface="Times New Roman" pitchFamily="18" charset="0"/>
                    </a:rPr>
                    <a:t>More so than usual 1</a:t>
                  </a:r>
                  <a:endParaRPr lang="en-GB" sz="1200" b="0">
                    <a:cs typeface="Times New Roman" pitchFamily="18" charset="0"/>
                  </a:endParaRPr>
                </a:p>
                <a:p>
                  <a:pPr eaLnBrk="0" hangingPunct="0"/>
                  <a:endParaRPr lang="en-GB" sz="2400" b="0"/>
                </a:p>
              </p:txBody>
            </p:sp>
            <p:sp>
              <p:nvSpPr>
                <p:cNvPr id="31" name="Rectangle 17"/>
                <p:cNvSpPr>
                  <a:spLocks noChangeArrowheads="1"/>
                </p:cNvSpPr>
                <p:nvPr/>
              </p:nvSpPr>
              <p:spPr bwMode="auto">
                <a:xfrm>
                  <a:off x="0" y="1259"/>
                  <a:ext cx="1857" cy="442"/>
                </a:xfrm>
                <a:prstGeom prst="rect">
                  <a:avLst/>
                </a:prstGeom>
                <a:noFill/>
                <a:ln w="7">
                  <a:solidFill>
                    <a:srgbClr val="A0A0A0"/>
                  </a:solidFill>
                  <a:miter lim="800000"/>
                  <a:headEnd/>
                  <a:tailEnd/>
                </a:ln>
              </p:spPr>
              <p:txBody>
                <a:bodyPr wrap="none"/>
                <a:lstStyle/>
                <a:p>
                  <a:endParaRPr lang="en-US"/>
                </a:p>
              </p:txBody>
            </p:sp>
          </p:grpSp>
          <p:grpSp>
            <p:nvGrpSpPr>
              <p:cNvPr id="9" name="Group 20"/>
              <p:cNvGrpSpPr>
                <a:grpSpLocks/>
              </p:cNvGrpSpPr>
              <p:nvPr/>
            </p:nvGrpSpPr>
            <p:grpSpPr bwMode="auto">
              <a:xfrm>
                <a:off x="1857" y="1259"/>
                <a:ext cx="1857" cy="442"/>
                <a:chOff x="1857" y="1259"/>
                <a:chExt cx="1857" cy="442"/>
              </a:xfrm>
            </p:grpSpPr>
            <p:sp>
              <p:nvSpPr>
                <p:cNvPr id="28" name="Rectangle 6"/>
                <p:cNvSpPr>
                  <a:spLocks noChangeArrowheads="1"/>
                </p:cNvSpPr>
                <p:nvPr/>
              </p:nvSpPr>
              <p:spPr bwMode="auto">
                <a:xfrm>
                  <a:off x="1900" y="1259"/>
                  <a:ext cx="1771" cy="442"/>
                </a:xfrm>
                <a:prstGeom prst="rect">
                  <a:avLst/>
                </a:prstGeom>
                <a:noFill/>
                <a:ln w="9525">
                  <a:noFill/>
                  <a:miter lim="800000"/>
                  <a:headEnd/>
                  <a:tailEnd/>
                </a:ln>
              </p:spPr>
              <p:txBody>
                <a:bodyPr/>
                <a:lstStyle/>
                <a:p>
                  <a:r>
                    <a:rPr lang="en-US" sz="1600" b="0">
                      <a:cs typeface="Times New Roman" pitchFamily="18" charset="0"/>
                    </a:rPr>
                    <a:t> 13.2</a:t>
                  </a:r>
                  <a:endParaRPr lang="en-GB" sz="1200" b="0">
                    <a:cs typeface="Times New Roman" pitchFamily="18" charset="0"/>
                  </a:endParaRPr>
                </a:p>
                <a:p>
                  <a:pPr eaLnBrk="0" hangingPunct="0"/>
                  <a:endParaRPr lang="en-GB" sz="2400" b="0"/>
                </a:p>
              </p:txBody>
            </p:sp>
            <p:sp>
              <p:nvSpPr>
                <p:cNvPr id="29" name="Rectangle 19"/>
                <p:cNvSpPr>
                  <a:spLocks noChangeArrowheads="1"/>
                </p:cNvSpPr>
                <p:nvPr/>
              </p:nvSpPr>
              <p:spPr bwMode="auto">
                <a:xfrm>
                  <a:off x="1857" y="1259"/>
                  <a:ext cx="1857" cy="442"/>
                </a:xfrm>
                <a:prstGeom prst="rect">
                  <a:avLst/>
                </a:prstGeom>
                <a:noFill/>
                <a:ln w="7">
                  <a:solidFill>
                    <a:srgbClr val="A0A0A0"/>
                  </a:solidFill>
                  <a:miter lim="800000"/>
                  <a:headEnd/>
                  <a:tailEnd/>
                </a:ln>
              </p:spPr>
              <p:txBody>
                <a:bodyPr wrap="none"/>
                <a:lstStyle/>
                <a:p>
                  <a:endParaRPr lang="en-US"/>
                </a:p>
              </p:txBody>
            </p:sp>
          </p:grpSp>
          <p:grpSp>
            <p:nvGrpSpPr>
              <p:cNvPr id="10" name="Group 22"/>
              <p:cNvGrpSpPr>
                <a:grpSpLocks/>
              </p:cNvGrpSpPr>
              <p:nvPr/>
            </p:nvGrpSpPr>
            <p:grpSpPr bwMode="auto">
              <a:xfrm>
                <a:off x="0" y="1701"/>
                <a:ext cx="1857" cy="442"/>
                <a:chOff x="0" y="1701"/>
                <a:chExt cx="1857" cy="442"/>
              </a:xfrm>
            </p:grpSpPr>
            <p:sp>
              <p:nvSpPr>
                <p:cNvPr id="26" name="Rectangle 7"/>
                <p:cNvSpPr>
                  <a:spLocks noChangeArrowheads="1"/>
                </p:cNvSpPr>
                <p:nvPr/>
              </p:nvSpPr>
              <p:spPr bwMode="auto">
                <a:xfrm>
                  <a:off x="43" y="1701"/>
                  <a:ext cx="1771" cy="442"/>
                </a:xfrm>
                <a:prstGeom prst="rect">
                  <a:avLst/>
                </a:prstGeom>
                <a:noFill/>
                <a:ln w="9525">
                  <a:noFill/>
                  <a:miter lim="800000"/>
                  <a:headEnd/>
                  <a:tailEnd/>
                </a:ln>
              </p:spPr>
              <p:txBody>
                <a:bodyPr/>
                <a:lstStyle/>
                <a:p>
                  <a:r>
                    <a:rPr lang="en-US" sz="1600" b="0">
                      <a:cs typeface="Times New Roman" pitchFamily="18" charset="0"/>
                    </a:rPr>
                    <a:t>Same as usual 2</a:t>
                  </a:r>
                  <a:endParaRPr lang="en-GB" sz="1200" b="0">
                    <a:cs typeface="Times New Roman" pitchFamily="18" charset="0"/>
                  </a:endParaRPr>
                </a:p>
                <a:p>
                  <a:pPr eaLnBrk="0" hangingPunct="0"/>
                  <a:endParaRPr lang="en-GB" sz="2400" b="0"/>
                </a:p>
              </p:txBody>
            </p:sp>
            <p:sp>
              <p:nvSpPr>
                <p:cNvPr id="27" name="Rectangle 21"/>
                <p:cNvSpPr>
                  <a:spLocks noChangeArrowheads="1"/>
                </p:cNvSpPr>
                <p:nvPr/>
              </p:nvSpPr>
              <p:spPr bwMode="auto">
                <a:xfrm>
                  <a:off x="0" y="1701"/>
                  <a:ext cx="1857" cy="442"/>
                </a:xfrm>
                <a:prstGeom prst="rect">
                  <a:avLst/>
                </a:prstGeom>
                <a:noFill/>
                <a:ln w="7">
                  <a:solidFill>
                    <a:srgbClr val="A0A0A0"/>
                  </a:solidFill>
                  <a:miter lim="800000"/>
                  <a:headEnd/>
                  <a:tailEnd/>
                </a:ln>
              </p:spPr>
              <p:txBody>
                <a:bodyPr wrap="none"/>
                <a:lstStyle/>
                <a:p>
                  <a:endParaRPr lang="en-US"/>
                </a:p>
              </p:txBody>
            </p:sp>
          </p:grpSp>
          <p:grpSp>
            <p:nvGrpSpPr>
              <p:cNvPr id="11" name="Group 24"/>
              <p:cNvGrpSpPr>
                <a:grpSpLocks/>
              </p:cNvGrpSpPr>
              <p:nvPr/>
            </p:nvGrpSpPr>
            <p:grpSpPr bwMode="auto">
              <a:xfrm>
                <a:off x="1857" y="1701"/>
                <a:ext cx="1857" cy="442"/>
                <a:chOff x="1857" y="1701"/>
                <a:chExt cx="1857" cy="442"/>
              </a:xfrm>
            </p:grpSpPr>
            <p:sp>
              <p:nvSpPr>
                <p:cNvPr id="24" name="Rectangle 8"/>
                <p:cNvSpPr>
                  <a:spLocks noChangeArrowheads="1"/>
                </p:cNvSpPr>
                <p:nvPr/>
              </p:nvSpPr>
              <p:spPr bwMode="auto">
                <a:xfrm>
                  <a:off x="1900" y="1701"/>
                  <a:ext cx="1771" cy="442"/>
                </a:xfrm>
                <a:prstGeom prst="rect">
                  <a:avLst/>
                </a:prstGeom>
                <a:noFill/>
                <a:ln w="9525">
                  <a:noFill/>
                  <a:miter lim="800000"/>
                  <a:headEnd/>
                  <a:tailEnd/>
                </a:ln>
              </p:spPr>
              <p:txBody>
                <a:bodyPr/>
                <a:lstStyle/>
                <a:p>
                  <a:r>
                    <a:rPr lang="en-US" sz="1600" b="0">
                      <a:cs typeface="Times New Roman" pitchFamily="18" charset="0"/>
                    </a:rPr>
                    <a:t>72.8</a:t>
                  </a:r>
                  <a:endParaRPr lang="en-GB" sz="1200" b="0">
                    <a:cs typeface="Times New Roman" pitchFamily="18" charset="0"/>
                  </a:endParaRPr>
                </a:p>
                <a:p>
                  <a:pPr eaLnBrk="0" hangingPunct="0"/>
                  <a:endParaRPr lang="en-GB" sz="2400" b="0"/>
                </a:p>
              </p:txBody>
            </p:sp>
            <p:sp>
              <p:nvSpPr>
                <p:cNvPr id="25" name="Rectangle 23"/>
                <p:cNvSpPr>
                  <a:spLocks noChangeArrowheads="1"/>
                </p:cNvSpPr>
                <p:nvPr/>
              </p:nvSpPr>
              <p:spPr bwMode="auto">
                <a:xfrm>
                  <a:off x="1857" y="1701"/>
                  <a:ext cx="1857" cy="442"/>
                </a:xfrm>
                <a:prstGeom prst="rect">
                  <a:avLst/>
                </a:prstGeom>
                <a:noFill/>
                <a:ln w="7">
                  <a:solidFill>
                    <a:srgbClr val="A0A0A0"/>
                  </a:solidFill>
                  <a:miter lim="800000"/>
                  <a:headEnd/>
                  <a:tailEnd/>
                </a:ln>
              </p:spPr>
              <p:txBody>
                <a:bodyPr wrap="none"/>
                <a:lstStyle/>
                <a:p>
                  <a:endParaRPr lang="en-US"/>
                </a:p>
              </p:txBody>
            </p:sp>
          </p:grpSp>
          <p:grpSp>
            <p:nvGrpSpPr>
              <p:cNvPr id="12" name="Group 26"/>
              <p:cNvGrpSpPr>
                <a:grpSpLocks/>
              </p:cNvGrpSpPr>
              <p:nvPr/>
            </p:nvGrpSpPr>
            <p:grpSpPr bwMode="auto">
              <a:xfrm>
                <a:off x="0" y="2143"/>
                <a:ext cx="1857" cy="442"/>
                <a:chOff x="0" y="2143"/>
                <a:chExt cx="1857" cy="442"/>
              </a:xfrm>
            </p:grpSpPr>
            <p:sp>
              <p:nvSpPr>
                <p:cNvPr id="22" name="Rectangle 9"/>
                <p:cNvSpPr>
                  <a:spLocks noChangeArrowheads="1"/>
                </p:cNvSpPr>
                <p:nvPr/>
              </p:nvSpPr>
              <p:spPr bwMode="auto">
                <a:xfrm>
                  <a:off x="43" y="2143"/>
                  <a:ext cx="1771" cy="442"/>
                </a:xfrm>
                <a:prstGeom prst="rect">
                  <a:avLst/>
                </a:prstGeom>
                <a:noFill/>
                <a:ln w="9525">
                  <a:noFill/>
                  <a:miter lim="800000"/>
                  <a:headEnd/>
                  <a:tailEnd/>
                </a:ln>
              </p:spPr>
              <p:txBody>
                <a:bodyPr/>
                <a:lstStyle/>
                <a:p>
                  <a:r>
                    <a:rPr lang="en-US" sz="1600" b="0">
                      <a:cs typeface="Times New Roman" pitchFamily="18" charset="0"/>
                    </a:rPr>
                    <a:t>Less so than usual 3</a:t>
                  </a:r>
                  <a:endParaRPr lang="en-GB" sz="1200" b="0">
                    <a:cs typeface="Times New Roman" pitchFamily="18" charset="0"/>
                  </a:endParaRPr>
                </a:p>
                <a:p>
                  <a:pPr eaLnBrk="0" hangingPunct="0"/>
                  <a:endParaRPr lang="en-GB" sz="2400" b="0"/>
                </a:p>
              </p:txBody>
            </p:sp>
            <p:sp>
              <p:nvSpPr>
                <p:cNvPr id="23" name="Rectangle 25"/>
                <p:cNvSpPr>
                  <a:spLocks noChangeArrowheads="1"/>
                </p:cNvSpPr>
                <p:nvPr/>
              </p:nvSpPr>
              <p:spPr bwMode="auto">
                <a:xfrm>
                  <a:off x="0" y="2143"/>
                  <a:ext cx="1857" cy="442"/>
                </a:xfrm>
                <a:prstGeom prst="rect">
                  <a:avLst/>
                </a:prstGeom>
                <a:noFill/>
                <a:ln w="7">
                  <a:solidFill>
                    <a:srgbClr val="A0A0A0"/>
                  </a:solidFill>
                  <a:miter lim="800000"/>
                  <a:headEnd/>
                  <a:tailEnd/>
                </a:ln>
              </p:spPr>
              <p:txBody>
                <a:bodyPr wrap="none"/>
                <a:lstStyle/>
                <a:p>
                  <a:endParaRPr lang="en-US"/>
                </a:p>
              </p:txBody>
            </p:sp>
          </p:grpSp>
          <p:grpSp>
            <p:nvGrpSpPr>
              <p:cNvPr id="13" name="Group 28"/>
              <p:cNvGrpSpPr>
                <a:grpSpLocks/>
              </p:cNvGrpSpPr>
              <p:nvPr/>
            </p:nvGrpSpPr>
            <p:grpSpPr bwMode="auto">
              <a:xfrm>
                <a:off x="1857" y="2143"/>
                <a:ext cx="1857" cy="442"/>
                <a:chOff x="1857" y="2143"/>
                <a:chExt cx="1857" cy="442"/>
              </a:xfrm>
            </p:grpSpPr>
            <p:sp>
              <p:nvSpPr>
                <p:cNvPr id="20" name="Rectangle 10"/>
                <p:cNvSpPr>
                  <a:spLocks noChangeArrowheads="1"/>
                </p:cNvSpPr>
                <p:nvPr/>
              </p:nvSpPr>
              <p:spPr bwMode="auto">
                <a:xfrm>
                  <a:off x="1900" y="2143"/>
                  <a:ext cx="1771" cy="442"/>
                </a:xfrm>
                <a:prstGeom prst="rect">
                  <a:avLst/>
                </a:prstGeom>
                <a:noFill/>
                <a:ln w="9525">
                  <a:noFill/>
                  <a:miter lim="800000"/>
                  <a:headEnd/>
                  <a:tailEnd/>
                </a:ln>
              </p:spPr>
              <p:txBody>
                <a:bodyPr/>
                <a:lstStyle/>
                <a:p>
                  <a:r>
                    <a:rPr lang="en-US" sz="1600" b="0">
                      <a:cs typeface="Times New Roman" pitchFamily="18" charset="0"/>
                    </a:rPr>
                    <a:t>11.8</a:t>
                  </a:r>
                  <a:endParaRPr lang="en-GB" sz="1200" b="0">
                    <a:cs typeface="Times New Roman" pitchFamily="18" charset="0"/>
                  </a:endParaRPr>
                </a:p>
                <a:p>
                  <a:pPr eaLnBrk="0" hangingPunct="0"/>
                  <a:endParaRPr lang="en-GB" sz="2400" b="0"/>
                </a:p>
              </p:txBody>
            </p:sp>
            <p:sp>
              <p:nvSpPr>
                <p:cNvPr id="21" name="Rectangle 27"/>
                <p:cNvSpPr>
                  <a:spLocks noChangeArrowheads="1"/>
                </p:cNvSpPr>
                <p:nvPr/>
              </p:nvSpPr>
              <p:spPr bwMode="auto">
                <a:xfrm>
                  <a:off x="1857" y="2143"/>
                  <a:ext cx="1857" cy="442"/>
                </a:xfrm>
                <a:prstGeom prst="rect">
                  <a:avLst/>
                </a:prstGeom>
                <a:noFill/>
                <a:ln w="7">
                  <a:solidFill>
                    <a:srgbClr val="A0A0A0"/>
                  </a:solidFill>
                  <a:miter lim="800000"/>
                  <a:headEnd/>
                  <a:tailEnd/>
                </a:ln>
              </p:spPr>
              <p:txBody>
                <a:bodyPr wrap="none"/>
                <a:lstStyle/>
                <a:p>
                  <a:endParaRPr lang="en-US"/>
                </a:p>
              </p:txBody>
            </p:sp>
          </p:grpSp>
          <p:grpSp>
            <p:nvGrpSpPr>
              <p:cNvPr id="14" name="Group 30"/>
              <p:cNvGrpSpPr>
                <a:grpSpLocks/>
              </p:cNvGrpSpPr>
              <p:nvPr/>
            </p:nvGrpSpPr>
            <p:grpSpPr bwMode="auto">
              <a:xfrm>
                <a:off x="0" y="2585"/>
                <a:ext cx="1857" cy="442"/>
                <a:chOff x="0" y="2585"/>
                <a:chExt cx="1857" cy="442"/>
              </a:xfrm>
            </p:grpSpPr>
            <p:sp>
              <p:nvSpPr>
                <p:cNvPr id="18" name="Rectangle 11"/>
                <p:cNvSpPr>
                  <a:spLocks noChangeArrowheads="1"/>
                </p:cNvSpPr>
                <p:nvPr/>
              </p:nvSpPr>
              <p:spPr bwMode="auto">
                <a:xfrm>
                  <a:off x="43" y="2585"/>
                  <a:ext cx="1771" cy="442"/>
                </a:xfrm>
                <a:prstGeom prst="rect">
                  <a:avLst/>
                </a:prstGeom>
                <a:noFill/>
                <a:ln w="9525">
                  <a:noFill/>
                  <a:miter lim="800000"/>
                  <a:headEnd/>
                  <a:tailEnd/>
                </a:ln>
              </p:spPr>
              <p:txBody>
                <a:bodyPr/>
                <a:lstStyle/>
                <a:p>
                  <a:r>
                    <a:rPr lang="en-US" sz="1600" b="0">
                      <a:cs typeface="Times New Roman" pitchFamily="18" charset="0"/>
                    </a:rPr>
                    <a:t>Much less than usual 4</a:t>
                  </a:r>
                  <a:endParaRPr lang="en-GB" sz="1200" b="0">
                    <a:cs typeface="Times New Roman" pitchFamily="18" charset="0"/>
                  </a:endParaRPr>
                </a:p>
                <a:p>
                  <a:pPr eaLnBrk="0" hangingPunct="0"/>
                  <a:endParaRPr lang="en-GB" sz="2400" b="0"/>
                </a:p>
              </p:txBody>
            </p:sp>
            <p:sp>
              <p:nvSpPr>
                <p:cNvPr id="19" name="Rectangle 29"/>
                <p:cNvSpPr>
                  <a:spLocks noChangeArrowheads="1"/>
                </p:cNvSpPr>
                <p:nvPr/>
              </p:nvSpPr>
              <p:spPr bwMode="auto">
                <a:xfrm>
                  <a:off x="0" y="2585"/>
                  <a:ext cx="1857" cy="442"/>
                </a:xfrm>
                <a:prstGeom prst="rect">
                  <a:avLst/>
                </a:prstGeom>
                <a:noFill/>
                <a:ln w="7">
                  <a:solidFill>
                    <a:srgbClr val="A0A0A0"/>
                  </a:solidFill>
                  <a:miter lim="800000"/>
                  <a:headEnd/>
                  <a:tailEnd/>
                </a:ln>
              </p:spPr>
              <p:txBody>
                <a:bodyPr wrap="none"/>
                <a:lstStyle/>
                <a:p>
                  <a:endParaRPr lang="en-US"/>
                </a:p>
              </p:txBody>
            </p:sp>
          </p:grpSp>
          <p:grpSp>
            <p:nvGrpSpPr>
              <p:cNvPr id="15" name="Group 32"/>
              <p:cNvGrpSpPr>
                <a:grpSpLocks/>
              </p:cNvGrpSpPr>
              <p:nvPr/>
            </p:nvGrpSpPr>
            <p:grpSpPr bwMode="auto">
              <a:xfrm>
                <a:off x="1857" y="2585"/>
                <a:ext cx="1857" cy="442"/>
                <a:chOff x="1857" y="2585"/>
                <a:chExt cx="1857" cy="442"/>
              </a:xfrm>
            </p:grpSpPr>
            <p:sp>
              <p:nvSpPr>
                <p:cNvPr id="16" name="Rectangle 12"/>
                <p:cNvSpPr>
                  <a:spLocks noChangeArrowheads="1"/>
                </p:cNvSpPr>
                <p:nvPr/>
              </p:nvSpPr>
              <p:spPr bwMode="auto">
                <a:xfrm>
                  <a:off x="1900" y="2585"/>
                  <a:ext cx="1771" cy="442"/>
                </a:xfrm>
                <a:prstGeom prst="rect">
                  <a:avLst/>
                </a:prstGeom>
                <a:noFill/>
                <a:ln w="9525">
                  <a:noFill/>
                  <a:miter lim="800000"/>
                  <a:headEnd/>
                  <a:tailEnd/>
                </a:ln>
              </p:spPr>
              <p:txBody>
                <a:bodyPr/>
                <a:lstStyle/>
                <a:p>
                  <a:r>
                    <a:rPr lang="en-US" sz="1600" b="0">
                      <a:cs typeface="Times New Roman" pitchFamily="18" charset="0"/>
                    </a:rPr>
                    <a:t>2.2</a:t>
                  </a:r>
                  <a:endParaRPr lang="en-GB" sz="1200" b="0">
                    <a:cs typeface="Times New Roman" pitchFamily="18" charset="0"/>
                  </a:endParaRPr>
                </a:p>
                <a:p>
                  <a:pPr eaLnBrk="0" hangingPunct="0"/>
                  <a:endParaRPr lang="en-GB" sz="2400" b="0"/>
                </a:p>
              </p:txBody>
            </p:sp>
            <p:sp>
              <p:nvSpPr>
                <p:cNvPr id="17" name="Rectangle 31"/>
                <p:cNvSpPr>
                  <a:spLocks noChangeArrowheads="1"/>
                </p:cNvSpPr>
                <p:nvPr/>
              </p:nvSpPr>
              <p:spPr bwMode="auto">
                <a:xfrm>
                  <a:off x="1857" y="2585"/>
                  <a:ext cx="1857" cy="442"/>
                </a:xfrm>
                <a:prstGeom prst="rect">
                  <a:avLst/>
                </a:prstGeom>
                <a:noFill/>
                <a:ln w="7">
                  <a:solidFill>
                    <a:srgbClr val="A0A0A0"/>
                  </a:solidFill>
                  <a:miter lim="800000"/>
                  <a:headEnd/>
                  <a:tailEnd/>
                </a:ln>
              </p:spPr>
              <p:txBody>
                <a:bodyPr wrap="none"/>
                <a:lstStyle/>
                <a:p>
                  <a:endParaRPr lang="en-US"/>
                </a:p>
              </p:txBody>
            </p:sp>
          </p:grpSp>
        </p:grpSp>
        <p:sp>
          <p:nvSpPr>
            <p:cNvPr id="5" name="Rectangle 34"/>
            <p:cNvSpPr>
              <a:spLocks noChangeArrowheads="1"/>
            </p:cNvSpPr>
            <p:nvPr/>
          </p:nvSpPr>
          <p:spPr bwMode="auto">
            <a:xfrm>
              <a:off x="-3" y="747"/>
              <a:ext cx="3720" cy="2283"/>
            </a:xfrm>
            <a:prstGeom prst="rect">
              <a:avLst/>
            </a:prstGeom>
            <a:noFill/>
            <a:ln w="9525">
              <a:solidFill>
                <a:srgbClr val="A0A0A0"/>
              </a:solidFill>
              <a:miter lim="800000"/>
              <a:headEnd/>
              <a:tailEnd/>
            </a:ln>
          </p:spPr>
          <p:txBody>
            <a:bodyPr wrap="none"/>
            <a:lstStyle/>
            <a:p>
              <a:endParaRPr lang="en-US"/>
            </a:p>
          </p:txBody>
        </p:sp>
      </p:grpSp>
      <p:sp>
        <p:nvSpPr>
          <p:cNvPr id="36" name="Text Box 36"/>
          <p:cNvSpPr txBox="1">
            <a:spLocks noChangeArrowheads="1"/>
          </p:cNvSpPr>
          <p:nvPr/>
        </p:nvSpPr>
        <p:spPr bwMode="auto">
          <a:xfrm>
            <a:off x="838200" y="6019800"/>
            <a:ext cx="7847013" cy="457200"/>
          </a:xfrm>
          <a:prstGeom prst="rect">
            <a:avLst/>
          </a:prstGeom>
          <a:noFill/>
          <a:ln w="9525">
            <a:noFill/>
            <a:miter lim="800000"/>
            <a:headEnd/>
            <a:tailEnd/>
          </a:ln>
        </p:spPr>
        <p:txBody>
          <a:bodyPr wrap="none">
            <a:spAutoFit/>
          </a:bodyPr>
          <a:lstStyle/>
          <a:p>
            <a:pPr algn="ctr"/>
            <a:r>
              <a:rPr lang="en-GB" sz="2400">
                <a:latin typeface="Tahoma" pitchFamily="34" charset="0"/>
              </a:rPr>
              <a:t>Source: The British Household Panel Survey, 1991</a:t>
            </a:r>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6" name="Rectangle 2"/>
          <p:cNvSpPr>
            <a:spLocks noGrp="1" noChangeArrowheads="1"/>
          </p:cNvSpPr>
          <p:nvPr>
            <p:ph type="title"/>
          </p:nvPr>
        </p:nvSpPr>
        <p:spPr>
          <a:xfrm>
            <a:off x="144463" y="274638"/>
            <a:ext cx="8820150" cy="922337"/>
          </a:xfrm>
        </p:spPr>
        <p:txBody>
          <a:bodyPr/>
          <a:lstStyle/>
          <a:p>
            <a:r>
              <a:rPr lang="en-GB" sz="2800" b="1"/>
              <a:t>Factors and variables linked to subjective happiness (individual level studies)</a:t>
            </a:r>
            <a:endParaRPr lang="en-US" sz="2800" b="1"/>
          </a:p>
        </p:txBody>
      </p:sp>
      <p:sp>
        <p:nvSpPr>
          <p:cNvPr id="845827" name="Rectangle 3"/>
          <p:cNvSpPr>
            <a:spLocks noGrp="1" noChangeArrowheads="1"/>
          </p:cNvSpPr>
          <p:nvPr>
            <p:ph type="body" idx="1"/>
          </p:nvPr>
        </p:nvSpPr>
        <p:spPr>
          <a:xfrm>
            <a:off x="468313" y="1557338"/>
            <a:ext cx="8218487" cy="4784725"/>
          </a:xfrm>
        </p:spPr>
        <p:txBody>
          <a:bodyPr/>
          <a:lstStyle/>
          <a:p>
            <a:pPr>
              <a:lnSpc>
                <a:spcPct val="90000"/>
              </a:lnSpc>
            </a:pPr>
            <a:r>
              <a:rPr lang="en-GB" sz="2800"/>
              <a:t>Age</a:t>
            </a:r>
          </a:p>
          <a:p>
            <a:pPr>
              <a:lnSpc>
                <a:spcPct val="90000"/>
              </a:lnSpc>
            </a:pPr>
            <a:r>
              <a:rPr lang="en-GB" sz="2800"/>
              <a:t>Education</a:t>
            </a:r>
          </a:p>
          <a:p>
            <a:pPr>
              <a:lnSpc>
                <a:spcPct val="90000"/>
              </a:lnSpc>
            </a:pPr>
            <a:r>
              <a:rPr lang="en-GB" sz="2800"/>
              <a:t>Social Class</a:t>
            </a:r>
          </a:p>
          <a:p>
            <a:pPr>
              <a:lnSpc>
                <a:spcPct val="90000"/>
              </a:lnSpc>
            </a:pPr>
            <a:r>
              <a:rPr lang="en-GB" sz="2800"/>
              <a:t>Income</a:t>
            </a:r>
          </a:p>
          <a:p>
            <a:pPr>
              <a:lnSpc>
                <a:spcPct val="90000"/>
              </a:lnSpc>
            </a:pPr>
            <a:r>
              <a:rPr lang="en-GB" sz="2800"/>
              <a:t>Marital status/relationships</a:t>
            </a:r>
          </a:p>
          <a:p>
            <a:pPr>
              <a:lnSpc>
                <a:spcPct val="90000"/>
              </a:lnSpc>
            </a:pPr>
            <a:r>
              <a:rPr lang="en-GB" sz="2800"/>
              <a:t>Employment</a:t>
            </a:r>
          </a:p>
          <a:p>
            <a:pPr>
              <a:lnSpc>
                <a:spcPct val="90000"/>
              </a:lnSpc>
            </a:pPr>
            <a:r>
              <a:rPr lang="en-GB" sz="2800"/>
              <a:t>Leisure</a:t>
            </a:r>
          </a:p>
          <a:p>
            <a:pPr>
              <a:lnSpc>
                <a:spcPct val="90000"/>
              </a:lnSpc>
            </a:pPr>
            <a:r>
              <a:rPr lang="en-GB" sz="2800"/>
              <a:t>Religion</a:t>
            </a:r>
          </a:p>
          <a:p>
            <a:pPr>
              <a:lnSpc>
                <a:spcPct val="90000"/>
              </a:lnSpc>
            </a:pPr>
            <a:r>
              <a:rPr lang="en-GB" sz="2800"/>
              <a:t>Health</a:t>
            </a:r>
          </a:p>
          <a:p>
            <a:pPr>
              <a:lnSpc>
                <a:spcPct val="90000"/>
              </a:lnSpc>
            </a:pPr>
            <a:r>
              <a:rPr lang="en-GB" sz="2800"/>
              <a:t>Life events and activities</a:t>
            </a:r>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350963" y="457200"/>
            <a:ext cx="7793037" cy="1143000"/>
          </a:xfrm>
          <a:prstGeom prst="rect">
            <a:avLst/>
          </a:prstGeom>
          <a:noFill/>
          <a:ln w="9525">
            <a:noFill/>
            <a:miter lim="800000"/>
            <a:headEnd/>
            <a:tailEnd/>
          </a:ln>
          <a:effectLst/>
        </p:spPr>
        <p:txBody>
          <a:bodyPr anchor="ctr"/>
          <a:lstStyle/>
          <a:p>
            <a:pPr algn="ctr"/>
            <a:r>
              <a:rPr lang="en-GB" sz="4000" i="1">
                <a:solidFill>
                  <a:schemeClr val="tx2"/>
                </a:solidFill>
              </a:rPr>
              <a:t>Happiness in different activities (after Layard, 2005)</a:t>
            </a:r>
          </a:p>
        </p:txBody>
      </p:sp>
      <p:pic>
        <p:nvPicPr>
          <p:cNvPr id="3" name="Picture 5"/>
          <p:cNvPicPr>
            <a:picLocks noChangeAspect="1" noChangeArrowheads="1"/>
          </p:cNvPicPr>
          <p:nvPr/>
        </p:nvPicPr>
        <p:blipFill>
          <a:blip r:embed="rId2"/>
          <a:srcRect/>
          <a:stretch>
            <a:fillRect/>
          </a:stretch>
        </p:blipFill>
        <p:spPr bwMode="auto">
          <a:xfrm>
            <a:off x="1143000" y="1828800"/>
            <a:ext cx="6791325" cy="5029200"/>
          </a:xfrm>
          <a:prstGeom prst="rect">
            <a:avLst/>
          </a:prstGeom>
          <a:noFill/>
          <a:ln w="9525">
            <a:noFill/>
            <a:miter lim="800000"/>
            <a:headEnd/>
            <a:tailEnd/>
          </a:ln>
          <a:effectLst/>
        </p:spPr>
      </p:pic>
    </p:spTree>
  </p:cSld>
  <p:clrMapOvr>
    <a:masterClrMapping/>
  </p:clrMapOvr>
  <p:transition>
    <p:random/>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6838</TotalTime>
  <Words>2851</Words>
  <Application>Microsoft Office PowerPoint</Application>
  <PresentationFormat>On-screen Show (4:3)</PresentationFormat>
  <Paragraphs>757</Paragraphs>
  <Slides>56</Slides>
  <Notes>12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56</vt:i4>
      </vt:variant>
    </vt:vector>
  </HeadingPairs>
  <TitlesOfParts>
    <vt:vector size="59" baseType="lpstr">
      <vt:lpstr>Default Design</vt:lpstr>
      <vt:lpstr>Worksheet</vt:lpstr>
      <vt:lpstr>Document</vt:lpstr>
      <vt:lpstr>Slide 1</vt:lpstr>
      <vt:lpstr>Slide 2</vt:lpstr>
      <vt:lpstr>Slide 3</vt:lpstr>
      <vt:lpstr>Slide 4</vt:lpstr>
      <vt:lpstr>Slide 5</vt:lpstr>
      <vt:lpstr>Slide 6</vt:lpstr>
      <vt:lpstr>Slide 7</vt:lpstr>
      <vt:lpstr>Factors and variables linked to subjective happiness (individual level studies)</vt:lpstr>
      <vt:lpstr>Slide 9</vt:lpstr>
      <vt:lpstr>Slide 10</vt:lpstr>
      <vt:lpstr>Slide 11</vt:lpstr>
      <vt:lpstr>Slide 12</vt:lpstr>
      <vt:lpstr>Slide 13</vt:lpstr>
      <vt:lpstr>Slide 14</vt:lpstr>
      <vt:lpstr>Slide 15</vt:lpstr>
      <vt:lpstr>Slide 16</vt:lpstr>
      <vt:lpstr>Levels of happiness data</vt:lpstr>
      <vt:lpstr>Levels of happiness data</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On-going and future work</vt:lpstr>
      <vt:lpstr>Slide 49</vt:lpstr>
      <vt:lpstr>Slide 50</vt:lpstr>
      <vt:lpstr>Slide 51</vt:lpstr>
      <vt:lpstr>Slide 52</vt:lpstr>
      <vt:lpstr>Slide 53</vt:lpstr>
      <vt:lpstr>Slide 54</vt:lpstr>
      <vt:lpstr>Slide 55</vt:lpstr>
      <vt:lpstr>Slide 56</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Tokyo</dc:title>
  <dc:creator>Dimitris Ballas</dc:creator>
  <cp:lastModifiedBy>Computing Services</cp:lastModifiedBy>
  <cp:revision>556</cp:revision>
  <cp:lastPrinted>1601-01-01T00:00:00Z</cp:lastPrinted>
  <dcterms:created xsi:type="dcterms:W3CDTF">2004-02-09T08:41:45Z</dcterms:created>
  <dcterms:modified xsi:type="dcterms:W3CDTF">2009-07-02T10:00:13Z</dcterms:modified>
</cp:coreProperties>
</file>