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9" r:id="rId3"/>
    <p:sldId id="257" r:id="rId4"/>
    <p:sldId id="258" r:id="rId5"/>
    <p:sldId id="266" r:id="rId6"/>
    <p:sldId id="279" r:id="rId7"/>
    <p:sldId id="278" r:id="rId8"/>
    <p:sldId id="261" r:id="rId9"/>
    <p:sldId id="260" r:id="rId10"/>
    <p:sldId id="272" r:id="rId11"/>
    <p:sldId id="273" r:id="rId12"/>
    <p:sldId id="274" r:id="rId13"/>
    <p:sldId id="275" r:id="rId14"/>
    <p:sldId id="262" r:id="rId15"/>
    <p:sldId id="276" r:id="rId16"/>
    <p:sldId id="277" r:id="rId17"/>
    <p:sldId id="269" r:id="rId18"/>
    <p:sldId id="270" r:id="rId19"/>
    <p:sldId id="271" r:id="rId20"/>
    <p:sldId id="265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3" d="100"/>
          <a:sy n="133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1682-A6FC-AB49-8EE9-6387754BFFFD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2A6E2-A2FE-F546-A589-F832B1CCE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81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3FAC6-3CFE-6C49-A46A-5A97BA30F7E9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B6CA5-D392-E349-AED7-1B00114CAB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4E354C-B224-B942-8A0A-E2502E9889F0}" type="slidenum">
              <a:rPr lang="en-US"/>
              <a:pPr/>
              <a:t>5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280-6D6B-E443-A8C2-5BC07A908B09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584A-1C20-4240-9CB2-C6FB4952A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280-6D6B-E443-A8C2-5BC07A908B09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584A-1C20-4240-9CB2-C6FB4952A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280-6D6B-E443-A8C2-5BC07A908B09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584A-1C20-4240-9CB2-C6FB4952A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280-6D6B-E443-A8C2-5BC07A908B09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584A-1C20-4240-9CB2-C6FB4952A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280-6D6B-E443-A8C2-5BC07A908B09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584A-1C20-4240-9CB2-C6FB4952A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280-6D6B-E443-A8C2-5BC07A908B09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584A-1C20-4240-9CB2-C6FB4952A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280-6D6B-E443-A8C2-5BC07A908B09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584A-1C20-4240-9CB2-C6FB4952A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280-6D6B-E443-A8C2-5BC07A908B09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584A-1C20-4240-9CB2-C6FB4952A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280-6D6B-E443-A8C2-5BC07A908B09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584A-1C20-4240-9CB2-C6FB4952A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280-6D6B-E443-A8C2-5BC07A908B09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584A-1C20-4240-9CB2-C6FB4952A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2280-6D6B-E443-A8C2-5BC07A908B09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584A-1C20-4240-9CB2-C6FB4952A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A2280-6D6B-E443-A8C2-5BC07A908B09}" type="datetimeFigureOut">
              <a:rPr lang="en-US" smtClean="0"/>
              <a:pPr/>
              <a:t>24/02/2014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B584A-1C20-4240-9CB2-C6FB4952A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Molecular coevolution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Steve Paterson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Polymorphism vs divergence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polymorphism within a species to generate null hypothesis for divergence between species</a:t>
            </a:r>
          </a:p>
          <a:p>
            <a:r>
              <a:rPr lang="en-US" dirty="0" smtClean="0"/>
              <a:t>Null hypothesis</a:t>
            </a:r>
          </a:p>
          <a:p>
            <a:pPr>
              <a:buNone/>
            </a:pPr>
            <a:r>
              <a:rPr lang="en-US" dirty="0" smtClean="0"/>
              <a:t>(MacDonald-</a:t>
            </a:r>
            <a:r>
              <a:rPr lang="en-US" dirty="0" err="1" smtClean="0"/>
              <a:t>Kreitman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853113" y="2941638"/>
          <a:ext cx="2693987" cy="187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584200" imgH="406400" progId="Equation.3">
                  <p:embed/>
                </p:oleObj>
              </mc:Choice>
              <mc:Fallback>
                <p:oleObj name="Equation" r:id="rId3" imgW="584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2941638"/>
                        <a:ext cx="2693987" cy="1873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62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al.pgen.1000698.g0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37" y="792260"/>
            <a:ext cx="8117359" cy="4904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412" y="5933255"/>
            <a:ext cx="8141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Obbard</a:t>
            </a:r>
            <a:r>
              <a:rPr lang="en-US" dirty="0" smtClean="0"/>
              <a:t> et al (2009) Quantifying adaptive evolution in the </a:t>
            </a:r>
            <a:r>
              <a:rPr lang="en-US" i="1" dirty="0" smtClean="0"/>
              <a:t>Drosophila</a:t>
            </a:r>
            <a:r>
              <a:rPr lang="en-US" dirty="0" smtClean="0"/>
              <a:t> immune system</a:t>
            </a:r>
          </a:p>
          <a:p>
            <a:r>
              <a:rPr lang="en-US" dirty="0" err="1" smtClean="0"/>
              <a:t>PlosGenetics</a:t>
            </a:r>
            <a:r>
              <a:rPr lang="en-US" dirty="0" smtClean="0"/>
              <a:t> 5: e10000698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6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al.pgen.1000698.g001.png"/>
          <p:cNvPicPr>
            <a:picLocks noChangeAspect="1"/>
          </p:cNvPicPr>
          <p:nvPr/>
        </p:nvPicPr>
        <p:blipFill>
          <a:blip r:embed="rId2"/>
          <a:srcRect b="50134"/>
          <a:stretch>
            <a:fillRect/>
          </a:stretch>
        </p:blipFill>
        <p:spPr>
          <a:xfrm>
            <a:off x="504758" y="635683"/>
            <a:ext cx="8171503" cy="40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7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ournal.pgen.1000698.g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8" y="703445"/>
            <a:ext cx="7117274" cy="53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90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Queen Theory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9189"/>
          <a:stretch>
            <a:fillRect/>
          </a:stretch>
        </p:blipFill>
        <p:spPr>
          <a:xfrm>
            <a:off x="1790700" y="1417638"/>
            <a:ext cx="5727700" cy="38641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4800" y="5080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"Now, here, you see", said the Red Queen to Alice in Lewis Carroll's Through the Looking Glass, "it takes all the running you can do, to keep in the same place".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Pseudomonas</a:t>
            </a:r>
            <a:r>
              <a:rPr lang="en-US" dirty="0" smtClean="0"/>
              <a:t> &amp; phage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136952" y="1651000"/>
            <a:ext cx="6048" cy="17477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6952" y="3398762"/>
            <a:ext cx="598714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36952" y="3895876"/>
            <a:ext cx="6048" cy="17477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36952" y="5643638"/>
            <a:ext cx="598714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205619" y="2322286"/>
            <a:ext cx="20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Bacterial resistance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623" y="459078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Phage infectivity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1491905" y="1705429"/>
            <a:ext cx="769257" cy="1410304"/>
            <a:chOff x="1524000" y="1705429"/>
            <a:chExt cx="769257" cy="1410304"/>
          </a:xfrm>
        </p:grpSpPr>
        <p:sp>
          <p:nvSpPr>
            <p:cNvPr id="11" name="Oval 10"/>
            <p:cNvSpPr/>
            <p:nvPr/>
          </p:nvSpPr>
          <p:spPr>
            <a:xfrm>
              <a:off x="1524000" y="1705429"/>
              <a:ext cx="120952" cy="1028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816062" y="1857829"/>
              <a:ext cx="120952" cy="10280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172305" y="3012924"/>
              <a:ext cx="120952" cy="10280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687286" y="1808238"/>
              <a:ext cx="84666" cy="495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937014" y="2038048"/>
              <a:ext cx="294557" cy="9131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763898" y="5811762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6514495" y="1651000"/>
            <a:ext cx="120952" cy="10280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14495" y="1857829"/>
            <a:ext cx="120952" cy="10280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14495" y="3012924"/>
            <a:ext cx="120952" cy="10280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61238" y="1521833"/>
            <a:ext cx="982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Past phage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756405" y="1730271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Current phage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756405" y="2904718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Future phage</a:t>
            </a:r>
            <a:endParaRPr lang="en-US" sz="1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2994641" y="1755020"/>
            <a:ext cx="769257" cy="1410304"/>
            <a:chOff x="1524000" y="1705429"/>
            <a:chExt cx="769257" cy="1410304"/>
          </a:xfrm>
        </p:grpSpPr>
        <p:sp>
          <p:nvSpPr>
            <p:cNvPr id="36" name="Oval 35"/>
            <p:cNvSpPr/>
            <p:nvPr/>
          </p:nvSpPr>
          <p:spPr>
            <a:xfrm>
              <a:off x="1524000" y="1705429"/>
              <a:ext cx="120952" cy="1028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1816062" y="1857829"/>
              <a:ext cx="120952" cy="10280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72305" y="3012924"/>
              <a:ext cx="120952" cy="10280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1687286" y="1808238"/>
              <a:ext cx="84666" cy="495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937014" y="2038048"/>
              <a:ext cx="294557" cy="9131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4538133" y="1755020"/>
            <a:ext cx="769257" cy="1410304"/>
            <a:chOff x="1524000" y="1705429"/>
            <a:chExt cx="769257" cy="1410304"/>
          </a:xfrm>
        </p:grpSpPr>
        <p:sp>
          <p:nvSpPr>
            <p:cNvPr id="42" name="Oval 41"/>
            <p:cNvSpPr/>
            <p:nvPr/>
          </p:nvSpPr>
          <p:spPr>
            <a:xfrm>
              <a:off x="1524000" y="1705429"/>
              <a:ext cx="120952" cy="10280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816062" y="1857829"/>
              <a:ext cx="120952" cy="102809"/>
            </a:xfrm>
            <a:prstGeom prst="ellipse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2172305" y="3012924"/>
              <a:ext cx="120952" cy="10280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1687286" y="1808238"/>
              <a:ext cx="84666" cy="495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1937014" y="2038048"/>
              <a:ext cx="294557" cy="9131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1524000" y="3962400"/>
            <a:ext cx="859971" cy="1434495"/>
            <a:chOff x="1524000" y="3962400"/>
            <a:chExt cx="859971" cy="1434495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1748972" y="4089400"/>
              <a:ext cx="84666" cy="495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998700" y="4319210"/>
              <a:ext cx="294557" cy="9131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Isosceles Triangle 58"/>
            <p:cNvSpPr/>
            <p:nvPr/>
          </p:nvSpPr>
          <p:spPr>
            <a:xfrm>
              <a:off x="1524000" y="3962400"/>
              <a:ext cx="152400" cy="1270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1828800" y="4138991"/>
              <a:ext cx="152400" cy="127000"/>
            </a:xfrm>
            <a:prstGeom prst="triangl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2231571" y="5269895"/>
              <a:ext cx="152400" cy="1270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3286277" y="4114800"/>
            <a:ext cx="84666" cy="4959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536005" y="4344610"/>
            <a:ext cx="294557" cy="9131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Isosceles Triangle 66"/>
          <p:cNvSpPr/>
          <p:nvPr/>
        </p:nvSpPr>
        <p:spPr>
          <a:xfrm>
            <a:off x="3061305" y="3987800"/>
            <a:ext cx="152400" cy="1270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/>
          <p:cNvSpPr/>
          <p:nvPr/>
        </p:nvSpPr>
        <p:spPr>
          <a:xfrm>
            <a:off x="3366105" y="4164391"/>
            <a:ext cx="152400" cy="1270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3768876" y="5295295"/>
            <a:ext cx="152400" cy="127000"/>
          </a:xfrm>
          <a:prstGeom prst="triangl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4538133" y="3987800"/>
            <a:ext cx="859971" cy="1434495"/>
            <a:chOff x="1524000" y="3962400"/>
            <a:chExt cx="859971" cy="1434495"/>
          </a:xfrm>
        </p:grpSpPr>
        <p:cxnSp>
          <p:nvCxnSpPr>
            <p:cNvPr id="71" name="Straight Arrow Connector 70"/>
            <p:cNvCxnSpPr/>
            <p:nvPr/>
          </p:nvCxnSpPr>
          <p:spPr>
            <a:xfrm>
              <a:off x="1748972" y="4089400"/>
              <a:ext cx="84666" cy="4959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1998700" y="4319210"/>
              <a:ext cx="294557" cy="9131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sm" len="sm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Isosceles Triangle 72"/>
            <p:cNvSpPr/>
            <p:nvPr/>
          </p:nvSpPr>
          <p:spPr>
            <a:xfrm>
              <a:off x="1524000" y="3962400"/>
              <a:ext cx="152400" cy="1270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/>
            <p:cNvSpPr/>
            <p:nvPr/>
          </p:nvSpPr>
          <p:spPr>
            <a:xfrm>
              <a:off x="1828800" y="4138991"/>
              <a:ext cx="152400" cy="127000"/>
            </a:xfrm>
            <a:prstGeom prst="triangl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Isosceles Triangle 74"/>
            <p:cNvSpPr/>
            <p:nvPr/>
          </p:nvSpPr>
          <p:spPr>
            <a:xfrm>
              <a:off x="2231571" y="5269895"/>
              <a:ext cx="152400" cy="1270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559247" y="3749776"/>
            <a:ext cx="1336361" cy="1690662"/>
            <a:chOff x="6559247" y="3749776"/>
            <a:chExt cx="1336361" cy="1690662"/>
          </a:xfrm>
        </p:grpSpPr>
        <p:sp>
          <p:nvSpPr>
            <p:cNvPr id="85" name="TextBox 84"/>
            <p:cNvSpPr txBox="1"/>
            <p:nvPr/>
          </p:nvSpPr>
          <p:spPr>
            <a:xfrm>
              <a:off x="6799772" y="3749776"/>
              <a:ext cx="850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Past </a:t>
              </a:r>
              <a:r>
                <a:rPr lang="en-US" sz="1400" dirty="0" err="1" smtClean="0"/>
                <a:t>bact</a:t>
              </a:r>
              <a:endParaRPr lang="en-US" sz="14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794939" y="3958214"/>
              <a:ext cx="11006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Current </a:t>
              </a:r>
              <a:r>
                <a:rPr lang="en-US" sz="1400" dirty="0" err="1" smtClean="0"/>
                <a:t>bact</a:t>
              </a:r>
              <a:endParaRPr lang="en-US" sz="14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794939" y="5132661"/>
              <a:ext cx="1024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Future </a:t>
              </a:r>
              <a:r>
                <a:rPr lang="en-US" sz="1400" dirty="0" err="1" smtClean="0"/>
                <a:t>bact</a:t>
              </a:r>
              <a:endParaRPr lang="en-US" sz="1400" dirty="0"/>
            </a:p>
          </p:txBody>
        </p:sp>
        <p:sp>
          <p:nvSpPr>
            <p:cNvPr id="88" name="Isosceles Triangle 87"/>
            <p:cNvSpPr/>
            <p:nvPr/>
          </p:nvSpPr>
          <p:spPr>
            <a:xfrm>
              <a:off x="6559247" y="3831214"/>
              <a:ext cx="152400" cy="1270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Isosceles Triangle 88"/>
            <p:cNvSpPr/>
            <p:nvPr/>
          </p:nvSpPr>
          <p:spPr>
            <a:xfrm>
              <a:off x="6559247" y="4074886"/>
              <a:ext cx="152400" cy="127000"/>
            </a:xfrm>
            <a:prstGeom prst="triangl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Isosceles Triangle 89"/>
            <p:cNvSpPr/>
            <p:nvPr/>
          </p:nvSpPr>
          <p:spPr>
            <a:xfrm>
              <a:off x="6604005" y="5231795"/>
              <a:ext cx="152400" cy="127000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490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  <p:bldP spid="67" grpId="0" animBg="1"/>
      <p:bldP spid="68" grpId="0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Pseudomonas</a:t>
            </a:r>
            <a:r>
              <a:rPr lang="en-US" dirty="0" smtClean="0"/>
              <a:t> &amp; phage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136952" y="1651000"/>
            <a:ext cx="6048" cy="17477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6952" y="3398762"/>
            <a:ext cx="598714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136952" y="3895876"/>
            <a:ext cx="6048" cy="174776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36952" y="5643638"/>
            <a:ext cx="598714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-205619" y="2322286"/>
            <a:ext cx="20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Bacterial resistance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78623" y="459078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Phage infectivity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1783967" y="1857829"/>
            <a:ext cx="120952" cy="10280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63898" y="5811762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514495" y="1857829"/>
            <a:ext cx="120952" cy="10280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56405" y="1730271"/>
            <a:ext cx="1236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Current phage</a:t>
            </a:r>
            <a:endParaRPr lang="en-US" sz="1400" dirty="0"/>
          </a:p>
        </p:txBody>
      </p:sp>
      <p:sp>
        <p:nvSpPr>
          <p:cNvPr id="37" name="Oval 36"/>
          <p:cNvSpPr/>
          <p:nvPr/>
        </p:nvSpPr>
        <p:spPr>
          <a:xfrm>
            <a:off x="3286703" y="1907420"/>
            <a:ext cx="120952" cy="10280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30195" y="1889276"/>
            <a:ext cx="120952" cy="102809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Isosceles Triangle 59"/>
          <p:cNvSpPr/>
          <p:nvPr/>
        </p:nvSpPr>
        <p:spPr>
          <a:xfrm>
            <a:off x="1828800" y="4138991"/>
            <a:ext cx="152400" cy="1270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/>
          <p:cNvSpPr/>
          <p:nvPr/>
        </p:nvSpPr>
        <p:spPr>
          <a:xfrm>
            <a:off x="3366105" y="4164391"/>
            <a:ext cx="152400" cy="1270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Isosceles Triangle 73"/>
          <p:cNvSpPr/>
          <p:nvPr/>
        </p:nvSpPr>
        <p:spPr>
          <a:xfrm>
            <a:off x="4842933" y="4164391"/>
            <a:ext cx="152400" cy="1270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6794939" y="3958214"/>
            <a:ext cx="1100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Current </a:t>
            </a:r>
            <a:r>
              <a:rPr lang="en-US" sz="1400" dirty="0" err="1" smtClean="0"/>
              <a:t>bact</a:t>
            </a:r>
            <a:endParaRPr lang="en-US" sz="1400" dirty="0"/>
          </a:p>
        </p:txBody>
      </p:sp>
      <p:sp>
        <p:nvSpPr>
          <p:cNvPr id="89" name="Isosceles Triangle 88"/>
          <p:cNvSpPr/>
          <p:nvPr/>
        </p:nvSpPr>
        <p:spPr>
          <a:xfrm>
            <a:off x="6559247" y="4074886"/>
            <a:ext cx="152400" cy="12700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2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159682" y="301891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evolution</a:t>
            </a:r>
            <a:endParaRPr lang="en-US" dirty="0"/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4548577" y="1636249"/>
            <a:ext cx="255633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Phage adapt to hosts</a:t>
            </a:r>
          </a:p>
          <a:p>
            <a:r>
              <a:rPr lang="en-US" dirty="0"/>
              <a:t>and hosts adapt to phage</a:t>
            </a:r>
          </a:p>
          <a:p>
            <a:r>
              <a:rPr lang="en-US" dirty="0"/>
              <a:t>‘</a:t>
            </a:r>
            <a:r>
              <a:rPr lang="en-US" b="1" dirty="0"/>
              <a:t>co-evolution</a:t>
            </a:r>
            <a:r>
              <a:rPr lang="en-US" dirty="0"/>
              <a:t>’</a:t>
            </a: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4118940" y="1756899"/>
            <a:ext cx="304800" cy="1066800"/>
            <a:chOff x="2448" y="1488"/>
            <a:chExt cx="192" cy="672"/>
          </a:xfrm>
        </p:grpSpPr>
        <p:sp>
          <p:nvSpPr>
            <p:cNvPr id="36" name="AutoShape 58"/>
            <p:cNvSpPr>
              <a:spLocks noChangeArrowheads="1"/>
            </p:cNvSpPr>
            <p:nvPr/>
          </p:nvSpPr>
          <p:spPr bwMode="auto">
            <a:xfrm>
              <a:off x="2448" y="1488"/>
              <a:ext cx="192" cy="432"/>
            </a:xfrm>
            <a:prstGeom prst="octagon">
              <a:avLst>
                <a:gd name="adj" fmla="val 29287"/>
              </a:avLst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59"/>
            <p:cNvSpPr>
              <a:spLocks noChangeShapeType="1"/>
            </p:cNvSpPr>
            <p:nvPr/>
          </p:nvSpPr>
          <p:spPr bwMode="auto">
            <a:xfrm>
              <a:off x="2544" y="19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0"/>
            <p:cNvSpPr>
              <a:spLocks noChangeShapeType="1"/>
            </p:cNvSpPr>
            <p:nvPr/>
          </p:nvSpPr>
          <p:spPr bwMode="auto">
            <a:xfrm flipH="1">
              <a:off x="2448" y="201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1"/>
            <p:cNvSpPr>
              <a:spLocks noChangeShapeType="1"/>
            </p:cNvSpPr>
            <p:nvPr/>
          </p:nvSpPr>
          <p:spPr bwMode="auto">
            <a:xfrm>
              <a:off x="2544" y="201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3509340" y="1756899"/>
            <a:ext cx="304800" cy="1066800"/>
            <a:chOff x="2448" y="1488"/>
            <a:chExt cx="192" cy="672"/>
          </a:xfrm>
        </p:grpSpPr>
        <p:sp>
          <p:nvSpPr>
            <p:cNvPr id="41" name="AutoShape 63"/>
            <p:cNvSpPr>
              <a:spLocks noChangeArrowheads="1"/>
            </p:cNvSpPr>
            <p:nvPr/>
          </p:nvSpPr>
          <p:spPr bwMode="auto">
            <a:xfrm>
              <a:off x="2448" y="1488"/>
              <a:ext cx="192" cy="432"/>
            </a:xfrm>
            <a:prstGeom prst="octagon">
              <a:avLst>
                <a:gd name="adj" fmla="val 29287"/>
              </a:avLst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64"/>
            <p:cNvSpPr>
              <a:spLocks noChangeShapeType="1"/>
            </p:cNvSpPr>
            <p:nvPr/>
          </p:nvSpPr>
          <p:spPr bwMode="auto">
            <a:xfrm>
              <a:off x="2544" y="19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65"/>
            <p:cNvSpPr>
              <a:spLocks noChangeShapeType="1"/>
            </p:cNvSpPr>
            <p:nvPr/>
          </p:nvSpPr>
          <p:spPr bwMode="auto">
            <a:xfrm flipH="1">
              <a:off x="2448" y="201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6"/>
            <p:cNvSpPr>
              <a:spLocks noChangeShapeType="1"/>
            </p:cNvSpPr>
            <p:nvPr/>
          </p:nvSpPr>
          <p:spPr bwMode="auto">
            <a:xfrm>
              <a:off x="2544" y="201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2899740" y="1756899"/>
            <a:ext cx="304800" cy="1066800"/>
            <a:chOff x="2448" y="1488"/>
            <a:chExt cx="192" cy="672"/>
          </a:xfrm>
        </p:grpSpPr>
        <p:sp>
          <p:nvSpPr>
            <p:cNvPr id="46" name="AutoShape 68"/>
            <p:cNvSpPr>
              <a:spLocks noChangeArrowheads="1"/>
            </p:cNvSpPr>
            <p:nvPr/>
          </p:nvSpPr>
          <p:spPr bwMode="auto">
            <a:xfrm>
              <a:off x="2448" y="1488"/>
              <a:ext cx="192" cy="432"/>
            </a:xfrm>
            <a:prstGeom prst="octagon">
              <a:avLst>
                <a:gd name="adj" fmla="val 29287"/>
              </a:avLst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69"/>
            <p:cNvSpPr>
              <a:spLocks noChangeShapeType="1"/>
            </p:cNvSpPr>
            <p:nvPr/>
          </p:nvSpPr>
          <p:spPr bwMode="auto">
            <a:xfrm>
              <a:off x="2544" y="19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70"/>
            <p:cNvSpPr>
              <a:spLocks noChangeShapeType="1"/>
            </p:cNvSpPr>
            <p:nvPr/>
          </p:nvSpPr>
          <p:spPr bwMode="auto">
            <a:xfrm flipH="1">
              <a:off x="2448" y="201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71"/>
            <p:cNvSpPr>
              <a:spLocks noChangeShapeType="1"/>
            </p:cNvSpPr>
            <p:nvPr/>
          </p:nvSpPr>
          <p:spPr bwMode="auto">
            <a:xfrm>
              <a:off x="2544" y="201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72"/>
          <p:cNvGrpSpPr>
            <a:grpSpLocks/>
          </p:cNvGrpSpPr>
          <p:nvPr/>
        </p:nvGrpSpPr>
        <p:grpSpPr bwMode="auto">
          <a:xfrm>
            <a:off x="2290140" y="1768239"/>
            <a:ext cx="304800" cy="1066800"/>
            <a:chOff x="2448" y="1488"/>
            <a:chExt cx="192" cy="672"/>
          </a:xfrm>
        </p:grpSpPr>
        <p:sp>
          <p:nvSpPr>
            <p:cNvPr id="51" name="AutoShape 73"/>
            <p:cNvSpPr>
              <a:spLocks noChangeArrowheads="1"/>
            </p:cNvSpPr>
            <p:nvPr/>
          </p:nvSpPr>
          <p:spPr bwMode="auto">
            <a:xfrm>
              <a:off x="2448" y="1488"/>
              <a:ext cx="192" cy="432"/>
            </a:xfrm>
            <a:prstGeom prst="octagon">
              <a:avLst>
                <a:gd name="adj" fmla="val 29287"/>
              </a:avLst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4"/>
            <p:cNvSpPr>
              <a:spLocks noChangeShapeType="1"/>
            </p:cNvSpPr>
            <p:nvPr/>
          </p:nvSpPr>
          <p:spPr bwMode="auto">
            <a:xfrm>
              <a:off x="2544" y="19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75"/>
            <p:cNvSpPr>
              <a:spLocks noChangeShapeType="1"/>
            </p:cNvSpPr>
            <p:nvPr/>
          </p:nvSpPr>
          <p:spPr bwMode="auto">
            <a:xfrm flipH="1">
              <a:off x="2448" y="201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76"/>
            <p:cNvSpPr>
              <a:spLocks noChangeShapeType="1"/>
            </p:cNvSpPr>
            <p:nvPr/>
          </p:nvSpPr>
          <p:spPr bwMode="auto">
            <a:xfrm>
              <a:off x="2544" y="201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77"/>
          <p:cNvGrpSpPr>
            <a:grpSpLocks/>
          </p:cNvGrpSpPr>
          <p:nvPr/>
        </p:nvGrpSpPr>
        <p:grpSpPr bwMode="auto">
          <a:xfrm>
            <a:off x="1607998" y="1762616"/>
            <a:ext cx="304800" cy="1066800"/>
            <a:chOff x="2448" y="1488"/>
            <a:chExt cx="192" cy="672"/>
          </a:xfrm>
        </p:grpSpPr>
        <p:sp>
          <p:nvSpPr>
            <p:cNvPr id="56" name="AutoShape 78"/>
            <p:cNvSpPr>
              <a:spLocks noChangeArrowheads="1"/>
            </p:cNvSpPr>
            <p:nvPr/>
          </p:nvSpPr>
          <p:spPr bwMode="auto">
            <a:xfrm>
              <a:off x="2448" y="1488"/>
              <a:ext cx="192" cy="432"/>
            </a:xfrm>
            <a:prstGeom prst="octagon">
              <a:avLst>
                <a:gd name="adj" fmla="val 29287"/>
              </a:avLst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79"/>
            <p:cNvSpPr>
              <a:spLocks noChangeShapeType="1"/>
            </p:cNvSpPr>
            <p:nvPr/>
          </p:nvSpPr>
          <p:spPr bwMode="auto">
            <a:xfrm>
              <a:off x="2544" y="19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80"/>
            <p:cNvSpPr>
              <a:spLocks noChangeShapeType="1"/>
            </p:cNvSpPr>
            <p:nvPr/>
          </p:nvSpPr>
          <p:spPr bwMode="auto">
            <a:xfrm flipH="1">
              <a:off x="2448" y="201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81"/>
            <p:cNvSpPr>
              <a:spLocks noChangeShapeType="1"/>
            </p:cNvSpPr>
            <p:nvPr/>
          </p:nvSpPr>
          <p:spPr bwMode="auto">
            <a:xfrm>
              <a:off x="2544" y="201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82"/>
          <p:cNvGrpSpPr>
            <a:grpSpLocks/>
          </p:cNvGrpSpPr>
          <p:nvPr/>
        </p:nvGrpSpPr>
        <p:grpSpPr bwMode="auto">
          <a:xfrm>
            <a:off x="899460" y="1762616"/>
            <a:ext cx="304800" cy="1066800"/>
            <a:chOff x="2448" y="1488"/>
            <a:chExt cx="192" cy="672"/>
          </a:xfrm>
        </p:grpSpPr>
        <p:sp>
          <p:nvSpPr>
            <p:cNvPr id="61" name="AutoShape 83"/>
            <p:cNvSpPr>
              <a:spLocks noChangeArrowheads="1"/>
            </p:cNvSpPr>
            <p:nvPr/>
          </p:nvSpPr>
          <p:spPr bwMode="auto">
            <a:xfrm>
              <a:off x="2448" y="1488"/>
              <a:ext cx="192" cy="432"/>
            </a:xfrm>
            <a:prstGeom prst="octagon">
              <a:avLst>
                <a:gd name="adj" fmla="val 29287"/>
              </a:avLst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84"/>
            <p:cNvSpPr>
              <a:spLocks noChangeShapeType="1"/>
            </p:cNvSpPr>
            <p:nvPr/>
          </p:nvSpPr>
          <p:spPr bwMode="auto">
            <a:xfrm>
              <a:off x="2544" y="192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85"/>
            <p:cNvSpPr>
              <a:spLocks noChangeShapeType="1"/>
            </p:cNvSpPr>
            <p:nvPr/>
          </p:nvSpPr>
          <p:spPr bwMode="auto">
            <a:xfrm flipH="1">
              <a:off x="2448" y="201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86"/>
            <p:cNvSpPr>
              <a:spLocks noChangeShapeType="1"/>
            </p:cNvSpPr>
            <p:nvPr/>
          </p:nvSpPr>
          <p:spPr bwMode="auto">
            <a:xfrm>
              <a:off x="2544" y="201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290" y="1417638"/>
            <a:ext cx="871758" cy="1406061"/>
          </a:xfrm>
          <a:prstGeom prst="rect">
            <a:avLst/>
          </a:prstGeom>
        </p:spPr>
      </p:pic>
      <p:sp>
        <p:nvSpPr>
          <p:cNvPr id="70" name="Oval 69"/>
          <p:cNvSpPr/>
          <p:nvPr/>
        </p:nvSpPr>
        <p:spPr>
          <a:xfrm>
            <a:off x="798525" y="3116083"/>
            <a:ext cx="506669" cy="272165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365811" y="1082251"/>
            <a:ext cx="1104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all" dirty="0" smtClean="0">
                <a:latin typeface="Symbol" charset="2"/>
                <a:cs typeface="Symbol" charset="2"/>
              </a:rPr>
              <a:t>F</a:t>
            </a:r>
            <a:r>
              <a:rPr lang="en-US" dirty="0" smtClean="0"/>
              <a:t>2 phage</a:t>
            </a:r>
            <a:endParaRPr lang="en-US" dirty="0"/>
          </a:p>
        </p:txBody>
      </p:sp>
      <p:sp>
        <p:nvSpPr>
          <p:cNvPr id="77" name="Oval 76"/>
          <p:cNvSpPr/>
          <p:nvPr/>
        </p:nvSpPr>
        <p:spPr>
          <a:xfrm>
            <a:off x="1507063" y="3116083"/>
            <a:ext cx="506669" cy="272165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189205" y="3116083"/>
            <a:ext cx="506669" cy="272165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2798805" y="3116083"/>
            <a:ext cx="506669" cy="272165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408405" y="3116083"/>
            <a:ext cx="506669" cy="272165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018005" y="3116083"/>
            <a:ext cx="506669" cy="272165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1122624" y="3436090"/>
            <a:ext cx="521623" cy="228695"/>
          </a:xfrm>
          <a:custGeom>
            <a:avLst/>
            <a:gdLst>
              <a:gd name="connsiteX0" fmla="*/ 0 w 521623"/>
              <a:gd name="connsiteY0" fmla="*/ 0 h 228695"/>
              <a:gd name="connsiteX1" fmla="*/ 249472 w 521623"/>
              <a:gd name="connsiteY1" fmla="*/ 226805 h 228695"/>
              <a:gd name="connsiteX2" fmla="*/ 521623 w 521623"/>
              <a:gd name="connsiteY2" fmla="*/ 11340 h 2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623" h="228695">
                <a:moveTo>
                  <a:pt x="0" y="0"/>
                </a:moveTo>
                <a:cubicBezTo>
                  <a:pt x="81267" y="112457"/>
                  <a:pt x="162535" y="224915"/>
                  <a:pt x="249472" y="226805"/>
                </a:cubicBezTo>
                <a:cubicBezTo>
                  <a:pt x="336409" y="228695"/>
                  <a:pt x="521623" y="11340"/>
                  <a:pt x="521623" y="1134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1796647" y="3436090"/>
            <a:ext cx="521623" cy="228695"/>
          </a:xfrm>
          <a:custGeom>
            <a:avLst/>
            <a:gdLst>
              <a:gd name="connsiteX0" fmla="*/ 0 w 521623"/>
              <a:gd name="connsiteY0" fmla="*/ 0 h 228695"/>
              <a:gd name="connsiteX1" fmla="*/ 249472 w 521623"/>
              <a:gd name="connsiteY1" fmla="*/ 226805 h 228695"/>
              <a:gd name="connsiteX2" fmla="*/ 521623 w 521623"/>
              <a:gd name="connsiteY2" fmla="*/ 11340 h 2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623" h="228695">
                <a:moveTo>
                  <a:pt x="0" y="0"/>
                </a:moveTo>
                <a:cubicBezTo>
                  <a:pt x="81267" y="112457"/>
                  <a:pt x="162535" y="224915"/>
                  <a:pt x="249472" y="226805"/>
                </a:cubicBezTo>
                <a:cubicBezTo>
                  <a:pt x="336409" y="228695"/>
                  <a:pt x="521623" y="11340"/>
                  <a:pt x="521623" y="1134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378117" y="3436090"/>
            <a:ext cx="521623" cy="228695"/>
          </a:xfrm>
          <a:custGeom>
            <a:avLst/>
            <a:gdLst>
              <a:gd name="connsiteX0" fmla="*/ 0 w 521623"/>
              <a:gd name="connsiteY0" fmla="*/ 0 h 228695"/>
              <a:gd name="connsiteX1" fmla="*/ 249472 w 521623"/>
              <a:gd name="connsiteY1" fmla="*/ 226805 h 228695"/>
              <a:gd name="connsiteX2" fmla="*/ 521623 w 521623"/>
              <a:gd name="connsiteY2" fmla="*/ 11340 h 2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623" h="228695">
                <a:moveTo>
                  <a:pt x="0" y="0"/>
                </a:moveTo>
                <a:cubicBezTo>
                  <a:pt x="81267" y="112457"/>
                  <a:pt x="162535" y="224915"/>
                  <a:pt x="249472" y="226805"/>
                </a:cubicBezTo>
                <a:cubicBezTo>
                  <a:pt x="336409" y="228695"/>
                  <a:pt x="521623" y="11340"/>
                  <a:pt x="521623" y="1134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3044662" y="3436090"/>
            <a:ext cx="521623" cy="228695"/>
          </a:xfrm>
          <a:custGeom>
            <a:avLst/>
            <a:gdLst>
              <a:gd name="connsiteX0" fmla="*/ 0 w 521623"/>
              <a:gd name="connsiteY0" fmla="*/ 0 h 228695"/>
              <a:gd name="connsiteX1" fmla="*/ 249472 w 521623"/>
              <a:gd name="connsiteY1" fmla="*/ 226805 h 228695"/>
              <a:gd name="connsiteX2" fmla="*/ 521623 w 521623"/>
              <a:gd name="connsiteY2" fmla="*/ 11340 h 2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623" h="228695">
                <a:moveTo>
                  <a:pt x="0" y="0"/>
                </a:moveTo>
                <a:cubicBezTo>
                  <a:pt x="81267" y="112457"/>
                  <a:pt x="162535" y="224915"/>
                  <a:pt x="249472" y="226805"/>
                </a:cubicBezTo>
                <a:cubicBezTo>
                  <a:pt x="336409" y="228695"/>
                  <a:pt x="521623" y="11340"/>
                  <a:pt x="521623" y="1134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3749717" y="3436090"/>
            <a:ext cx="521623" cy="228695"/>
          </a:xfrm>
          <a:custGeom>
            <a:avLst/>
            <a:gdLst>
              <a:gd name="connsiteX0" fmla="*/ 0 w 521623"/>
              <a:gd name="connsiteY0" fmla="*/ 0 h 228695"/>
              <a:gd name="connsiteX1" fmla="*/ 249472 w 521623"/>
              <a:gd name="connsiteY1" fmla="*/ 226805 h 228695"/>
              <a:gd name="connsiteX2" fmla="*/ 521623 w 521623"/>
              <a:gd name="connsiteY2" fmla="*/ 11340 h 22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1623" h="228695">
                <a:moveTo>
                  <a:pt x="0" y="0"/>
                </a:moveTo>
                <a:cubicBezTo>
                  <a:pt x="81267" y="112457"/>
                  <a:pt x="162535" y="224915"/>
                  <a:pt x="249472" y="226805"/>
                </a:cubicBezTo>
                <a:cubicBezTo>
                  <a:pt x="336409" y="228695"/>
                  <a:pt x="521623" y="11340"/>
                  <a:pt x="521623" y="1134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110"/>
          <p:cNvGrpSpPr/>
          <p:nvPr/>
        </p:nvGrpSpPr>
        <p:grpSpPr>
          <a:xfrm>
            <a:off x="605745" y="4276467"/>
            <a:ext cx="8216490" cy="1874905"/>
            <a:chOff x="605745" y="4276467"/>
            <a:chExt cx="8216490" cy="1874905"/>
          </a:xfrm>
        </p:grpSpPr>
        <p:grpSp>
          <p:nvGrpSpPr>
            <p:cNvPr id="40" name="Group 28"/>
            <p:cNvGrpSpPr>
              <a:grpSpLocks/>
            </p:cNvGrpSpPr>
            <p:nvPr/>
          </p:nvGrpSpPr>
          <p:grpSpPr bwMode="auto">
            <a:xfrm>
              <a:off x="4118940" y="4460398"/>
              <a:ext cx="304800" cy="1066800"/>
              <a:chOff x="2448" y="1488"/>
              <a:chExt cx="192" cy="672"/>
            </a:xfrm>
          </p:grpSpPr>
          <p:sp>
            <p:nvSpPr>
              <p:cNvPr id="4" name="AutoShape 24"/>
              <p:cNvSpPr>
                <a:spLocks noChangeArrowheads="1"/>
              </p:cNvSpPr>
              <p:nvPr/>
            </p:nvSpPr>
            <p:spPr bwMode="auto">
              <a:xfrm>
                <a:off x="2448" y="1488"/>
                <a:ext cx="192" cy="432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" name="Line 25"/>
              <p:cNvSpPr>
                <a:spLocks noChangeShapeType="1"/>
              </p:cNvSpPr>
              <p:nvPr/>
            </p:nvSpPr>
            <p:spPr bwMode="auto">
              <a:xfrm>
                <a:off x="2544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" name="Line 26"/>
              <p:cNvSpPr>
                <a:spLocks noChangeShapeType="1"/>
              </p:cNvSpPr>
              <p:nvPr/>
            </p:nvSpPr>
            <p:spPr bwMode="auto">
              <a:xfrm flipH="1">
                <a:off x="2448" y="201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Line 27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" name="Group 29"/>
            <p:cNvGrpSpPr>
              <a:grpSpLocks/>
            </p:cNvGrpSpPr>
            <p:nvPr/>
          </p:nvGrpSpPr>
          <p:grpSpPr bwMode="auto">
            <a:xfrm>
              <a:off x="3509340" y="4460398"/>
              <a:ext cx="304800" cy="1066800"/>
              <a:chOff x="2448" y="1488"/>
              <a:chExt cx="192" cy="672"/>
            </a:xfrm>
          </p:grpSpPr>
          <p:sp>
            <p:nvSpPr>
              <p:cNvPr id="9" name="AutoShape 30"/>
              <p:cNvSpPr>
                <a:spLocks noChangeArrowheads="1"/>
              </p:cNvSpPr>
              <p:nvPr/>
            </p:nvSpPr>
            <p:spPr bwMode="auto">
              <a:xfrm>
                <a:off x="2448" y="1488"/>
                <a:ext cx="192" cy="432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Line 31"/>
              <p:cNvSpPr>
                <a:spLocks noChangeShapeType="1"/>
              </p:cNvSpPr>
              <p:nvPr/>
            </p:nvSpPr>
            <p:spPr bwMode="auto">
              <a:xfrm>
                <a:off x="2544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Line 32"/>
              <p:cNvSpPr>
                <a:spLocks noChangeShapeType="1"/>
              </p:cNvSpPr>
              <p:nvPr/>
            </p:nvSpPr>
            <p:spPr bwMode="auto">
              <a:xfrm flipH="1">
                <a:off x="2448" y="201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Line 33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0" name="Group 34"/>
            <p:cNvGrpSpPr>
              <a:grpSpLocks/>
            </p:cNvGrpSpPr>
            <p:nvPr/>
          </p:nvGrpSpPr>
          <p:grpSpPr bwMode="auto">
            <a:xfrm>
              <a:off x="2899740" y="4460398"/>
              <a:ext cx="304800" cy="1066800"/>
              <a:chOff x="2448" y="1488"/>
              <a:chExt cx="192" cy="672"/>
            </a:xfrm>
          </p:grpSpPr>
          <p:sp>
            <p:nvSpPr>
              <p:cNvPr id="14" name="AutoShape 35"/>
              <p:cNvSpPr>
                <a:spLocks noChangeArrowheads="1"/>
              </p:cNvSpPr>
              <p:nvPr/>
            </p:nvSpPr>
            <p:spPr bwMode="auto">
              <a:xfrm>
                <a:off x="2448" y="1488"/>
                <a:ext cx="192" cy="432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Line 36"/>
              <p:cNvSpPr>
                <a:spLocks noChangeShapeType="1"/>
              </p:cNvSpPr>
              <p:nvPr/>
            </p:nvSpPr>
            <p:spPr bwMode="auto">
              <a:xfrm>
                <a:off x="2544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37"/>
              <p:cNvSpPr>
                <a:spLocks noChangeShapeType="1"/>
              </p:cNvSpPr>
              <p:nvPr/>
            </p:nvSpPr>
            <p:spPr bwMode="auto">
              <a:xfrm flipH="1">
                <a:off x="2448" y="201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38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5" name="Group 39"/>
            <p:cNvGrpSpPr>
              <a:grpSpLocks/>
            </p:cNvGrpSpPr>
            <p:nvPr/>
          </p:nvGrpSpPr>
          <p:grpSpPr bwMode="auto">
            <a:xfrm>
              <a:off x="2290140" y="4460398"/>
              <a:ext cx="304800" cy="1066800"/>
              <a:chOff x="2448" y="1488"/>
              <a:chExt cx="192" cy="672"/>
            </a:xfrm>
          </p:grpSpPr>
          <p:sp>
            <p:nvSpPr>
              <p:cNvPr id="19" name="AutoShape 40"/>
              <p:cNvSpPr>
                <a:spLocks noChangeArrowheads="1"/>
              </p:cNvSpPr>
              <p:nvPr/>
            </p:nvSpPr>
            <p:spPr bwMode="auto">
              <a:xfrm>
                <a:off x="2448" y="1488"/>
                <a:ext cx="192" cy="432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2544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42"/>
              <p:cNvSpPr>
                <a:spLocks noChangeShapeType="1"/>
              </p:cNvSpPr>
              <p:nvPr/>
            </p:nvSpPr>
            <p:spPr bwMode="auto">
              <a:xfrm flipH="1">
                <a:off x="2448" y="201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43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0" name="Group 44"/>
            <p:cNvGrpSpPr>
              <a:grpSpLocks/>
            </p:cNvGrpSpPr>
            <p:nvPr/>
          </p:nvGrpSpPr>
          <p:grpSpPr bwMode="auto">
            <a:xfrm>
              <a:off x="1607998" y="4460398"/>
              <a:ext cx="304800" cy="1066800"/>
              <a:chOff x="2448" y="1488"/>
              <a:chExt cx="192" cy="672"/>
            </a:xfrm>
          </p:grpSpPr>
          <p:sp>
            <p:nvSpPr>
              <p:cNvPr id="24" name="AutoShape 45"/>
              <p:cNvSpPr>
                <a:spLocks noChangeArrowheads="1"/>
              </p:cNvSpPr>
              <p:nvPr/>
            </p:nvSpPr>
            <p:spPr bwMode="auto">
              <a:xfrm>
                <a:off x="2448" y="1488"/>
                <a:ext cx="192" cy="432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46"/>
              <p:cNvSpPr>
                <a:spLocks noChangeShapeType="1"/>
              </p:cNvSpPr>
              <p:nvPr/>
            </p:nvSpPr>
            <p:spPr bwMode="auto">
              <a:xfrm>
                <a:off x="2544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47"/>
              <p:cNvSpPr>
                <a:spLocks noChangeShapeType="1"/>
              </p:cNvSpPr>
              <p:nvPr/>
            </p:nvSpPr>
            <p:spPr bwMode="auto">
              <a:xfrm flipH="1">
                <a:off x="2448" y="201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48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5" name="Group 49"/>
            <p:cNvGrpSpPr>
              <a:grpSpLocks/>
            </p:cNvGrpSpPr>
            <p:nvPr/>
          </p:nvGrpSpPr>
          <p:grpSpPr bwMode="auto">
            <a:xfrm>
              <a:off x="963869" y="4460398"/>
              <a:ext cx="304800" cy="1066800"/>
              <a:chOff x="2448" y="1488"/>
              <a:chExt cx="192" cy="672"/>
            </a:xfrm>
          </p:grpSpPr>
          <p:sp>
            <p:nvSpPr>
              <p:cNvPr id="29" name="AutoShape 50"/>
              <p:cNvSpPr>
                <a:spLocks noChangeArrowheads="1"/>
              </p:cNvSpPr>
              <p:nvPr/>
            </p:nvSpPr>
            <p:spPr bwMode="auto">
              <a:xfrm>
                <a:off x="2448" y="1488"/>
                <a:ext cx="192" cy="432"/>
              </a:xfrm>
              <a:prstGeom prst="octagon">
                <a:avLst>
                  <a:gd name="adj" fmla="val 2928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51"/>
              <p:cNvSpPr>
                <a:spLocks noChangeShapeType="1"/>
              </p:cNvSpPr>
              <p:nvPr/>
            </p:nvSpPr>
            <p:spPr bwMode="auto">
              <a:xfrm>
                <a:off x="2544" y="1920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52"/>
              <p:cNvSpPr>
                <a:spLocks noChangeShapeType="1"/>
              </p:cNvSpPr>
              <p:nvPr/>
            </p:nvSpPr>
            <p:spPr bwMode="auto">
              <a:xfrm flipH="1">
                <a:off x="2448" y="201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53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" name="Text Box 54"/>
            <p:cNvSpPr txBox="1">
              <a:spLocks noChangeArrowheads="1"/>
            </p:cNvSpPr>
            <p:nvPr/>
          </p:nvSpPr>
          <p:spPr bwMode="auto">
            <a:xfrm>
              <a:off x="4548577" y="4582636"/>
              <a:ext cx="27844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Phage adapt to</a:t>
              </a:r>
              <a:r>
                <a:rPr lang="en-US" dirty="0" smtClean="0"/>
                <a:t> fixed host genotype ‘</a:t>
              </a:r>
              <a:r>
                <a:rPr lang="en-US" b="1" dirty="0"/>
                <a:t>evolution</a:t>
              </a:r>
              <a:r>
                <a:rPr lang="en-US" dirty="0"/>
                <a:t>’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82290" y="4276467"/>
              <a:ext cx="871758" cy="1406061"/>
            </a:xfrm>
            <a:prstGeom prst="rect">
              <a:avLst/>
            </a:prstGeom>
          </p:spPr>
        </p:pic>
        <p:sp>
          <p:nvSpPr>
            <p:cNvPr id="69" name="&quot;No&quot; Symbol 68"/>
            <p:cNvSpPr/>
            <p:nvPr/>
          </p:nvSpPr>
          <p:spPr>
            <a:xfrm>
              <a:off x="7230992" y="4276467"/>
              <a:ext cx="1591243" cy="1406061"/>
            </a:xfrm>
            <a:prstGeom prst="noSmoking">
              <a:avLst/>
            </a:prstGeom>
            <a:solidFill>
              <a:srgbClr val="FF0000">
                <a:alpha val="6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Arrow Connector 91"/>
            <p:cNvCxnSpPr>
              <a:stCxn id="71" idx="6"/>
            </p:cNvCxnSpPr>
            <p:nvPr/>
          </p:nvCxnSpPr>
          <p:spPr>
            <a:xfrm flipV="1">
              <a:off x="1112414" y="5682530"/>
              <a:ext cx="491453" cy="3327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71" idx="6"/>
            </p:cNvCxnSpPr>
            <p:nvPr/>
          </p:nvCxnSpPr>
          <p:spPr>
            <a:xfrm flipV="1">
              <a:off x="1112414" y="5682530"/>
              <a:ext cx="1137346" cy="33276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71" idx="6"/>
            </p:cNvCxnSpPr>
            <p:nvPr/>
          </p:nvCxnSpPr>
          <p:spPr>
            <a:xfrm flipV="1">
              <a:off x="1112414" y="5682529"/>
              <a:ext cx="1746946" cy="33276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71" idx="6"/>
            </p:cNvCxnSpPr>
            <p:nvPr/>
          </p:nvCxnSpPr>
          <p:spPr>
            <a:xfrm flipV="1">
              <a:off x="1112414" y="5682529"/>
              <a:ext cx="2444523" cy="33276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71" idx="6"/>
            </p:cNvCxnSpPr>
            <p:nvPr/>
          </p:nvCxnSpPr>
          <p:spPr>
            <a:xfrm flipV="1">
              <a:off x="1112414" y="5682529"/>
              <a:ext cx="2966146" cy="33276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605745" y="5879207"/>
              <a:ext cx="506669" cy="272165"/>
            </a:xfrm>
            <a:prstGeom prst="ellipse">
              <a:avLst/>
            </a:prstGeom>
            <a:solidFill>
              <a:schemeClr val="accent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 rot="5400000" flipH="1" flipV="1">
              <a:off x="946034" y="5834930"/>
              <a:ext cx="33276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/>
          <p:cNvCxnSpPr/>
          <p:nvPr/>
        </p:nvCxnSpPr>
        <p:spPr>
          <a:xfrm>
            <a:off x="159682" y="3980418"/>
            <a:ext cx="8662553" cy="226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Next-gen sequencing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454 sequencing of replicate populations</a:t>
            </a:r>
          </a:p>
          <a:p>
            <a:pPr lvl="1"/>
            <a:r>
              <a:rPr lang="en-US" dirty="0" err="1" smtClean="0"/>
              <a:t>c</a:t>
            </a:r>
            <a:r>
              <a:rPr lang="en-US" dirty="0" smtClean="0"/>
              <a:t>. 200x coverage</a:t>
            </a:r>
          </a:p>
          <a:p>
            <a:r>
              <a:rPr lang="en-US" dirty="0" smtClean="0"/>
              <a:t>Measure frequencies of variants arising by mutation and subsequently selected</a:t>
            </a:r>
          </a:p>
          <a:p>
            <a:pPr lvl="1"/>
            <a:r>
              <a:rPr lang="en-US" dirty="0" smtClean="0"/>
              <a:t>Rate of molecular evolution with and without Red Queen?</a:t>
            </a:r>
          </a:p>
          <a:p>
            <a:pPr lvl="1"/>
            <a:r>
              <a:rPr lang="en-US" dirty="0" smtClean="0"/>
              <a:t>Diversity within and divergence between populations?</a:t>
            </a:r>
          </a:p>
          <a:p>
            <a:pPr lvl="1"/>
            <a:r>
              <a:rPr lang="en-US" dirty="0" smtClean="0"/>
              <a:t>What genes?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b="31168"/>
          <a:stretch>
            <a:fillRect/>
          </a:stretch>
        </p:blipFill>
        <p:spPr>
          <a:xfrm>
            <a:off x="953168" y="453277"/>
            <a:ext cx="7428832" cy="54146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344" y="6029150"/>
            <a:ext cx="85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Paterson </a:t>
            </a:r>
            <a:r>
              <a:rPr lang="en-US" sz="1400" i="1" dirty="0" smtClean="0">
                <a:latin typeface="Arial"/>
                <a:cs typeface="Arial"/>
              </a:rPr>
              <a:t>et al</a:t>
            </a:r>
            <a:r>
              <a:rPr lang="en-US" sz="1400" dirty="0" smtClean="0">
                <a:latin typeface="Arial"/>
                <a:cs typeface="Arial"/>
              </a:rPr>
              <a:t> (2010) Antagonistic coevolution accelerates molecular evolution </a:t>
            </a:r>
            <a:r>
              <a:rPr lang="en-US" sz="1400" i="1" dirty="0" smtClean="0">
                <a:latin typeface="Arial"/>
                <a:cs typeface="Arial"/>
              </a:rPr>
              <a:t>Nature </a:t>
            </a:r>
            <a:r>
              <a:rPr lang="en-US" sz="1400" dirty="0" smtClean="0">
                <a:latin typeface="Arial"/>
                <a:cs typeface="Arial"/>
              </a:rPr>
              <a:t>464: 275-278</a:t>
            </a:r>
            <a:endParaRPr 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Host-parasite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 diversity within species</a:t>
            </a:r>
          </a:p>
          <a:p>
            <a:r>
              <a:rPr lang="en-US" dirty="0" smtClean="0"/>
              <a:t>Drive divergence between species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62972"/>
            <a:ext cx="8305799" cy="6266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97000" y="285234"/>
            <a:ext cx="259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Divergence from ancestor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13400" y="285234"/>
            <a:ext cx="271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Diversity within population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32" y="0"/>
            <a:ext cx="7240592" cy="6540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2806700"/>
            <a:ext cx="4051300" cy="294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812800"/>
            <a:ext cx="3810000" cy="494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995402"/>
            <a:ext cx="20725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JBS Haldane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Haldane 1949 – Disease and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genetical</a:t>
            </a:r>
            <a:r>
              <a:rPr lang="en-US" dirty="0" smtClean="0"/>
              <a:t> diversity as regards resistance to disease is vastly greater than that regards resistance to predators’</a:t>
            </a:r>
          </a:p>
          <a:p>
            <a:r>
              <a:rPr lang="en-US" dirty="0" smtClean="0"/>
              <a:t>‘it is much easier for a mouse to get a set of genes which enable it to resist </a:t>
            </a:r>
            <a:r>
              <a:rPr lang="en-US" i="1" dirty="0" smtClean="0"/>
              <a:t>Bacillus </a:t>
            </a:r>
            <a:r>
              <a:rPr lang="en-US" i="1" dirty="0" err="1" smtClean="0"/>
              <a:t>typhi</a:t>
            </a:r>
            <a:r>
              <a:rPr lang="en-US" i="1" dirty="0" smtClean="0"/>
              <a:t> </a:t>
            </a:r>
            <a:r>
              <a:rPr lang="en-US" i="1" dirty="0" err="1" smtClean="0"/>
              <a:t>murium</a:t>
            </a:r>
            <a:r>
              <a:rPr lang="en-US" dirty="0" smtClean="0"/>
              <a:t> than a set which enable it to resist cats’</a:t>
            </a:r>
          </a:p>
          <a:p>
            <a:pPr lvl="1"/>
            <a:r>
              <a:rPr lang="en-US" dirty="0" smtClean="0"/>
              <a:t>Reprinted in ‘Evolution’ Mark Ridley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90600" y="838200"/>
            <a:ext cx="6934200" cy="2133600"/>
            <a:chOff x="624" y="528"/>
            <a:chExt cx="4368" cy="1344"/>
          </a:xfrm>
        </p:grpSpPr>
        <p:sp>
          <p:nvSpPr>
            <p:cNvPr id="34820" name="Line 4"/>
            <p:cNvSpPr>
              <a:spLocks noChangeShapeType="1"/>
            </p:cNvSpPr>
            <p:nvPr/>
          </p:nvSpPr>
          <p:spPr bwMode="auto">
            <a:xfrm>
              <a:off x="624" y="528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1" name="Line 5"/>
            <p:cNvSpPr>
              <a:spLocks noChangeShapeType="1"/>
            </p:cNvSpPr>
            <p:nvPr/>
          </p:nvSpPr>
          <p:spPr bwMode="auto">
            <a:xfrm>
              <a:off x="624" y="1872"/>
              <a:ext cx="43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822" name="Freeform 6"/>
          <p:cNvSpPr>
            <a:spLocks/>
          </p:cNvSpPr>
          <p:nvPr/>
        </p:nvSpPr>
        <p:spPr bwMode="auto">
          <a:xfrm rot="122791">
            <a:off x="990600" y="749300"/>
            <a:ext cx="6858000" cy="1993900"/>
          </a:xfrm>
          <a:custGeom>
            <a:avLst/>
            <a:gdLst/>
            <a:ahLst/>
            <a:cxnLst>
              <a:cxn ang="0">
                <a:pos x="0" y="1256"/>
              </a:cxn>
              <a:cxn ang="0">
                <a:pos x="528" y="1112"/>
              </a:cxn>
              <a:cxn ang="0">
                <a:pos x="960" y="536"/>
              </a:cxn>
              <a:cxn ang="0">
                <a:pos x="1296" y="104"/>
              </a:cxn>
              <a:cxn ang="0">
                <a:pos x="1632" y="8"/>
              </a:cxn>
              <a:cxn ang="0">
                <a:pos x="1920" y="152"/>
              </a:cxn>
              <a:cxn ang="0">
                <a:pos x="2160" y="488"/>
              </a:cxn>
              <a:cxn ang="0">
                <a:pos x="2400" y="776"/>
              </a:cxn>
              <a:cxn ang="0">
                <a:pos x="2784" y="1112"/>
              </a:cxn>
              <a:cxn ang="0">
                <a:pos x="3216" y="1160"/>
              </a:cxn>
              <a:cxn ang="0">
                <a:pos x="3504" y="1016"/>
              </a:cxn>
              <a:cxn ang="0">
                <a:pos x="3792" y="728"/>
              </a:cxn>
              <a:cxn ang="0">
                <a:pos x="4080" y="296"/>
              </a:cxn>
              <a:cxn ang="0">
                <a:pos x="4320" y="56"/>
              </a:cxn>
            </a:cxnLst>
            <a:rect l="0" t="0" r="r" b="b"/>
            <a:pathLst>
              <a:path w="4320" h="1256">
                <a:moveTo>
                  <a:pt x="0" y="1256"/>
                </a:moveTo>
                <a:cubicBezTo>
                  <a:pt x="184" y="1244"/>
                  <a:pt x="368" y="1232"/>
                  <a:pt x="528" y="1112"/>
                </a:cubicBezTo>
                <a:cubicBezTo>
                  <a:pt x="688" y="992"/>
                  <a:pt x="832" y="704"/>
                  <a:pt x="960" y="536"/>
                </a:cubicBezTo>
                <a:cubicBezTo>
                  <a:pt x="1088" y="368"/>
                  <a:pt x="1184" y="192"/>
                  <a:pt x="1296" y="104"/>
                </a:cubicBezTo>
                <a:cubicBezTo>
                  <a:pt x="1408" y="16"/>
                  <a:pt x="1528" y="0"/>
                  <a:pt x="1632" y="8"/>
                </a:cubicBezTo>
                <a:cubicBezTo>
                  <a:pt x="1736" y="16"/>
                  <a:pt x="1832" y="72"/>
                  <a:pt x="1920" y="152"/>
                </a:cubicBezTo>
                <a:cubicBezTo>
                  <a:pt x="2008" y="232"/>
                  <a:pt x="2080" y="384"/>
                  <a:pt x="2160" y="488"/>
                </a:cubicBezTo>
                <a:cubicBezTo>
                  <a:pt x="2240" y="592"/>
                  <a:pt x="2296" y="672"/>
                  <a:pt x="2400" y="776"/>
                </a:cubicBezTo>
                <a:cubicBezTo>
                  <a:pt x="2504" y="880"/>
                  <a:pt x="2648" y="1048"/>
                  <a:pt x="2784" y="1112"/>
                </a:cubicBezTo>
                <a:cubicBezTo>
                  <a:pt x="2920" y="1176"/>
                  <a:pt x="3096" y="1176"/>
                  <a:pt x="3216" y="1160"/>
                </a:cubicBezTo>
                <a:cubicBezTo>
                  <a:pt x="3336" y="1144"/>
                  <a:pt x="3408" y="1088"/>
                  <a:pt x="3504" y="1016"/>
                </a:cubicBezTo>
                <a:cubicBezTo>
                  <a:pt x="3600" y="944"/>
                  <a:pt x="3696" y="848"/>
                  <a:pt x="3792" y="728"/>
                </a:cubicBezTo>
                <a:cubicBezTo>
                  <a:pt x="3888" y="608"/>
                  <a:pt x="3992" y="408"/>
                  <a:pt x="4080" y="296"/>
                </a:cubicBezTo>
                <a:cubicBezTo>
                  <a:pt x="4168" y="184"/>
                  <a:pt x="4244" y="120"/>
                  <a:pt x="4320" y="56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Freeform 7"/>
          <p:cNvSpPr>
            <a:spLocks/>
          </p:cNvSpPr>
          <p:nvPr/>
        </p:nvSpPr>
        <p:spPr bwMode="auto">
          <a:xfrm rot="122791">
            <a:off x="1752600" y="762000"/>
            <a:ext cx="6858000" cy="1993900"/>
          </a:xfrm>
          <a:custGeom>
            <a:avLst/>
            <a:gdLst/>
            <a:ahLst/>
            <a:cxnLst>
              <a:cxn ang="0">
                <a:pos x="0" y="1256"/>
              </a:cxn>
              <a:cxn ang="0">
                <a:pos x="528" y="1112"/>
              </a:cxn>
              <a:cxn ang="0">
                <a:pos x="960" y="536"/>
              </a:cxn>
              <a:cxn ang="0">
                <a:pos x="1296" y="104"/>
              </a:cxn>
              <a:cxn ang="0">
                <a:pos x="1632" y="8"/>
              </a:cxn>
              <a:cxn ang="0">
                <a:pos x="1920" y="152"/>
              </a:cxn>
              <a:cxn ang="0">
                <a:pos x="2160" y="488"/>
              </a:cxn>
              <a:cxn ang="0">
                <a:pos x="2400" y="776"/>
              </a:cxn>
              <a:cxn ang="0">
                <a:pos x="2784" y="1112"/>
              </a:cxn>
              <a:cxn ang="0">
                <a:pos x="3216" y="1160"/>
              </a:cxn>
              <a:cxn ang="0">
                <a:pos x="3504" y="1016"/>
              </a:cxn>
              <a:cxn ang="0">
                <a:pos x="3792" y="728"/>
              </a:cxn>
              <a:cxn ang="0">
                <a:pos x="4080" y="296"/>
              </a:cxn>
              <a:cxn ang="0">
                <a:pos x="4320" y="56"/>
              </a:cxn>
            </a:cxnLst>
            <a:rect l="0" t="0" r="r" b="b"/>
            <a:pathLst>
              <a:path w="4320" h="1256">
                <a:moveTo>
                  <a:pt x="0" y="1256"/>
                </a:moveTo>
                <a:cubicBezTo>
                  <a:pt x="184" y="1244"/>
                  <a:pt x="368" y="1232"/>
                  <a:pt x="528" y="1112"/>
                </a:cubicBezTo>
                <a:cubicBezTo>
                  <a:pt x="688" y="992"/>
                  <a:pt x="832" y="704"/>
                  <a:pt x="960" y="536"/>
                </a:cubicBezTo>
                <a:cubicBezTo>
                  <a:pt x="1088" y="368"/>
                  <a:pt x="1184" y="192"/>
                  <a:pt x="1296" y="104"/>
                </a:cubicBezTo>
                <a:cubicBezTo>
                  <a:pt x="1408" y="16"/>
                  <a:pt x="1528" y="0"/>
                  <a:pt x="1632" y="8"/>
                </a:cubicBezTo>
                <a:cubicBezTo>
                  <a:pt x="1736" y="16"/>
                  <a:pt x="1832" y="72"/>
                  <a:pt x="1920" y="152"/>
                </a:cubicBezTo>
                <a:cubicBezTo>
                  <a:pt x="2008" y="232"/>
                  <a:pt x="2080" y="384"/>
                  <a:pt x="2160" y="488"/>
                </a:cubicBezTo>
                <a:cubicBezTo>
                  <a:pt x="2240" y="592"/>
                  <a:pt x="2296" y="672"/>
                  <a:pt x="2400" y="776"/>
                </a:cubicBezTo>
                <a:cubicBezTo>
                  <a:pt x="2504" y="880"/>
                  <a:pt x="2648" y="1048"/>
                  <a:pt x="2784" y="1112"/>
                </a:cubicBezTo>
                <a:cubicBezTo>
                  <a:pt x="2920" y="1176"/>
                  <a:pt x="3096" y="1176"/>
                  <a:pt x="3216" y="1160"/>
                </a:cubicBezTo>
                <a:cubicBezTo>
                  <a:pt x="3336" y="1144"/>
                  <a:pt x="3408" y="1088"/>
                  <a:pt x="3504" y="1016"/>
                </a:cubicBezTo>
                <a:cubicBezTo>
                  <a:pt x="3600" y="944"/>
                  <a:pt x="3696" y="848"/>
                  <a:pt x="3792" y="728"/>
                </a:cubicBezTo>
                <a:cubicBezTo>
                  <a:pt x="3888" y="608"/>
                  <a:pt x="3992" y="408"/>
                  <a:pt x="4080" y="296"/>
                </a:cubicBezTo>
                <a:cubicBezTo>
                  <a:pt x="4168" y="184"/>
                  <a:pt x="4244" y="120"/>
                  <a:pt x="4320" y="56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990600" y="3886200"/>
            <a:ext cx="6934200" cy="2133600"/>
            <a:chOff x="624" y="528"/>
            <a:chExt cx="4368" cy="1344"/>
          </a:xfrm>
        </p:grpSpPr>
        <p:sp>
          <p:nvSpPr>
            <p:cNvPr id="34826" name="Line 10"/>
            <p:cNvSpPr>
              <a:spLocks noChangeShapeType="1"/>
            </p:cNvSpPr>
            <p:nvPr/>
          </p:nvSpPr>
          <p:spPr bwMode="auto">
            <a:xfrm>
              <a:off x="624" y="528"/>
              <a:ext cx="0" cy="13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27" name="Line 11"/>
            <p:cNvSpPr>
              <a:spLocks noChangeShapeType="1"/>
            </p:cNvSpPr>
            <p:nvPr/>
          </p:nvSpPr>
          <p:spPr bwMode="auto">
            <a:xfrm>
              <a:off x="624" y="1872"/>
              <a:ext cx="436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828" name="Freeform 12"/>
          <p:cNvSpPr>
            <a:spLocks/>
          </p:cNvSpPr>
          <p:nvPr/>
        </p:nvSpPr>
        <p:spPr bwMode="auto">
          <a:xfrm>
            <a:off x="1676400" y="3962400"/>
            <a:ext cx="2971800" cy="2070100"/>
          </a:xfrm>
          <a:custGeom>
            <a:avLst/>
            <a:gdLst/>
            <a:ahLst/>
            <a:cxnLst>
              <a:cxn ang="0">
                <a:pos x="0" y="1304"/>
              </a:cxn>
              <a:cxn ang="0">
                <a:pos x="384" y="1160"/>
              </a:cxn>
              <a:cxn ang="0">
                <a:pos x="768" y="776"/>
              </a:cxn>
              <a:cxn ang="0">
                <a:pos x="960" y="344"/>
              </a:cxn>
              <a:cxn ang="0">
                <a:pos x="1104" y="56"/>
              </a:cxn>
              <a:cxn ang="0">
                <a:pos x="1872" y="8"/>
              </a:cxn>
            </a:cxnLst>
            <a:rect l="0" t="0" r="r" b="b"/>
            <a:pathLst>
              <a:path w="1872" h="1304">
                <a:moveTo>
                  <a:pt x="0" y="1304"/>
                </a:moveTo>
                <a:cubicBezTo>
                  <a:pt x="128" y="1276"/>
                  <a:pt x="256" y="1248"/>
                  <a:pt x="384" y="1160"/>
                </a:cubicBezTo>
                <a:cubicBezTo>
                  <a:pt x="512" y="1072"/>
                  <a:pt x="672" y="912"/>
                  <a:pt x="768" y="776"/>
                </a:cubicBezTo>
                <a:cubicBezTo>
                  <a:pt x="864" y="640"/>
                  <a:pt x="904" y="464"/>
                  <a:pt x="960" y="344"/>
                </a:cubicBezTo>
                <a:cubicBezTo>
                  <a:pt x="1016" y="224"/>
                  <a:pt x="952" y="112"/>
                  <a:pt x="1104" y="56"/>
                </a:cubicBezTo>
                <a:cubicBezTo>
                  <a:pt x="1256" y="0"/>
                  <a:pt x="1564" y="4"/>
                  <a:pt x="1872" y="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9" name="Freeform 13"/>
          <p:cNvSpPr>
            <a:spLocks/>
          </p:cNvSpPr>
          <p:nvPr/>
        </p:nvSpPr>
        <p:spPr bwMode="auto">
          <a:xfrm>
            <a:off x="1066800" y="3962400"/>
            <a:ext cx="2971800" cy="2070100"/>
          </a:xfrm>
          <a:custGeom>
            <a:avLst/>
            <a:gdLst/>
            <a:ahLst/>
            <a:cxnLst>
              <a:cxn ang="0">
                <a:pos x="0" y="1304"/>
              </a:cxn>
              <a:cxn ang="0">
                <a:pos x="384" y="1160"/>
              </a:cxn>
              <a:cxn ang="0">
                <a:pos x="768" y="776"/>
              </a:cxn>
              <a:cxn ang="0">
                <a:pos x="960" y="344"/>
              </a:cxn>
              <a:cxn ang="0">
                <a:pos x="1104" y="56"/>
              </a:cxn>
              <a:cxn ang="0">
                <a:pos x="1872" y="8"/>
              </a:cxn>
            </a:cxnLst>
            <a:rect l="0" t="0" r="r" b="b"/>
            <a:pathLst>
              <a:path w="1872" h="1304">
                <a:moveTo>
                  <a:pt x="0" y="1304"/>
                </a:moveTo>
                <a:cubicBezTo>
                  <a:pt x="128" y="1276"/>
                  <a:pt x="256" y="1248"/>
                  <a:pt x="384" y="1160"/>
                </a:cubicBezTo>
                <a:cubicBezTo>
                  <a:pt x="512" y="1072"/>
                  <a:pt x="672" y="912"/>
                  <a:pt x="768" y="776"/>
                </a:cubicBezTo>
                <a:cubicBezTo>
                  <a:pt x="864" y="640"/>
                  <a:pt x="904" y="464"/>
                  <a:pt x="960" y="344"/>
                </a:cubicBezTo>
                <a:cubicBezTo>
                  <a:pt x="1016" y="224"/>
                  <a:pt x="952" y="112"/>
                  <a:pt x="1104" y="56"/>
                </a:cubicBezTo>
                <a:cubicBezTo>
                  <a:pt x="1256" y="0"/>
                  <a:pt x="1564" y="4"/>
                  <a:pt x="1872" y="8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0" name="Freeform 14"/>
          <p:cNvSpPr>
            <a:spLocks/>
          </p:cNvSpPr>
          <p:nvPr/>
        </p:nvSpPr>
        <p:spPr bwMode="auto">
          <a:xfrm>
            <a:off x="5715000" y="3962400"/>
            <a:ext cx="2971800" cy="2070100"/>
          </a:xfrm>
          <a:custGeom>
            <a:avLst/>
            <a:gdLst/>
            <a:ahLst/>
            <a:cxnLst>
              <a:cxn ang="0">
                <a:pos x="0" y="1304"/>
              </a:cxn>
              <a:cxn ang="0">
                <a:pos x="384" y="1160"/>
              </a:cxn>
              <a:cxn ang="0">
                <a:pos x="768" y="776"/>
              </a:cxn>
              <a:cxn ang="0">
                <a:pos x="960" y="344"/>
              </a:cxn>
              <a:cxn ang="0">
                <a:pos x="1104" y="56"/>
              </a:cxn>
              <a:cxn ang="0">
                <a:pos x="1872" y="8"/>
              </a:cxn>
            </a:cxnLst>
            <a:rect l="0" t="0" r="r" b="b"/>
            <a:pathLst>
              <a:path w="1872" h="1304">
                <a:moveTo>
                  <a:pt x="0" y="1304"/>
                </a:moveTo>
                <a:cubicBezTo>
                  <a:pt x="128" y="1276"/>
                  <a:pt x="256" y="1248"/>
                  <a:pt x="384" y="1160"/>
                </a:cubicBezTo>
                <a:cubicBezTo>
                  <a:pt x="512" y="1072"/>
                  <a:pt x="672" y="912"/>
                  <a:pt x="768" y="776"/>
                </a:cubicBezTo>
                <a:cubicBezTo>
                  <a:pt x="864" y="640"/>
                  <a:pt x="904" y="464"/>
                  <a:pt x="960" y="344"/>
                </a:cubicBezTo>
                <a:cubicBezTo>
                  <a:pt x="1016" y="224"/>
                  <a:pt x="952" y="112"/>
                  <a:pt x="1104" y="56"/>
                </a:cubicBezTo>
                <a:cubicBezTo>
                  <a:pt x="1256" y="0"/>
                  <a:pt x="1564" y="4"/>
                  <a:pt x="1872" y="8"/>
                </a:cubicBezTo>
              </a:path>
            </a:pathLst>
          </a:custGeom>
          <a:noFill/>
          <a:ln w="5715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1" name="Freeform 15"/>
          <p:cNvSpPr>
            <a:spLocks/>
          </p:cNvSpPr>
          <p:nvPr/>
        </p:nvSpPr>
        <p:spPr bwMode="auto">
          <a:xfrm>
            <a:off x="4419600" y="3962400"/>
            <a:ext cx="2971800" cy="2070100"/>
          </a:xfrm>
          <a:custGeom>
            <a:avLst/>
            <a:gdLst/>
            <a:ahLst/>
            <a:cxnLst>
              <a:cxn ang="0">
                <a:pos x="0" y="1304"/>
              </a:cxn>
              <a:cxn ang="0">
                <a:pos x="384" y="1160"/>
              </a:cxn>
              <a:cxn ang="0">
                <a:pos x="768" y="776"/>
              </a:cxn>
              <a:cxn ang="0">
                <a:pos x="960" y="344"/>
              </a:cxn>
              <a:cxn ang="0">
                <a:pos x="1104" y="56"/>
              </a:cxn>
              <a:cxn ang="0">
                <a:pos x="1872" y="8"/>
              </a:cxn>
            </a:cxnLst>
            <a:rect l="0" t="0" r="r" b="b"/>
            <a:pathLst>
              <a:path w="1872" h="1304">
                <a:moveTo>
                  <a:pt x="0" y="1304"/>
                </a:moveTo>
                <a:cubicBezTo>
                  <a:pt x="128" y="1276"/>
                  <a:pt x="256" y="1248"/>
                  <a:pt x="384" y="1160"/>
                </a:cubicBezTo>
                <a:cubicBezTo>
                  <a:pt x="512" y="1072"/>
                  <a:pt x="672" y="912"/>
                  <a:pt x="768" y="776"/>
                </a:cubicBezTo>
                <a:cubicBezTo>
                  <a:pt x="864" y="640"/>
                  <a:pt x="904" y="464"/>
                  <a:pt x="960" y="344"/>
                </a:cubicBezTo>
                <a:cubicBezTo>
                  <a:pt x="1016" y="224"/>
                  <a:pt x="952" y="112"/>
                  <a:pt x="1104" y="56"/>
                </a:cubicBezTo>
                <a:cubicBezTo>
                  <a:pt x="1256" y="0"/>
                  <a:pt x="1564" y="4"/>
                  <a:pt x="1872" y="8"/>
                </a:cubicBez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5622925" y="593725"/>
            <a:ext cx="2755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frequency-dependent</a:t>
            </a:r>
            <a:br>
              <a:rPr lang="en-US"/>
            </a:br>
            <a:r>
              <a:rPr lang="en-US"/>
              <a:t>selection</a:t>
            </a: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622925" y="3565525"/>
            <a:ext cx="220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selective sweeps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9" y="1183978"/>
            <a:ext cx="8153323" cy="451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07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537" y="0"/>
            <a:ext cx="519217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786" y="897532"/>
            <a:ext cx="2644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Anti-viral immunity in </a:t>
            </a:r>
            <a:r>
              <a:rPr lang="en-US" sz="2400" i="1" dirty="0" smtClean="0"/>
              <a:t>Drosophila</a:t>
            </a:r>
            <a:endParaRPr lang="en-US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204399" y="5472316"/>
            <a:ext cx="3414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Yan and Chen (2012)</a:t>
            </a:r>
          </a:p>
          <a:p>
            <a:r>
              <a:rPr lang="en-US" dirty="0" smtClean="0"/>
              <a:t>Nature Immunology 13, 214</a:t>
            </a:r>
            <a:r>
              <a:rPr lang="en-US" dirty="0"/>
              <a:t>–222</a:t>
            </a:r>
          </a:p>
        </p:txBody>
      </p:sp>
    </p:spTree>
    <p:extLst>
      <p:ext uri="{BB962C8B-B14F-4D97-AF65-F5344CB8AC3E}">
        <p14:creationId xmlns:p14="http://schemas.microsoft.com/office/powerpoint/2010/main" val="2180845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289050"/>
            <a:ext cx="5715000" cy="42799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Evolution of anti-viral genes in </a:t>
            </a:r>
            <a:r>
              <a:rPr lang="en-US" sz="3000" i="1" dirty="0" smtClean="0"/>
              <a:t>Drosophila</a:t>
            </a:r>
            <a:endParaRPr lang="en-US" sz="3000" i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383991" y="2917968"/>
            <a:ext cx="6864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N</a:t>
            </a:r>
            <a:r>
              <a:rPr lang="en-US" dirty="0" err="1" smtClean="0"/>
              <a:t>/d</a:t>
            </a:r>
            <a:r>
              <a:rPr lang="en-US" baseline="-25000" dirty="0" err="1" smtClean="0"/>
              <a:t>S</a:t>
            </a:r>
            <a:endParaRPr lang="en-US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1092200" y="5867400"/>
            <a:ext cx="5399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Obbard</a:t>
            </a:r>
            <a:r>
              <a:rPr lang="en-US" dirty="0" smtClean="0"/>
              <a:t> et al (2006) Current Biology 16: 580-585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31517" y="292100"/>
            <a:ext cx="4401066" cy="6273800"/>
            <a:chOff x="2310884" y="292100"/>
            <a:chExt cx="4401066" cy="6273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2050" y="292100"/>
              <a:ext cx="4279900" cy="6273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2171907" y="4539424"/>
              <a:ext cx="6864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</a:t>
              </a:r>
              <a:r>
                <a:rPr lang="en-US" baseline="-25000" dirty="0" err="1" smtClean="0"/>
                <a:t>N</a:t>
              </a:r>
              <a:r>
                <a:rPr lang="en-US" dirty="0" err="1" smtClean="0"/>
                <a:t>/d</a:t>
              </a:r>
              <a:r>
                <a:rPr lang="en-US" baseline="-25000" dirty="0" err="1" smtClean="0"/>
                <a:t>S</a:t>
              </a:r>
              <a:endParaRPr lang="en-US" baseline="-25000" dirty="0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2152341" y="1262206"/>
              <a:ext cx="6864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</a:t>
              </a:r>
              <a:r>
                <a:rPr lang="en-US" baseline="-25000" dirty="0" err="1" smtClean="0"/>
                <a:t>N</a:t>
              </a:r>
              <a:r>
                <a:rPr lang="en-US" dirty="0" err="1" smtClean="0"/>
                <a:t>/d</a:t>
              </a:r>
              <a:r>
                <a:rPr lang="en-US" baseline="-25000" dirty="0" err="1" smtClean="0"/>
                <a:t>S</a:t>
              </a:r>
              <a:endParaRPr lang="en-US" baseline="-25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054601" y="359370"/>
            <a:ext cx="360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of anti-viral genes (open bars) with their housekeeping </a:t>
            </a:r>
            <a:r>
              <a:rPr lang="en-US" dirty="0" err="1" smtClean="0"/>
              <a:t>paralogs</a:t>
            </a:r>
            <a:r>
              <a:rPr lang="en-US" dirty="0" smtClean="0"/>
              <a:t> (black bars)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54601" y="2108200"/>
            <a:ext cx="3305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D. </a:t>
            </a:r>
            <a:r>
              <a:rPr lang="en-US" i="1" dirty="0" err="1" smtClean="0"/>
              <a:t>melanogaster</a:t>
            </a:r>
            <a:r>
              <a:rPr lang="en-US" dirty="0" smtClean="0"/>
              <a:t> and </a:t>
            </a:r>
            <a:r>
              <a:rPr lang="en-US" i="1" dirty="0" smtClean="0"/>
              <a:t>D. </a:t>
            </a:r>
            <a:r>
              <a:rPr lang="en-US" i="1" dirty="0" err="1" smtClean="0"/>
              <a:t>simulans</a:t>
            </a:r>
            <a:endParaRPr lang="en-US" i="1" dirty="0"/>
          </a:p>
        </p:txBody>
      </p:sp>
      <p:sp>
        <p:nvSpPr>
          <p:cNvPr id="11" name="Rectangle 10"/>
          <p:cNvSpPr/>
          <p:nvPr/>
        </p:nvSpPr>
        <p:spPr>
          <a:xfrm>
            <a:off x="5054601" y="5067299"/>
            <a:ext cx="2457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D. </a:t>
            </a:r>
            <a:r>
              <a:rPr lang="en-US" i="1" dirty="0" err="1" smtClean="0"/>
              <a:t>yakuba</a:t>
            </a:r>
            <a:r>
              <a:rPr lang="en-US" dirty="0" smtClean="0"/>
              <a:t> and </a:t>
            </a:r>
            <a:r>
              <a:rPr lang="en-US" i="1" dirty="0" smtClean="0"/>
              <a:t>D. </a:t>
            </a:r>
            <a:r>
              <a:rPr lang="en-US" i="1" dirty="0" err="1" smtClean="0"/>
              <a:t>erecta</a:t>
            </a:r>
            <a:endParaRPr lang="en-US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13560</TotalTime>
  <Words>381</Words>
  <Application>Microsoft Macintosh PowerPoint</Application>
  <PresentationFormat>On-screen Show (4:3)</PresentationFormat>
  <Paragraphs>65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Molecular coevolution</vt:lpstr>
      <vt:lpstr>Host-parasite interactions</vt:lpstr>
      <vt:lpstr>PowerPoint Presentation</vt:lpstr>
      <vt:lpstr>Haldane 1949 – Disease and Evolution</vt:lpstr>
      <vt:lpstr>PowerPoint Presentation</vt:lpstr>
      <vt:lpstr>PowerPoint Presentation</vt:lpstr>
      <vt:lpstr>PowerPoint Presentation</vt:lpstr>
      <vt:lpstr>Evolution of anti-viral genes in Drosophila</vt:lpstr>
      <vt:lpstr>PowerPoint Presentation</vt:lpstr>
      <vt:lpstr>Polymorphism vs divergence</vt:lpstr>
      <vt:lpstr>PowerPoint Presentation</vt:lpstr>
      <vt:lpstr>PowerPoint Presentation</vt:lpstr>
      <vt:lpstr>PowerPoint Presentation</vt:lpstr>
      <vt:lpstr>Red Queen Theory</vt:lpstr>
      <vt:lpstr>Pseudomonas &amp; phage</vt:lpstr>
      <vt:lpstr>Pseudomonas &amp; phage</vt:lpstr>
      <vt:lpstr>Experimental evolution</vt:lpstr>
      <vt:lpstr>Next-gen sequencing</vt:lpstr>
      <vt:lpstr>PowerPoint Presentation</vt:lpstr>
      <vt:lpstr>PowerPoint Presentation</vt:lpstr>
      <vt:lpstr>PowerPoint Presentation</vt:lpstr>
    </vt:vector>
  </TitlesOfParts>
  <Company>University of Liverpool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Coevolution</dc:title>
  <dc:creator>Steve Paterson</dc:creator>
  <cp:lastModifiedBy>Steve Paterson</cp:lastModifiedBy>
  <cp:revision>19</cp:revision>
  <cp:lastPrinted>2014-02-24T10:44:51Z</cp:lastPrinted>
  <dcterms:created xsi:type="dcterms:W3CDTF">2011-02-25T15:26:46Z</dcterms:created>
  <dcterms:modified xsi:type="dcterms:W3CDTF">2014-02-24T14:15:47Z</dcterms:modified>
</cp:coreProperties>
</file>