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29" r:id="rId2"/>
    <p:sldId id="561" r:id="rId3"/>
    <p:sldId id="568" r:id="rId4"/>
    <p:sldId id="432" r:id="rId5"/>
    <p:sldId id="562" r:id="rId6"/>
    <p:sldId id="564" r:id="rId7"/>
    <p:sldId id="563" r:id="rId8"/>
    <p:sldId id="591" r:id="rId9"/>
    <p:sldId id="565" r:id="rId10"/>
    <p:sldId id="567" r:id="rId11"/>
    <p:sldId id="436" r:id="rId12"/>
    <p:sldId id="566" r:id="rId13"/>
    <p:sldId id="533" r:id="rId14"/>
    <p:sldId id="569" r:id="rId15"/>
    <p:sldId id="570" r:id="rId16"/>
    <p:sldId id="571" r:id="rId17"/>
    <p:sldId id="574" r:id="rId18"/>
    <p:sldId id="584" r:id="rId19"/>
    <p:sldId id="585" r:id="rId20"/>
    <p:sldId id="581" r:id="rId21"/>
    <p:sldId id="575" r:id="rId22"/>
    <p:sldId id="576" r:id="rId23"/>
    <p:sldId id="577" r:id="rId24"/>
    <p:sldId id="579" r:id="rId25"/>
    <p:sldId id="578" r:id="rId26"/>
    <p:sldId id="580" r:id="rId27"/>
    <p:sldId id="586" r:id="rId28"/>
    <p:sldId id="572" r:id="rId29"/>
    <p:sldId id="573" r:id="rId30"/>
    <p:sldId id="582" r:id="rId31"/>
    <p:sldId id="583" r:id="rId32"/>
    <p:sldId id="588" r:id="rId33"/>
    <p:sldId id="587" r:id="rId34"/>
    <p:sldId id="589" r:id="rId35"/>
    <p:sldId id="590" r:id="rId36"/>
    <p:sldId id="592" r:id="rId37"/>
    <p:sldId id="593" r:id="rId38"/>
    <p:sldId id="594" r:id="rId39"/>
  </p:sldIdLst>
  <p:sldSz cx="9144000" cy="6858000" type="screen4x3"/>
  <p:notesSz cx="6858000" cy="96742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FF"/>
    <a:srgbClr val="FF0000"/>
    <a:srgbClr val="149E42"/>
    <a:srgbClr val="1BD559"/>
    <a:srgbClr val="0000FF"/>
    <a:srgbClr val="23196D"/>
    <a:srgbClr val="FFCC00"/>
    <a:srgbClr val="CC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575" autoAdjust="0"/>
  </p:normalViewPr>
  <p:slideViewPr>
    <p:cSldViewPr>
      <p:cViewPr>
        <p:scale>
          <a:sx n="100" d="100"/>
          <a:sy n="100" d="100"/>
        </p:scale>
        <p:origin x="2052" y="270"/>
      </p:cViewPr>
      <p:guideLst>
        <p:guide orient="horz" pos="624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1032" y="-102"/>
      </p:cViewPr>
      <p:guideLst>
        <p:guide orient="horz" pos="3047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270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latin typeface="Book Antiq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1270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Book Antiq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10675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latin typeface="Book Antiq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10675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Book Antiqua" pitchFamily="18" charset="0"/>
              </a:defRPr>
            </a:lvl1pPr>
          </a:lstStyle>
          <a:p>
            <a:pPr>
              <a:defRPr/>
            </a:pPr>
            <a:fld id="{071681DD-F5E0-4DC1-B32F-D521B0D09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261100" y="9277350"/>
            <a:ext cx="5286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61" tIns="46031" rIns="92061" bIns="46031" anchor="ctr">
            <a:spAutoFit/>
          </a:bodyPr>
          <a:lstStyle/>
          <a:p>
            <a:pPr algn="r">
              <a:defRPr/>
            </a:pPr>
            <a:fld id="{11403E3C-217D-4E74-8208-FB4C33D570DC}" type="slidenum">
              <a:rPr lang="en-US" sz="1400" b="0">
                <a:latin typeface="Book Antiqua" pitchFamily="18" charset="0"/>
              </a:rPr>
              <a:pPr algn="r">
                <a:defRPr/>
              </a:pPr>
              <a:t>‹#›</a:t>
            </a:fld>
            <a:endParaRPr lang="en-US" sz="1400" b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1258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270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t" anchorCtr="0" compatLnSpc="1">
            <a:prstTxWarp prst="textNoShape">
              <a:avLst/>
            </a:prstTxWarp>
          </a:bodyPr>
          <a:lstStyle>
            <a:lvl1pPr algn="l" defTabSz="7620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1270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10675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b" anchorCtr="0" compatLnSpc="1">
            <a:prstTxWarp prst="textNoShape">
              <a:avLst/>
            </a:prstTxWarp>
          </a:bodyPr>
          <a:lstStyle>
            <a:lvl1pPr algn="l" defTabSz="7620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10675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fld id="{8628BA62-8F26-437D-9397-9E506A697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9878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847725"/>
            <a:ext cx="4516438" cy="33861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598988"/>
            <a:ext cx="5032375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1" tIns="46031" rIns="92061" bIns="460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for at redigere teksttypografien i masteren</a:t>
            </a:r>
          </a:p>
          <a:p>
            <a:pPr lvl="1"/>
            <a:r>
              <a:rPr lang="en-US" noProof="0" smtClean="0"/>
              <a:t>Andet niveau</a:t>
            </a:r>
          </a:p>
          <a:p>
            <a:pPr lvl="2"/>
            <a:r>
              <a:rPr lang="en-US" noProof="0" smtClean="0"/>
              <a:t>Tredje niveau</a:t>
            </a:r>
          </a:p>
          <a:p>
            <a:pPr lvl="3"/>
            <a:r>
              <a:rPr lang="en-US" noProof="0" smtClean="0"/>
              <a:t>Fjerde niveau</a:t>
            </a:r>
          </a:p>
          <a:p>
            <a:pPr lvl="4"/>
            <a:r>
              <a:rPr lang="en-US" noProof="0" smtClean="0"/>
              <a:t>Femte niveau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261100" y="9277350"/>
            <a:ext cx="5286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61" tIns="46031" rIns="92061" bIns="46031" anchor="ctr">
            <a:spAutoFit/>
          </a:bodyPr>
          <a:lstStyle/>
          <a:p>
            <a:pPr algn="r">
              <a:defRPr/>
            </a:pPr>
            <a:fld id="{A3B64E96-9829-4716-ABF6-DEEBE9057F25}" type="slidenum">
              <a:rPr lang="en-US" sz="1400" b="0">
                <a:latin typeface="Book Antiqua" pitchFamily="18" charset="0"/>
              </a:rPr>
              <a:pPr algn="r">
                <a:defRPr/>
              </a:pPr>
              <a:t>‹#›</a:t>
            </a:fld>
            <a:endParaRPr lang="en-US" sz="1400" b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3414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7013" y="323850"/>
            <a:ext cx="2005012" cy="6381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1975" y="323850"/>
            <a:ext cx="5862638" cy="6381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6764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975" y="42672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975" y="16764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75" y="42672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676400"/>
            <a:ext cx="3933825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933825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975" y="1676400"/>
            <a:ext cx="3933825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3933825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1975" y="1676400"/>
            <a:ext cx="3933825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933825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61975" y="42672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975" y="1676400"/>
            <a:ext cx="393382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93382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61975" y="323850"/>
            <a:ext cx="80200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titeltypografien i masteren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1113" y="1371600"/>
            <a:ext cx="913288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717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1975" y="1676400"/>
            <a:ext cx="80200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teksttypografien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89450" y="6499225"/>
            <a:ext cx="169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5486400" y="4495800"/>
            <a:ext cx="1195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GB" sz="1400" b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4.gif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3738" y="304800"/>
            <a:ext cx="7754937" cy="1866900"/>
          </a:xfrm>
        </p:spPr>
        <p:txBody>
          <a:bodyPr/>
          <a:lstStyle/>
          <a:p>
            <a:r>
              <a:rPr lang="en-GB" sz="4800" dirty="0" smtClean="0"/>
              <a:t>Planetary Magnetic Fields</a:t>
            </a:r>
            <a:endParaRPr lang="en-GB" sz="4800" dirty="0" smtClean="0">
              <a:solidFill>
                <a:schemeClr val="tx2"/>
              </a:solidFill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2136775" y="2886075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1371600" y="22860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tx1"/>
              </a:buClr>
              <a:buSzPct val="100000"/>
            </a:pPr>
            <a:r>
              <a:rPr lang="en-GB" sz="3200" dirty="0"/>
              <a:t>Richard Holme</a:t>
            </a:r>
          </a:p>
        </p:txBody>
      </p:sp>
      <p:pic>
        <p:nvPicPr>
          <p:cNvPr id="8197" name="Picture 8" descr="whiteout_logo_6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3571875"/>
            <a:ext cx="66008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/>
              <a:t>Historical Record</a:t>
            </a:r>
          </a:p>
        </p:txBody>
      </p:sp>
      <p:pic>
        <p:nvPicPr>
          <p:cNvPr id="7171" name="Picture 4" descr="Halley_compass_variations_17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00213"/>
            <a:ext cx="3914775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 descr="180px-Halley_Second_expedi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700213"/>
            <a:ext cx="2573338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618038" y="5238750"/>
            <a:ext cx="42402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Edmond Halley’s map</a:t>
            </a:r>
            <a:br>
              <a:rPr lang="en-GB"/>
            </a:br>
            <a:r>
              <a:rPr lang="en-GB"/>
              <a:t>of Declination, 1700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6227763" y="4508500"/>
            <a:ext cx="1755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latin typeface="Helvetica" pitchFamily="34" charset="0"/>
              </a:rPr>
              <a:t>Second voyage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Radial Field at Core-Mantle Boundary</a:t>
            </a:r>
          </a:p>
        </p:txBody>
      </p:sp>
      <p:pic>
        <p:nvPicPr>
          <p:cNvPr id="17411" name="Picture 4" descr="field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73238"/>
            <a:ext cx="6596063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flo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484313"/>
            <a:ext cx="4418013" cy="2216150"/>
          </a:xfrm>
          <a:prstGeom prst="rect">
            <a:avLst/>
          </a:prstGeom>
          <a:noFill/>
        </p:spPr>
      </p:pic>
      <p:pic>
        <p:nvPicPr>
          <p:cNvPr id="216067" name="Picture 3" descr="fieldshor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3879850"/>
            <a:ext cx="4395788" cy="2711450"/>
          </a:xfrm>
          <a:prstGeom prst="rect">
            <a:avLst/>
          </a:prstGeom>
          <a:noFill/>
        </p:spPr>
      </p:pic>
      <p:sp>
        <p:nvSpPr>
          <p:cNvPr id="216069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sz="3200" dirty="0" smtClean="0"/>
              <a:t>What causes the changes?</a:t>
            </a:r>
            <a:endParaRPr lang="en-GB" sz="3200" dirty="0"/>
          </a:p>
        </p:txBody>
      </p:sp>
      <p:sp>
        <p:nvSpPr>
          <p:cNvPr id="2160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7504" y="1700808"/>
            <a:ext cx="3635375" cy="5005387"/>
          </a:xfrm>
          <a:noFill/>
          <a:ln/>
        </p:spPr>
        <p:txBody>
          <a:bodyPr/>
          <a:lstStyle/>
          <a:p>
            <a:r>
              <a:rPr lang="en-GB" dirty="0" smtClean="0"/>
              <a:t>Field changes (secular variation) dominantly from flow at top of the core</a:t>
            </a:r>
            <a:endParaRPr lang="en-GB" dirty="0"/>
          </a:p>
          <a:p>
            <a:r>
              <a:rPr lang="en-GB" dirty="0" smtClean="0"/>
              <a:t>Provides a window on the dynamo process</a:t>
            </a:r>
          </a:p>
          <a:p>
            <a:r>
              <a:rPr lang="en-GB" dirty="0" smtClean="0"/>
              <a:t>On geological time scales, variations include field reversals 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Geomagnetic Field Spectrum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0988" y="1524000"/>
            <a:ext cx="8301037" cy="3429000"/>
          </a:xfrm>
        </p:spPr>
        <p:txBody>
          <a:bodyPr/>
          <a:lstStyle/>
          <a:p>
            <a:pPr>
              <a:buFontTx/>
              <a:buNone/>
            </a:pPr>
            <a:r>
              <a:rPr lang="en-GB" sz="1800" dirty="0" smtClean="0"/>
              <a:t>Mean-square field over a spherical surface as a function of length scale:</a:t>
            </a:r>
            <a:endParaRPr lang="en-GB" sz="1800" b="1" dirty="0" smtClean="0"/>
          </a:p>
        </p:txBody>
      </p:sp>
      <p:sp>
        <p:nvSpPr>
          <p:cNvPr id="2053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561975" y="5943600"/>
            <a:ext cx="8020050" cy="685800"/>
          </a:xfrm>
        </p:spPr>
        <p:txBody>
          <a:bodyPr/>
          <a:lstStyle/>
          <a:p>
            <a:pPr>
              <a:buFontTx/>
              <a:buNone/>
            </a:pPr>
            <a:r>
              <a:rPr lang="en-GB" b="1" dirty="0" smtClean="0"/>
              <a:t>Conclusion: </a:t>
            </a:r>
            <a:r>
              <a:rPr lang="en-GB" dirty="0" smtClean="0"/>
              <a:t> Large scale - core field, small scale - crustal field</a:t>
            </a:r>
          </a:p>
        </p:txBody>
      </p:sp>
      <p:pic>
        <p:nvPicPr>
          <p:cNvPr id="2054" name="Picture 9" descr="cainsp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2588" y="2209800"/>
            <a:ext cx="5837237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Crustal field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512" y="1700808"/>
            <a:ext cx="2880320" cy="3096344"/>
          </a:xfrm>
        </p:spPr>
        <p:txBody>
          <a:bodyPr/>
          <a:lstStyle/>
          <a:p>
            <a:r>
              <a:rPr lang="en-GB" dirty="0" smtClean="0"/>
              <a:t>On Earth, difficult to interpret because large scale not seen</a:t>
            </a:r>
          </a:p>
          <a:p>
            <a:r>
              <a:rPr lang="en-GB" dirty="0" smtClean="0"/>
              <a:t>Nevertheless, insight into tectonic processes / crustal composition / thermal profile with depth</a:t>
            </a:r>
            <a:endParaRPr lang="en-GB" dirty="0"/>
          </a:p>
        </p:txBody>
      </p:sp>
      <p:pic>
        <p:nvPicPr>
          <p:cNvPr id="5" name="Content Placeholder 4" descr="earthcrus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405455"/>
            <a:ext cx="4968552" cy="5452545"/>
          </a:xfrm>
        </p:spPr>
      </p:pic>
    </p:spTree>
    <p:extLst>
      <p:ext uri="{BB962C8B-B14F-4D97-AF65-F5344CB8AC3E}">
        <p14:creationId xmlns="" xmlns:p14="http://schemas.microsoft.com/office/powerpoint/2010/main" val="28035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External Field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48" y="1628800"/>
            <a:ext cx="6371705" cy="48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45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676400"/>
            <a:ext cx="8020050" cy="4776936"/>
          </a:xfrm>
        </p:spPr>
        <p:txBody>
          <a:bodyPr/>
          <a:lstStyle/>
          <a:p>
            <a:r>
              <a:rPr lang="en-GB" dirty="0" smtClean="0"/>
              <a:t>Major part of field from dynamo in Earth’s core</a:t>
            </a:r>
          </a:p>
          <a:p>
            <a:r>
              <a:rPr lang="en-GB" dirty="0" smtClean="0"/>
              <a:t>Powered by convection due to planetary cooling</a:t>
            </a:r>
          </a:p>
          <a:p>
            <a:r>
              <a:rPr lang="en-GB" dirty="0" smtClean="0"/>
              <a:t>Looks like a dipole because we are far from source</a:t>
            </a:r>
          </a:p>
          <a:p>
            <a:r>
              <a:rPr lang="en-GB" dirty="0" smtClean="0"/>
              <a:t>Changes with time – information about dynamics</a:t>
            </a:r>
          </a:p>
          <a:p>
            <a:r>
              <a:rPr lang="en-GB" dirty="0" smtClean="0"/>
              <a:t>Shorter length scales, crustal field (magnetised rocks)</a:t>
            </a:r>
          </a:p>
          <a:p>
            <a:r>
              <a:rPr lang="en-GB" dirty="0" smtClean="0"/>
              <a:t>External field (Ionosphere and Magnetosphere) – interaction of solar wind with internal field</a:t>
            </a:r>
          </a:p>
          <a:p>
            <a:r>
              <a:rPr lang="en-GB" dirty="0" smtClean="0"/>
              <a:t>Motion of charged particles within the Earth’s field</a:t>
            </a:r>
          </a:p>
          <a:p>
            <a:r>
              <a:rPr lang="en-GB" dirty="0" smtClean="0"/>
              <a:t>Observable phenomena – Aurora and electromagnetic radiation</a:t>
            </a:r>
            <a:br>
              <a:rPr lang="en-GB" dirty="0" smtClean="0"/>
            </a:b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Other planets:</a:t>
            </a:r>
          </a:p>
          <a:p>
            <a:r>
              <a:rPr lang="en-GB" dirty="0" smtClean="0"/>
              <a:t>Need a highly conducting fluid region</a:t>
            </a:r>
          </a:p>
          <a:p>
            <a:r>
              <a:rPr lang="en-GB" dirty="0" smtClean="0"/>
              <a:t>If no internal field, can still have </a:t>
            </a:r>
            <a:r>
              <a:rPr lang="en-GB" dirty="0" err="1" smtClean="0"/>
              <a:t>remanent</a:t>
            </a:r>
            <a:r>
              <a:rPr lang="en-GB" dirty="0" smtClean="0"/>
              <a:t> crustal field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428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5157192"/>
            <a:ext cx="79208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11560" y="5589240"/>
            <a:ext cx="79208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GB" sz="4400" dirty="0" smtClean="0"/>
              <a:t>Solar System Fields</a:t>
            </a:r>
            <a:endParaRPr lang="en-GB" sz="4400" dirty="0"/>
          </a:p>
        </p:txBody>
      </p:sp>
      <p:sp>
        <p:nvSpPr>
          <p:cNvPr id="3" name="Rectangle 2"/>
          <p:cNvSpPr/>
          <p:nvPr/>
        </p:nvSpPr>
        <p:spPr>
          <a:xfrm>
            <a:off x="611560" y="2564904"/>
            <a:ext cx="79208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5797106"/>
              </p:ext>
            </p:extLst>
          </p:nvPr>
        </p:nvGraphicFramePr>
        <p:xfrm>
          <a:off x="539552" y="1611379"/>
          <a:ext cx="7992887" cy="518608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376264"/>
                <a:gridCol w="2952039"/>
                <a:gridCol w="2664584"/>
              </a:tblGrid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</a:rPr>
                        <a:t>Body</a:t>
                      </a: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</a:rPr>
                        <a:t>Surface Field rms (nT)</a:t>
                      </a: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</a:rPr>
                        <a:t>Source</a:t>
                      </a: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</a:rPr>
                        <a:t>Jupiter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580,000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+mj-lt"/>
                        </a:rPr>
                        <a:t>Active Dynamo</a:t>
                      </a:r>
                      <a:endParaRPr lang="en-GB" sz="18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</a:rPr>
                        <a:t>Earth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42,000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Uranus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32,000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Saturn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31,000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+mj-lt"/>
                        </a:rPr>
                        <a:t>Neptune</a:t>
                      </a:r>
                      <a:endParaRPr lang="en-GB" sz="18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18,000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Mars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10,000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Extinct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Io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Jupiter </a:t>
                      </a:r>
                      <a:r>
                        <a:rPr lang="en-GB" sz="1800" dirty="0" smtClean="0">
                          <a:latin typeface="+mj-lt"/>
                        </a:rPr>
                        <a:t>Induced?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3979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  <a:ea typeface="Times New Roman"/>
                          <a:cs typeface="Times New Roman"/>
                        </a:rPr>
                        <a:t>Ganymede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  <a:ea typeface="Times New Roman"/>
                          <a:cs typeface="Times New Roman"/>
                        </a:rPr>
                        <a:t>700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  <a:ea typeface="Times New Roman"/>
                          <a:cs typeface="Times New Roman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Mercury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450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</a:t>
                      </a:r>
                      <a:r>
                        <a:rPr lang="en-GB" sz="1800" dirty="0" smtClean="0">
                          <a:latin typeface="+mj-lt"/>
                        </a:rPr>
                        <a:t>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+mj-lt"/>
                        </a:rPr>
                        <a:t>Europa</a:t>
                      </a:r>
                      <a:endParaRPr lang="en-GB" sz="18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Jupiter Induced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2074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+mj-lt"/>
                        </a:rPr>
                        <a:t>Venus</a:t>
                      </a:r>
                      <a:endParaRPr lang="en-GB" sz="18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No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Terrestrial 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1676400"/>
            <a:ext cx="4298057" cy="5029200"/>
          </a:xfrm>
        </p:spPr>
        <p:txBody>
          <a:bodyPr/>
          <a:lstStyle/>
          <a:p>
            <a:r>
              <a:rPr lang="en-GB" dirty="0" smtClean="0"/>
              <a:t>Mars, Moon show strong crustal field – no main field</a:t>
            </a:r>
          </a:p>
          <a:p>
            <a:r>
              <a:rPr lang="en-GB" dirty="0" smtClean="0"/>
              <a:t>Mars field much stronger than Earth crustal </a:t>
            </a:r>
            <a:r>
              <a:rPr lang="en-GB" dirty="0" smtClean="0"/>
              <a:t>field – non-uniform</a:t>
            </a:r>
            <a:endParaRPr lang="en-GB" dirty="0" smtClean="0"/>
          </a:p>
          <a:p>
            <a:r>
              <a:rPr lang="en-GB" dirty="0" smtClean="0"/>
              <a:t>Magnetic field directly measured in lunar rocks (and some Martian meteorites)</a:t>
            </a:r>
            <a:endParaRPr lang="en-GB" dirty="0" smtClean="0"/>
          </a:p>
          <a:p>
            <a:r>
              <a:rPr lang="en-GB" dirty="0" smtClean="0"/>
              <a:t>Past dynamos which have </a:t>
            </a:r>
            <a:r>
              <a:rPr lang="en-GB" dirty="0" smtClean="0"/>
              <a:t>died</a:t>
            </a:r>
            <a:endParaRPr lang="en-GB" dirty="0" smtClean="0"/>
          </a:p>
          <a:p>
            <a:r>
              <a:rPr lang="en-GB" dirty="0" smtClean="0"/>
              <a:t>No magnetic field for Venus – despite most </a:t>
            </a:r>
            <a:r>
              <a:rPr lang="en-GB" dirty="0" err="1" smtClean="0"/>
              <a:t>Earthlike</a:t>
            </a:r>
            <a:r>
              <a:rPr lang="en-GB" dirty="0" smtClean="0"/>
              <a:t>!</a:t>
            </a:r>
          </a:p>
          <a:p>
            <a:r>
              <a:rPr lang="en-GB" dirty="0" smtClean="0"/>
              <a:t>Can’t lose heat? Core is stably stratified?</a:t>
            </a:r>
          </a:p>
          <a:p>
            <a:r>
              <a:rPr lang="en-GB" dirty="0" smtClean="0"/>
              <a:t>Mercury currently of great interest – Messenger spacecraft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3530477" cy="4918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813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Mercury Models</a:t>
            </a:r>
            <a:endParaRPr lang="en-GB" dirty="0"/>
          </a:p>
        </p:txBody>
      </p:sp>
      <p:pic>
        <p:nvPicPr>
          <p:cNvPr id="1026" name="Picture 2" descr="E:\planets\jamie\Richard Mercury\optimum_dam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9048"/>
            <a:ext cx="5038726" cy="3440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planets\jamie\Richard Mercury\x_res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56792"/>
            <a:ext cx="2514700" cy="1516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planets\jamie\Richard Mercury\y_res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65" y="3333694"/>
            <a:ext cx="2514632" cy="1535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planets\jamie\Richard Mercury\z_res_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65" y="5120420"/>
            <a:ext cx="2572948" cy="1556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4194" y="1563663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9" name="Content Placeholder 8"/>
          <p:cNvSpPr txBox="1">
            <a:spLocks noGrp="1"/>
          </p:cNvSpPr>
          <p:nvPr>
            <p:ph idx="1"/>
          </p:nvPr>
        </p:nvSpPr>
        <p:spPr>
          <a:xfrm>
            <a:off x="188293" y="4941168"/>
            <a:ext cx="5645776" cy="2185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Models from Jamie Richardson (Liverpool)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Match Messenger team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Weak dipole field – screened by conducting</a:t>
            </a:r>
            <a:br>
              <a:rPr lang="en-GB" dirty="0" smtClean="0"/>
            </a:br>
            <a:r>
              <a:rPr lang="en-GB" dirty="0" smtClean="0"/>
              <a:t>layer in planet?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Lots of signal still to explain (residual to right)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354193" y="3335680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0604" y="5126599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</a:t>
            </a:r>
          </a:p>
        </p:txBody>
      </p:sp>
    </p:spTree>
    <p:extLst>
      <p:ext uri="{BB962C8B-B14F-4D97-AF65-F5344CB8AC3E}">
        <p14:creationId xmlns="" xmlns:p14="http://schemas.microsoft.com/office/powerpoint/2010/main" val="328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Simple Picture</a:t>
            </a:r>
            <a:endParaRPr lang="en-GB" dirty="0"/>
          </a:p>
        </p:txBody>
      </p:sp>
      <p:pic>
        <p:nvPicPr>
          <p:cNvPr id="4" name="Content Placeholder 3" descr="planetary_magnetic_dipol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636" y="1916833"/>
            <a:ext cx="6552728" cy="3699771"/>
          </a:xfrm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031704" y="5903913"/>
            <a:ext cx="70805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 smtClean="0"/>
              <a:t>A very simplistic model – understand planetary</a:t>
            </a:r>
            <a:br>
              <a:rPr lang="en-GB" sz="2400" dirty="0" smtClean="0"/>
            </a:br>
            <a:r>
              <a:rPr lang="en-GB" sz="2400" dirty="0" smtClean="0"/>
              <a:t>fields in terms of the Geomagnetic field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Giant Planet Data:</a:t>
            </a:r>
            <a:br>
              <a:rPr lang="en-GB" dirty="0" smtClean="0"/>
            </a:br>
            <a:r>
              <a:rPr lang="en-GB" dirty="0" smtClean="0"/>
              <a:t>Pioneer / Voyager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74962"/>
            <a:ext cx="2476500" cy="3505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52936"/>
            <a:ext cx="4860540" cy="3240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4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Giant Planet Structures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09" y="1676400"/>
            <a:ext cx="7118181" cy="5029200"/>
          </a:xfrm>
        </p:spPr>
      </p:pic>
    </p:spTree>
    <p:extLst>
      <p:ext uri="{BB962C8B-B14F-4D97-AF65-F5344CB8AC3E}">
        <p14:creationId xmlns="" xmlns:p14="http://schemas.microsoft.com/office/powerpoint/2010/main" val="784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Jupiter and Saturn </a:t>
            </a:r>
            <a:r>
              <a:rPr lang="en-GB" dirty="0" smtClean="0"/>
              <a:t>Surface Fields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25397"/>
            <a:ext cx="4226049" cy="2480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09392"/>
            <a:ext cx="4355976" cy="237344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7544" y="4653136"/>
            <a:ext cx="8020050" cy="20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dirty="0" smtClean="0"/>
              <a:t>Jupiter field Earth-like, if stronger</a:t>
            </a:r>
          </a:p>
          <a:p>
            <a:r>
              <a:rPr lang="en-GB" b="0" dirty="0" smtClean="0"/>
              <a:t>Saturn field weaker – from deeper in the planet</a:t>
            </a:r>
          </a:p>
          <a:p>
            <a:r>
              <a:rPr lang="en-GB" b="0" dirty="0" smtClean="0"/>
              <a:t>Saturn field apparently axially symmetric</a:t>
            </a:r>
          </a:p>
          <a:p>
            <a:r>
              <a:rPr lang="en-GB" b="0" dirty="0" smtClean="0"/>
              <a:t>This is impossible!</a:t>
            </a:r>
            <a:endParaRPr lang="en-GB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907704" y="1628800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Jupiter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64180" y="16288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Saturn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77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Dipole structures again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0" y="1676400"/>
            <a:ext cx="7130579" cy="5029200"/>
          </a:xfrm>
        </p:spPr>
      </p:pic>
    </p:spTree>
    <p:extLst>
      <p:ext uri="{BB962C8B-B14F-4D97-AF65-F5344CB8AC3E}">
        <p14:creationId xmlns="" xmlns:p14="http://schemas.microsoft.com/office/powerpoint/2010/main" val="22913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Jupiter and Saturn </a:t>
            </a:r>
            <a:r>
              <a:rPr lang="en-GB" dirty="0" smtClean="0"/>
              <a:t>Surface Fields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0967" y="4391372"/>
            <a:ext cx="802005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dirty="0" smtClean="0"/>
              <a:t>Very un-Earth-like – not dipolar even at surface</a:t>
            </a:r>
          </a:p>
          <a:p>
            <a:r>
              <a:rPr lang="en-GB" b="0" dirty="0" smtClean="0"/>
              <a:t>Very different kind of field structure – differences in </a:t>
            </a:r>
          </a:p>
          <a:p>
            <a:pPr lvl="1"/>
            <a:r>
              <a:rPr lang="en-GB" b="0" dirty="0" smtClean="0"/>
              <a:t>Electrical conductivity? </a:t>
            </a:r>
          </a:p>
          <a:p>
            <a:pPr lvl="1"/>
            <a:r>
              <a:rPr lang="en-GB" b="0" dirty="0" smtClean="0"/>
              <a:t>Dynamical regime?</a:t>
            </a:r>
          </a:p>
          <a:p>
            <a:pPr lvl="1"/>
            <a:r>
              <a:rPr lang="en-GB" b="0" dirty="0" smtClean="0"/>
              <a:t>Energetics?</a:t>
            </a:r>
            <a:endParaRPr lang="en-GB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94881" y="1628800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Uranus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68001" y="1628800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Neptune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92638"/>
            <a:ext cx="4037716" cy="2300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17" y="1992638"/>
            <a:ext cx="4037715" cy="23004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00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different are Uranus/Neptune?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749979" cy="5013176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92796"/>
            <a:ext cx="3793021" cy="5029200"/>
          </a:xfrm>
        </p:spPr>
      </p:pic>
    </p:spTree>
    <p:extLst>
      <p:ext uri="{BB962C8B-B14F-4D97-AF65-F5344CB8AC3E}">
        <p14:creationId xmlns="" xmlns:p14="http://schemas.microsoft.com/office/powerpoint/2010/main" val="5125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 take with a pinch of salt…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28800"/>
            <a:ext cx="4442073" cy="5029200"/>
          </a:xfrm>
        </p:spPr>
        <p:txBody>
          <a:bodyPr/>
          <a:lstStyle/>
          <a:p>
            <a:r>
              <a:rPr lang="en-GB" dirty="0" smtClean="0"/>
              <a:t>Three different models of surface field of Neptune</a:t>
            </a:r>
          </a:p>
          <a:p>
            <a:r>
              <a:rPr lang="en-GB" dirty="0" smtClean="0"/>
              <a:t>All three models fit the data</a:t>
            </a:r>
          </a:p>
          <a:p>
            <a:r>
              <a:rPr lang="en-GB" dirty="0" smtClean="0"/>
              <a:t>Decision for the modeller:</a:t>
            </a:r>
          </a:p>
          <a:p>
            <a:pPr lvl="1"/>
            <a:r>
              <a:rPr lang="en-GB" dirty="0" smtClean="0"/>
              <a:t>More complex model fits the data better, but is this detail required?</a:t>
            </a:r>
          </a:p>
          <a:p>
            <a:pPr lvl="1"/>
            <a:r>
              <a:rPr lang="en-GB" dirty="0" smtClean="0"/>
              <a:t>Simpler model fits </a:t>
            </a:r>
            <a:r>
              <a:rPr lang="en-GB" dirty="0" smtClean="0"/>
              <a:t>well enough</a:t>
            </a:r>
          </a:p>
          <a:p>
            <a:pPr lvl="1"/>
            <a:r>
              <a:rPr lang="en-GB" dirty="0" smtClean="0"/>
              <a:t>Seek trade-off between explaining data and complexity</a:t>
            </a:r>
            <a:endParaRPr lang="en-GB" dirty="0" smtClean="0"/>
          </a:p>
          <a:p>
            <a:r>
              <a:rPr lang="en-GB" dirty="0" smtClean="0"/>
              <a:t>Beware of scientists bearing exciting colour pictures!</a:t>
            </a:r>
            <a:endParaRPr lang="en-GB" dirty="0"/>
          </a:p>
        </p:txBody>
      </p:sp>
      <p:grpSp>
        <p:nvGrpSpPr>
          <p:cNvPr id="4" name="Group 16"/>
          <p:cNvGrpSpPr/>
          <p:nvPr/>
        </p:nvGrpSpPr>
        <p:grpSpPr>
          <a:xfrm>
            <a:off x="5292080" y="1628800"/>
            <a:ext cx="3096344" cy="5040560"/>
            <a:chOff x="5175504" y="-58321"/>
            <a:chExt cx="3956234" cy="8392515"/>
          </a:xfrm>
        </p:grpSpPr>
        <p:pic>
          <p:nvPicPr>
            <p:cNvPr id="5" name="Picture 2" descr="U:\Neptune\plot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75504" y="-58321"/>
              <a:ext cx="3956233" cy="3155675"/>
            </a:xfrm>
            <a:prstGeom prst="rect">
              <a:avLst/>
            </a:prstGeom>
            <a:noFill/>
          </p:spPr>
        </p:pic>
        <p:pic>
          <p:nvPicPr>
            <p:cNvPr id="6" name="Picture 3" descr="U:\Neptune\plot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5505" y="2564903"/>
              <a:ext cx="3956233" cy="3155675"/>
            </a:xfrm>
            <a:prstGeom prst="rect">
              <a:avLst/>
            </a:prstGeom>
            <a:noFill/>
          </p:spPr>
        </p:pic>
        <p:pic>
          <p:nvPicPr>
            <p:cNvPr id="7" name="Picture 4" descr="U:\Neptune\plot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5504" y="5178519"/>
              <a:ext cx="3956233" cy="315567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29464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Saturn detail - Cassini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planets\cassini_bow_sh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5"/>
            <a:ext cx="4868869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lanets\cassini_valentines_d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96255"/>
            <a:ext cx="4738858" cy="3193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7599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Saturn Field Model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700808"/>
            <a:ext cx="8020050" cy="600472"/>
          </a:xfrm>
        </p:spPr>
        <p:txBody>
          <a:bodyPr/>
          <a:lstStyle/>
          <a:p>
            <a:r>
              <a:rPr lang="en-GB" dirty="0" smtClean="0"/>
              <a:t>Following Geomagnetic analysis, look within the planet: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sp>
        <p:nvSpPr>
          <p:cNvPr id="26" name="Text Placeholder 2"/>
          <p:cNvSpPr txBox="1">
            <a:spLocks/>
          </p:cNvSpPr>
          <p:nvPr/>
        </p:nvSpPr>
        <p:spPr bwMode="auto">
          <a:xfrm>
            <a:off x="1761788" y="5722937"/>
            <a:ext cx="5657825" cy="60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 smtClean="0"/>
              <a:t>Modelling from UCLA group – Cao, Russell et al</a:t>
            </a:r>
            <a:endParaRPr lang="en-GB" b="0" dirty="0"/>
          </a:p>
        </p:txBody>
      </p:sp>
    </p:spTree>
    <p:extLst>
      <p:ext uri="{BB962C8B-B14F-4D97-AF65-F5344CB8AC3E}">
        <p14:creationId xmlns="" xmlns:p14="http://schemas.microsoft.com/office/powerpoint/2010/main" val="40914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Saturn’s Dynamo?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676400"/>
            <a:ext cx="4226049" cy="2438400"/>
          </a:xfrm>
        </p:spPr>
        <p:txBody>
          <a:bodyPr/>
          <a:lstStyle/>
          <a:p>
            <a:r>
              <a:rPr lang="en-GB" dirty="0" smtClean="0"/>
              <a:t>Strong magnetic field restricted to region above inner core</a:t>
            </a:r>
          </a:p>
          <a:p>
            <a:r>
              <a:rPr lang="en-GB" dirty="0" smtClean="0"/>
              <a:t>Numerical dynamo models can produce this, but very different dynamo to Earth’s core</a:t>
            </a:r>
          </a:p>
          <a:p>
            <a:r>
              <a:rPr lang="en-GB" dirty="0" smtClean="0"/>
              <a:t>Can this also explain Saturn’s </a:t>
            </a:r>
            <a:r>
              <a:rPr lang="en-GB" dirty="0" err="1" smtClean="0"/>
              <a:t>axisymmetry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49080"/>
            <a:ext cx="4581236" cy="2438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93" y="4149080"/>
            <a:ext cx="2304256" cy="2438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54" y="1628800"/>
            <a:ext cx="2061135" cy="20676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91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Field Sources</a:t>
            </a:r>
            <a:endParaRPr lang="en-GB" dirty="0"/>
          </a:p>
        </p:txBody>
      </p:sp>
      <p:pic>
        <p:nvPicPr>
          <p:cNvPr id="4" name="Content Placeholder 3" descr="Olsen_sourc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7751" y="1988840"/>
            <a:ext cx="5288498" cy="41549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853136"/>
          </a:xfrm>
        </p:spPr>
        <p:txBody>
          <a:bodyPr/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Over 30 years of data from Pioneer to Galileo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Dipole SV optimal model 0.042% yr</a:t>
            </a:r>
            <a:r>
              <a:rPr lang="en-GB" sz="2400" baseline="30000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(Earth ~ 0.06% yr</a:t>
            </a:r>
            <a:r>
              <a:rPr lang="en-GB" sz="2400" baseline="30000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Time variation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not required –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improvement in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model better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than increased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spatial complexity.</a:t>
            </a:r>
          </a:p>
          <a:p>
            <a:pPr marL="0" indent="0"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(Models of Victoria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     Ridley,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Liv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/BGS)</a:t>
            </a:r>
          </a:p>
          <a:p>
            <a:endParaRPr lang="en-GB" sz="2400" baseline="300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Models of Jovian </a:t>
            </a:r>
            <a:r>
              <a:rPr lang="en-GB" dirty="0" smtClean="0"/>
              <a:t>Field Change</a:t>
            </a:r>
            <a:endParaRPr lang="en-GB" dirty="0"/>
          </a:p>
        </p:txBody>
      </p:sp>
      <p:pic>
        <p:nvPicPr>
          <p:cNvPr id="1026" name="Picture 2" descr="C:\Users\holme\Desktop\Pic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556792"/>
            <a:ext cx="2453030" cy="1580083"/>
          </a:xfrm>
          <a:prstGeom prst="rect">
            <a:avLst/>
          </a:prstGeom>
          <a:noFill/>
        </p:spPr>
      </p:pic>
      <p:pic>
        <p:nvPicPr>
          <p:cNvPr id="1027" name="Picture 3" descr="C:\Users\holme\Desktop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2322" y="3212976"/>
            <a:ext cx="2384755" cy="1580083"/>
          </a:xfrm>
          <a:prstGeom prst="rect">
            <a:avLst/>
          </a:prstGeom>
          <a:noFill/>
        </p:spPr>
      </p:pic>
      <p:pic>
        <p:nvPicPr>
          <p:cNvPr id="1028" name="Picture 4" descr="C:\Users\holme\Desktop\Pictur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9403" y="5013176"/>
            <a:ext cx="2450592" cy="1675181"/>
          </a:xfrm>
          <a:prstGeom prst="rect">
            <a:avLst/>
          </a:prstGeom>
          <a:noFill/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3356992"/>
            <a:ext cx="2477453" cy="30060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Jovian Flow Modelling</a:t>
            </a:r>
            <a:endParaRPr lang="en-GB" dirty="0"/>
          </a:p>
        </p:txBody>
      </p:sp>
      <p:pic>
        <p:nvPicPr>
          <p:cNvPr id="6" name="Picture 5" descr="jupf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8887" y="1556792"/>
            <a:ext cx="4699077" cy="51125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3995936" cy="5112567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From SV models, can infer flow at top of core –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0.85R</a:t>
            </a:r>
            <a:r>
              <a:rPr lang="en-GB" sz="2400" baseline="-25000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 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Require detailed flow structure to explain SV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Cannot result from rotation alone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Flow must be only close to surface – if deep, Jupiter rotation period would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Jovian Moons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8020050" cy="5029200"/>
          </a:xfrm>
        </p:spPr>
        <p:txBody>
          <a:bodyPr/>
          <a:lstStyle/>
          <a:p>
            <a:r>
              <a:rPr lang="en-GB" dirty="0" smtClean="0"/>
              <a:t>Approached by Galileo spacecraft</a:t>
            </a:r>
          </a:p>
          <a:p>
            <a:r>
              <a:rPr lang="en-GB" dirty="0" smtClean="0"/>
              <a:t>Magnetic fields observed at all four Galilean moons</a:t>
            </a:r>
          </a:p>
          <a:p>
            <a:r>
              <a:rPr lang="en-GB" dirty="0" smtClean="0"/>
              <a:t>Originally thought to be internal fields – dynamos?</a:t>
            </a:r>
          </a:p>
          <a:p>
            <a:r>
              <a:rPr lang="en-GB" dirty="0" smtClean="0"/>
              <a:t>Even more exciting – induced fields. Ganymede both!</a:t>
            </a:r>
          </a:p>
          <a:p>
            <a:r>
              <a:rPr lang="en-GB" dirty="0" smtClean="0"/>
              <a:t>Highly electrically conducting near surface </a:t>
            </a:r>
            <a:r>
              <a:rPr lang="en-GB" dirty="0" smtClean="0"/>
              <a:t>of </a:t>
            </a:r>
            <a:r>
              <a:rPr lang="en-GB" dirty="0" smtClean="0"/>
              <a:t>moon</a:t>
            </a:r>
          </a:p>
          <a:p>
            <a:r>
              <a:rPr lang="en-GB" dirty="0" smtClean="0"/>
              <a:t>Surface water layer under ice? Life??!!</a:t>
            </a:r>
            <a:endParaRPr lang="en-GB" dirty="0"/>
          </a:p>
        </p:txBody>
      </p:sp>
      <p:pic>
        <p:nvPicPr>
          <p:cNvPr id="4098" name="Picture 2" descr="E:\planets\liqui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11" y="3140968"/>
            <a:ext cx="1962150" cy="1504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planets\liqui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84784"/>
            <a:ext cx="1962150" cy="1495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planets\liquid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34" y="5085184"/>
            <a:ext cx="1971675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planets\jupiter_moo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93443"/>
            <a:ext cx="5146091" cy="3473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981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Jupiter Missions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931920" cy="3276600"/>
          </a:xfrm>
        </p:spPr>
      </p:pic>
      <p:pic>
        <p:nvPicPr>
          <p:cNvPr id="3074" name="Picture 2" descr="E:\planets\Juno-Payload-Syst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85184"/>
            <a:ext cx="2232248" cy="1611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planets\_59977995_juice_sat_30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974822"/>
            <a:ext cx="1660422" cy="16003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62818053"/>
              </p:ext>
            </p:extLst>
          </p:nvPr>
        </p:nvGraphicFramePr>
        <p:xfrm>
          <a:off x="6012160" y="2204864"/>
          <a:ext cx="2871788" cy="4064000"/>
        </p:xfrm>
        <a:graphic>
          <a:graphicData uri="http://schemas.openxmlformats.org/presentationml/2006/ole">
            <p:oleObj spid="_x0000_s3078" name="Acrobat Document" r:id="rId6" imgW="7557840" imgH="10695960" progId="AcroExch.Document.7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32040" y="158815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Juno and JUICE</a:t>
            </a:r>
            <a:endParaRPr lang="en-GB" sz="2400" dirty="0"/>
          </a:p>
        </p:txBody>
      </p:sp>
    </p:spTree>
    <p:extLst>
      <p:ext uri="{BB962C8B-B14F-4D97-AF65-F5344CB8AC3E}">
        <p14:creationId xmlns="" xmlns:p14="http://schemas.microsoft.com/office/powerpoint/2010/main" val="12430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even beyond?</a:t>
            </a:r>
            <a:endParaRPr lang="en-GB" dirty="0"/>
          </a:p>
        </p:txBody>
      </p:sp>
      <p:pic>
        <p:nvPicPr>
          <p:cNvPr id="5122" name="Picture 2" descr="E:\planets\exoplanet_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76328" cy="3207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701160"/>
            <a:ext cx="4990356" cy="3992285"/>
          </a:xfrm>
        </p:spPr>
      </p:pic>
    </p:spTree>
    <p:extLst>
      <p:ext uri="{BB962C8B-B14F-4D97-AF65-F5344CB8AC3E}">
        <p14:creationId xmlns="" xmlns:p14="http://schemas.microsoft.com/office/powerpoint/2010/main" val="30905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can we see fields of </a:t>
            </a:r>
            <a:r>
              <a:rPr lang="en-GB" dirty="0" err="1" smtClean="0"/>
              <a:t>Exoplanets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020050" cy="5029200"/>
          </a:xfrm>
        </p:spPr>
        <p:txBody>
          <a:bodyPr/>
          <a:lstStyle/>
          <a:p>
            <a:r>
              <a:rPr lang="en-GB" sz="2400" dirty="0" smtClean="0"/>
              <a:t>Planet radio emissions / aurora – detect radiation</a:t>
            </a:r>
            <a:r>
              <a:rPr lang="en-GB" sz="2400" dirty="0" smtClean="0"/>
              <a:t>?</a:t>
            </a:r>
          </a:p>
          <a:p>
            <a:r>
              <a:rPr lang="en-GB" sz="2400" dirty="0" smtClean="0"/>
              <a:t>Example of Jupiter from Hubble </a:t>
            </a:r>
            <a:r>
              <a:rPr lang="en-GB" sz="2400" smtClean="0"/>
              <a:t>Space Telescope</a:t>
            </a:r>
            <a:endParaRPr lang="en-GB" sz="2400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sz="2400" dirty="0" smtClean="0"/>
              <a:t>Perhaps we should do this for our planets first?!</a:t>
            </a:r>
            <a:endParaRPr lang="en-GB" sz="2400" dirty="0"/>
          </a:p>
        </p:txBody>
      </p:sp>
      <p:pic>
        <p:nvPicPr>
          <p:cNvPr id="6146" name="Picture 2" descr="E:\planets\Jupiter+aurora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6632027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14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Uranus and Neptune Sampling</a:t>
            </a:r>
            <a:endParaRPr lang="en-GB" dirty="0"/>
          </a:p>
        </p:txBody>
      </p:sp>
      <p:pic>
        <p:nvPicPr>
          <p:cNvPr id="4" name="Content Placeholder 3" descr="latlo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9" y="1844824"/>
            <a:ext cx="3743325" cy="2891790"/>
          </a:xfrm>
        </p:spPr>
      </p:pic>
      <p:pic>
        <p:nvPicPr>
          <p:cNvPr id="5" name="Picture 4" descr="radl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844824"/>
            <a:ext cx="3695700" cy="290893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3568" y="5013176"/>
            <a:ext cx="8020050" cy="160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Uranus – good coverage in latitude, not very close approach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Model not detailed, similar in quality over planet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Neptune – close approach in north, no south data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Model detailed near closest approach, poorly resolved in south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Bounding the Dipole Axis</a:t>
            </a:r>
            <a:endParaRPr lang="en-GB" dirty="0"/>
          </a:p>
        </p:txBody>
      </p:sp>
      <p:pic>
        <p:nvPicPr>
          <p:cNvPr id="4" name="Content Placeholder 3" descr="plan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091688"/>
            <a:ext cx="3985260" cy="3034665"/>
          </a:xfrm>
        </p:spPr>
      </p:pic>
      <p:pic>
        <p:nvPicPr>
          <p:cNvPr id="5" name="Picture 4" descr="optdipo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024844"/>
            <a:ext cx="4303315" cy="316835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9512" y="5249416"/>
            <a:ext cx="4176464" cy="9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Separate reflected and</a:t>
            </a:r>
            <a:r>
              <a:rPr lang="en-GB" sz="2000" b="0" kern="0" dirty="0" smtClean="0">
                <a:latin typeface="+mn-lt"/>
              </a:rPr>
              <a:t> 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transmitted energy by spectrum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endParaRPr lang="en-GB" sz="2000" b="0" kern="0" baseline="0" dirty="0" smtClean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16016" y="5373216"/>
            <a:ext cx="4176464" cy="9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endParaRPr kumimoji="0" lang="en-GB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endParaRPr lang="en-GB" sz="2000" b="0" kern="0" baseline="0" dirty="0" smtClean="0"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16016" y="5301208"/>
            <a:ext cx="4176464" cy="9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r>
              <a:rPr lang="en-GB" sz="2000" b="0" kern="0" noProof="0" dirty="0" err="1" smtClean="0">
                <a:latin typeface="+mn-lt"/>
              </a:rPr>
              <a:t>Earthlike</a:t>
            </a:r>
            <a:r>
              <a:rPr lang="en-GB" sz="2000" b="0" kern="0" noProof="0" dirty="0" smtClean="0">
                <a:latin typeface="+mn-lt"/>
              </a:rPr>
              <a:t> dipole for Uranus would require a dynamo needing more driving heat than is available</a:t>
            </a:r>
            <a:endParaRPr kumimoji="0" lang="en-GB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endParaRPr lang="en-GB" sz="2000" b="0" kern="0" baseline="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 of the Main field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4679950" cy="5076825"/>
          </a:xfrm>
        </p:spPr>
        <p:txBody>
          <a:bodyPr/>
          <a:lstStyle/>
          <a:p>
            <a:r>
              <a:rPr lang="en-GB" dirty="0" err="1" smtClean="0"/>
              <a:t>Hydromagnetic</a:t>
            </a:r>
            <a:r>
              <a:rPr lang="en-GB" dirty="0" smtClean="0"/>
              <a:t> dynamo in</a:t>
            </a:r>
            <a:br>
              <a:rPr lang="en-GB" dirty="0" smtClean="0"/>
            </a:br>
            <a:r>
              <a:rPr lang="en-GB" dirty="0" smtClean="0"/>
              <a:t>Earth’s core</a:t>
            </a:r>
          </a:p>
          <a:p>
            <a:r>
              <a:rPr lang="en-GB" dirty="0" smtClean="0"/>
              <a:t>Earth’s core is molten iron (plus other stuff)</a:t>
            </a:r>
          </a:p>
          <a:p>
            <a:r>
              <a:rPr lang="en-GB" dirty="0" smtClean="0"/>
              <a:t>Motions in the core bend and stretch magnetic field, producing more magnetic field!</a:t>
            </a:r>
          </a:p>
          <a:p>
            <a:r>
              <a:rPr lang="en-GB" dirty="0" smtClean="0"/>
              <a:t>Therefore, field structure at core surface is particularly interesting </a:t>
            </a:r>
          </a:p>
          <a:p>
            <a:r>
              <a:rPr lang="en-GB" dirty="0" smtClean="0"/>
              <a:t>We can use surface observations to make a field model to map core surface field.</a:t>
            </a:r>
          </a:p>
          <a:p>
            <a:r>
              <a:rPr lang="en-GB" dirty="0" smtClean="0"/>
              <a:t>We can’t observe what is happening </a:t>
            </a:r>
            <a:r>
              <a:rPr lang="en-GB" i="1" dirty="0" smtClean="0"/>
              <a:t>in</a:t>
            </a:r>
            <a:r>
              <a:rPr lang="en-GB" dirty="0" smtClean="0"/>
              <a:t> the core.</a:t>
            </a:r>
          </a:p>
        </p:txBody>
      </p:sp>
      <p:pic>
        <p:nvPicPr>
          <p:cNvPr id="9220" name="Picture 4" descr="kath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557338"/>
            <a:ext cx="3559175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84250" y="304800"/>
            <a:ext cx="7175500" cy="895350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dirty="0" smtClean="0"/>
              <a:t>Founder </a:t>
            </a:r>
            <a:r>
              <a:rPr lang="da-DK" dirty="0"/>
              <a:t>of Modern</a:t>
            </a:r>
            <a:br>
              <a:rPr lang="da-DK" dirty="0"/>
            </a:br>
            <a:r>
              <a:rPr lang="da-DK" dirty="0"/>
              <a:t>Observational Geomagnetism</a:t>
            </a:r>
          </a:p>
        </p:txBody>
      </p:sp>
      <p:pic>
        <p:nvPicPr>
          <p:cNvPr id="165898" name="Picture 10" descr="F:\mags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50" y="1981200"/>
            <a:ext cx="3721100" cy="4313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Downward Continuation Movie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250825" y="5437188"/>
            <a:ext cx="866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latin typeface="Trebuchet MS" pitchFamily="34" charset="0"/>
              </a:rPr>
              <a:t>Gets complicated at depth of fluid iron core – </a:t>
            </a:r>
          </a:p>
          <a:p>
            <a:r>
              <a:rPr lang="en-GB">
                <a:latin typeface="Trebuchet MS" pitchFamily="34" charset="0"/>
              </a:rPr>
              <a:t>0.547 Earth radii - where the field is from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1116013" y="5445125"/>
            <a:ext cx="7062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latin typeface="Trebuchet MS" pitchFamily="34" charset="0"/>
              </a:rPr>
              <a:t>Number is distance from Earth centre</a:t>
            </a:r>
          </a:p>
          <a:p>
            <a:r>
              <a:rPr lang="en-GB">
                <a:latin typeface="Trebuchet MS" pitchFamily="34" charset="0"/>
              </a:rPr>
              <a:t>in Earth radii – watch detail appear!</a:t>
            </a:r>
          </a:p>
        </p:txBody>
      </p:sp>
      <p:pic>
        <p:nvPicPr>
          <p:cNvPr id="204807" name="Picture 7" descr="downslow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038" y="1733550"/>
            <a:ext cx="5495925" cy="339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5" grpId="0"/>
      <p:bldP spid="2048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84250" y="323850"/>
            <a:ext cx="7175500" cy="895350"/>
          </a:xfrm>
        </p:spPr>
        <p:txBody>
          <a:bodyPr/>
          <a:lstStyle/>
          <a:p>
            <a:r>
              <a:rPr lang="da-DK" dirty="0"/>
              <a:t>Recent Satellites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138" y="1752600"/>
            <a:ext cx="6542087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/>
              <a:t/>
            </a:r>
            <a:br>
              <a:rPr lang="en-US" sz="1800"/>
            </a:br>
            <a:endParaRPr lang="en-US" sz="1600"/>
          </a:p>
        </p:txBody>
      </p:sp>
      <p:pic>
        <p:nvPicPr>
          <p:cNvPr id="96263" name="Picture 7" descr="C:\Dokumenter\orste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63" y="1752600"/>
            <a:ext cx="1712912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5" name="Picture 9" descr="S:\sac-c.JPG"/>
          <p:cNvPicPr>
            <a:picLocks noChangeAspect="1" noChangeArrowheads="1"/>
          </p:cNvPicPr>
          <p:nvPr/>
        </p:nvPicPr>
        <p:blipFill>
          <a:blip r:embed="rId3" cstate="print"/>
          <a:srcRect l="12132" t="4004" b="3639"/>
          <a:stretch>
            <a:fillRect/>
          </a:stretch>
        </p:blipFill>
        <p:spPr bwMode="auto">
          <a:xfrm>
            <a:off x="5908675" y="1752600"/>
            <a:ext cx="2001838" cy="3036888"/>
          </a:xfrm>
          <a:prstGeom prst="rect">
            <a:avLst/>
          </a:prstGeom>
          <a:noFill/>
        </p:spPr>
      </p:pic>
      <p:pic>
        <p:nvPicPr>
          <p:cNvPr id="96264" name="Picture 8" descr="C:\Documents\champ.gif"/>
          <p:cNvPicPr>
            <a:picLocks noChangeAspect="1" noChangeArrowheads="1"/>
          </p:cNvPicPr>
          <p:nvPr/>
        </p:nvPicPr>
        <p:blipFill>
          <a:blip r:embed="rId4" cstate="print"/>
          <a:srcRect l="1859" t="2214" r="1859" b="2214"/>
          <a:stretch>
            <a:fillRect/>
          </a:stretch>
        </p:blipFill>
        <p:spPr bwMode="auto">
          <a:xfrm>
            <a:off x="2954338" y="2057400"/>
            <a:ext cx="2565400" cy="2314575"/>
          </a:xfrm>
          <a:prstGeom prst="rect">
            <a:avLst/>
          </a:prstGeom>
          <a:noFill/>
        </p:spPr>
      </p:pic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844550" y="5105400"/>
            <a:ext cx="1431925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3200" b="0">
                <a:latin typeface="Book Antiqua" pitchFamily="18" charset="0"/>
              </a:rPr>
              <a:t>Ørsted</a:t>
            </a: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3571875" y="5029200"/>
            <a:ext cx="1685925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GB" sz="3200" b="0">
                <a:latin typeface="Book Antiqua" pitchFamily="18" charset="0"/>
              </a:rPr>
              <a:t>Champ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6259513" y="5105400"/>
            <a:ext cx="1316037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3200" b="0" dirty="0">
                <a:latin typeface="Book Antiqua" pitchFamily="18" charset="0"/>
              </a:rPr>
              <a:t>SAC-C</a:t>
            </a: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2370115" y="5903913"/>
            <a:ext cx="4403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800" dirty="0" smtClean="0"/>
              <a:t>Active from 1999 to 2010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warm_constellation_2_without_text"/>
          <p:cNvPicPr>
            <a:picLocks noChangeAspect="1" noChangeArrowheads="1"/>
          </p:cNvPicPr>
          <p:nvPr/>
        </p:nvPicPr>
        <p:blipFill>
          <a:blip r:embed="rId2" cstate="print"/>
          <a:srcRect l="12402" r="7088" b="9453"/>
          <a:stretch>
            <a:fillRect/>
          </a:stretch>
        </p:blipFill>
        <p:spPr bwMode="auto">
          <a:xfrm>
            <a:off x="1835696" y="1700808"/>
            <a:ext cx="5131742" cy="432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Future - Swarm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Ground stations</a:t>
            </a:r>
            <a:endParaRPr lang="en-GB" dirty="0"/>
          </a:p>
        </p:txBody>
      </p:sp>
      <p:pic>
        <p:nvPicPr>
          <p:cNvPr id="201732" name="Picture 4" descr="aerial view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62163" y="1844675"/>
            <a:ext cx="5019675" cy="4286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ners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474747"/>
      </a:accent1>
      <a:accent2>
        <a:srgbClr val="DADADA"/>
      </a:accent2>
      <a:accent3>
        <a:srgbClr val="FFFFFF"/>
      </a:accent3>
      <a:accent4>
        <a:srgbClr val="000000"/>
      </a:accent4>
      <a:accent5>
        <a:srgbClr val="B1B1B1"/>
      </a:accent5>
      <a:accent6>
        <a:srgbClr val="C5C5C5"/>
      </a:accent6>
      <a:hlink>
        <a:srgbClr val="000000"/>
      </a:hlink>
      <a:folHlink>
        <a:srgbClr val="919191"/>
      </a:folHlink>
    </a:clrScheme>
    <a:fontScheme name="faners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fane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e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Pages>5</Pages>
  <Words>844</Words>
  <Application>Microsoft Office PowerPoint</Application>
  <PresentationFormat>On-screen Show (4:3)</PresentationFormat>
  <Paragraphs>185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faners</vt:lpstr>
      <vt:lpstr>Acrobat Document</vt:lpstr>
      <vt:lpstr>Planetary Magnetic Fields</vt:lpstr>
      <vt:lpstr>A Simple Picture</vt:lpstr>
      <vt:lpstr>Multiple Field Sources</vt:lpstr>
      <vt:lpstr>Origin of the Main field</vt:lpstr>
      <vt:lpstr>The Founder of Modern Observational Geomagnetism</vt:lpstr>
      <vt:lpstr>Downward Continuation Movie</vt:lpstr>
      <vt:lpstr>Recent Satellites</vt:lpstr>
      <vt:lpstr>The Future - Swarm</vt:lpstr>
      <vt:lpstr>Ground stations</vt:lpstr>
      <vt:lpstr>The Historical Record</vt:lpstr>
      <vt:lpstr>Radial Field at Core-Mantle Boundary</vt:lpstr>
      <vt:lpstr>What causes the changes?</vt:lpstr>
      <vt:lpstr>The Geomagnetic Field Spectrum</vt:lpstr>
      <vt:lpstr>Crustal field</vt:lpstr>
      <vt:lpstr>External Field</vt:lpstr>
      <vt:lpstr>Summary</vt:lpstr>
      <vt:lpstr>Solar System Fields</vt:lpstr>
      <vt:lpstr>Terrestrial Planets</vt:lpstr>
      <vt:lpstr>Mercury Models</vt:lpstr>
      <vt:lpstr>Giant Planet Data: Pioneer / Voyager</vt:lpstr>
      <vt:lpstr>Giant Planet Structures</vt:lpstr>
      <vt:lpstr>Jupiter and Saturn Surface Fields</vt:lpstr>
      <vt:lpstr>Dipole structures again</vt:lpstr>
      <vt:lpstr>Jupiter and Saturn Surface Fields</vt:lpstr>
      <vt:lpstr>How different are Uranus/Neptune?</vt:lpstr>
      <vt:lpstr>But take with a pinch of salt…</vt:lpstr>
      <vt:lpstr>More Saturn detail - Cassini</vt:lpstr>
      <vt:lpstr>Recent Saturn Field Model</vt:lpstr>
      <vt:lpstr>Saturn’s Dynamo?</vt:lpstr>
      <vt:lpstr>Models of Jovian Field Change</vt:lpstr>
      <vt:lpstr>Jovian Flow Modelling</vt:lpstr>
      <vt:lpstr>Jovian Moons</vt:lpstr>
      <vt:lpstr>New Jupiter Missions</vt:lpstr>
      <vt:lpstr>And even beyond?</vt:lpstr>
      <vt:lpstr>How can we see fields of Exoplanets?</vt:lpstr>
      <vt:lpstr>Slide 36</vt:lpstr>
      <vt:lpstr>Uranus and Neptune Sampling</vt:lpstr>
      <vt:lpstr>Bounding the Dipole Axis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Observational Geomagnetism</dc:title>
  <dc:creator>Richard Holme</dc:creator>
  <dc:description>Zatman Lecture SEDI Julyl 2004</dc:description>
  <cp:lastModifiedBy>Richard Holme</cp:lastModifiedBy>
  <cp:revision>451</cp:revision>
  <cp:lastPrinted>2000-11-24T15:58:37Z</cp:lastPrinted>
  <dcterms:created xsi:type="dcterms:W3CDTF">1997-06-02T08:20:10Z</dcterms:created>
  <dcterms:modified xsi:type="dcterms:W3CDTF">2013-04-09T10:07:53Z</dcterms:modified>
</cp:coreProperties>
</file>