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tags/tag8.xml" ContentType="application/vnd.openxmlformats-officedocument.presentationml.tags+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tags/tag38.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slides/slide99.xml" ContentType="application/vnd.openxmlformats-officedocument.presentationml.slide+xml"/>
  <Override PartName="/ppt/slides/slide118.xml" ContentType="application/vnd.openxmlformats-officedocument.presentationml.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slides/slide119.xml" ContentType="application/vnd.openxmlformats-officedocument.presentationml.slide+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slides/slide89.xml" ContentType="application/vnd.openxmlformats-officedocument.presentationml.slide+xml"/>
  <Override PartName="/ppt/slides/slide108.xml" ContentType="application/vnd.openxmlformats-officedocument.presentationml.slide+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slides/slide79.xml" ContentType="application/vnd.openxmlformats-officedocument.presentationml.slide+xml"/>
  <Override PartName="/ppt/slides/slide10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tags/tag3.xml" ContentType="application/vnd.openxmlformats-officedocument.presentationml.tags+xml"/>
  <Override PartName="/ppt/tags/tag59.xml" ContentType="application/vnd.openxmlformats-officedocument.presentationml.tags+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slides/slide98.xml" ContentType="application/vnd.openxmlformats-officedocument.presentationml.slide+xml"/>
  <Override PartName="/ppt/slides/slide117.xml" ContentType="application/vnd.openxmlformats-officedocument.presentationml.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Default Extension="fntdata" ContentType="application/x-fontdata"/>
  <Override PartName="/ppt/tags/tag56.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04" r:id="rId1"/>
  </p:sldMasterIdLst>
  <p:handoutMasterIdLst>
    <p:handoutMasterId r:id="rId126"/>
  </p:handoutMasterIdLst>
  <p:sldIdLst>
    <p:sldId id="256" r:id="rId2"/>
    <p:sldId id="375" r:id="rId3"/>
    <p:sldId id="376" r:id="rId4"/>
    <p:sldId id="377" r:id="rId5"/>
    <p:sldId id="269" r:id="rId6"/>
    <p:sldId id="260" r:id="rId7"/>
    <p:sldId id="261" r:id="rId8"/>
    <p:sldId id="262" r:id="rId9"/>
    <p:sldId id="416" r:id="rId10"/>
    <p:sldId id="422" r:id="rId11"/>
    <p:sldId id="263" r:id="rId12"/>
    <p:sldId id="264" r:id="rId13"/>
    <p:sldId id="271" r:id="rId14"/>
    <p:sldId id="265" r:id="rId15"/>
    <p:sldId id="425" r:id="rId16"/>
    <p:sldId id="424" r:id="rId17"/>
    <p:sldId id="267" r:id="rId18"/>
    <p:sldId id="380" r:id="rId19"/>
    <p:sldId id="381" r:id="rId20"/>
    <p:sldId id="382" r:id="rId21"/>
    <p:sldId id="383" r:id="rId22"/>
    <p:sldId id="423" r:id="rId23"/>
    <p:sldId id="274" r:id="rId24"/>
    <p:sldId id="273" r:id="rId25"/>
    <p:sldId id="275" r:id="rId26"/>
    <p:sldId id="276" r:id="rId27"/>
    <p:sldId id="277" r:id="rId28"/>
    <p:sldId id="292" r:id="rId29"/>
    <p:sldId id="293" r:id="rId30"/>
    <p:sldId id="282" r:id="rId31"/>
    <p:sldId id="283" r:id="rId32"/>
    <p:sldId id="384" r:id="rId33"/>
    <p:sldId id="385" r:id="rId34"/>
    <p:sldId id="284" r:id="rId35"/>
    <p:sldId id="285" r:id="rId36"/>
    <p:sldId id="286" r:id="rId37"/>
    <p:sldId id="361" r:id="rId38"/>
    <p:sldId id="288" r:id="rId39"/>
    <p:sldId id="289" r:id="rId40"/>
    <p:sldId id="374" r:id="rId41"/>
    <p:sldId id="373" r:id="rId42"/>
    <p:sldId id="290" r:id="rId43"/>
    <p:sldId id="291" r:id="rId44"/>
    <p:sldId id="386" r:id="rId45"/>
    <p:sldId id="387" r:id="rId46"/>
    <p:sldId id="294" r:id="rId47"/>
    <p:sldId id="295" r:id="rId48"/>
    <p:sldId id="296" r:id="rId49"/>
    <p:sldId id="297" r:id="rId50"/>
    <p:sldId id="298" r:id="rId51"/>
    <p:sldId id="299" r:id="rId52"/>
    <p:sldId id="300" r:id="rId53"/>
    <p:sldId id="306" r:id="rId54"/>
    <p:sldId id="362" r:id="rId55"/>
    <p:sldId id="412" r:id="rId56"/>
    <p:sldId id="413" r:id="rId57"/>
    <p:sldId id="304" r:id="rId58"/>
    <p:sldId id="303" r:id="rId59"/>
    <p:sldId id="308" r:id="rId60"/>
    <p:sldId id="307" r:id="rId61"/>
    <p:sldId id="372" r:id="rId62"/>
    <p:sldId id="371" r:id="rId63"/>
    <p:sldId id="309" r:id="rId64"/>
    <p:sldId id="311" r:id="rId65"/>
    <p:sldId id="310" r:id="rId66"/>
    <p:sldId id="370" r:id="rId67"/>
    <p:sldId id="369" r:id="rId68"/>
    <p:sldId id="313" r:id="rId69"/>
    <p:sldId id="312" r:id="rId70"/>
    <p:sldId id="314" r:id="rId71"/>
    <p:sldId id="400" r:id="rId72"/>
    <p:sldId id="401" r:id="rId73"/>
    <p:sldId id="316" r:id="rId74"/>
    <p:sldId id="315" r:id="rId75"/>
    <p:sldId id="317" r:id="rId76"/>
    <p:sldId id="402" r:id="rId77"/>
    <p:sldId id="403" r:id="rId78"/>
    <p:sldId id="404" r:id="rId79"/>
    <p:sldId id="405" r:id="rId80"/>
    <p:sldId id="364" r:id="rId81"/>
    <p:sldId id="363" r:id="rId82"/>
    <p:sldId id="368" r:id="rId83"/>
    <p:sldId id="367" r:id="rId84"/>
    <p:sldId id="366" r:id="rId85"/>
    <p:sldId id="365" r:id="rId86"/>
    <p:sldId id="398" r:id="rId87"/>
    <p:sldId id="399" r:id="rId88"/>
    <p:sldId id="394" r:id="rId89"/>
    <p:sldId id="395" r:id="rId90"/>
    <p:sldId id="408" r:id="rId91"/>
    <p:sldId id="409" r:id="rId92"/>
    <p:sldId id="410" r:id="rId93"/>
    <p:sldId id="411" r:id="rId94"/>
    <p:sldId id="392" r:id="rId95"/>
    <p:sldId id="393" r:id="rId96"/>
    <p:sldId id="328" r:id="rId97"/>
    <p:sldId id="329" r:id="rId98"/>
    <p:sldId id="330" r:id="rId99"/>
    <p:sldId id="426" r:id="rId100"/>
    <p:sldId id="427" r:id="rId101"/>
    <p:sldId id="332" r:id="rId102"/>
    <p:sldId id="331" r:id="rId103"/>
    <p:sldId id="334" r:id="rId104"/>
    <p:sldId id="333" r:id="rId105"/>
    <p:sldId id="336" r:id="rId106"/>
    <p:sldId id="335" r:id="rId107"/>
    <p:sldId id="338" r:id="rId108"/>
    <p:sldId id="337" r:id="rId109"/>
    <p:sldId id="428" r:id="rId110"/>
    <p:sldId id="340" r:id="rId111"/>
    <p:sldId id="339" r:id="rId112"/>
    <p:sldId id="345" r:id="rId113"/>
    <p:sldId id="346" r:id="rId114"/>
    <p:sldId id="348" r:id="rId115"/>
    <p:sldId id="347" r:id="rId116"/>
    <p:sldId id="350" r:id="rId117"/>
    <p:sldId id="349" r:id="rId118"/>
    <p:sldId id="352" r:id="rId119"/>
    <p:sldId id="351" r:id="rId120"/>
    <p:sldId id="429" r:id="rId121"/>
    <p:sldId id="420" r:id="rId122"/>
    <p:sldId id="419" r:id="rId123"/>
    <p:sldId id="357" r:id="rId124"/>
    <p:sldId id="358" r:id="rId125"/>
  </p:sldIdLst>
  <p:sldSz cx="9144000" cy="6858000" type="screen4x3"/>
  <p:notesSz cx="6858000" cy="9144000"/>
  <p:embeddedFontLst>
    <p:embeddedFont>
      <p:font typeface="Calibri" pitchFamily="34" charset="0"/>
      <p:regular r:id="rId127"/>
      <p:bold r:id="rId128"/>
      <p:italic r:id="rId129"/>
      <p:boldItalic r:id="rId130"/>
    </p:embeddedFont>
  </p:embeddedFontLst>
  <p:custDataLst>
    <p:tags r:id="rId131"/>
  </p:custDataLst>
  <p:defaultTextStyle>
    <a:defPPr>
      <a:defRPr lang="en-GB"/>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ADA3"/>
    <a:srgbClr val="ADABA1"/>
    <a:srgbClr val="47463F"/>
    <a:srgbClr val="8F8C7F"/>
    <a:srgbClr val="BEC5B9"/>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4" autoAdjust="0"/>
    <p:restoredTop sz="94660" autoAdjust="0"/>
  </p:normalViewPr>
  <p:slideViewPr>
    <p:cSldViewPr>
      <p:cViewPr varScale="1">
        <p:scale>
          <a:sx n="102" d="100"/>
          <a:sy n="102" d="100"/>
        </p:scale>
        <p:origin x="-19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518"/>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font" Target="fonts/font2.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handoutMaster" Target="handoutMasters/handoutMaster1.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font" Target="fonts/font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font" Target="fonts/font4.fntdata"/><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gs" Target="tags/tag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138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138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138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9C9709A-DB2C-4463-B86B-40D8B49A99EC}"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3" Type="http://schemas.openxmlformats.org/officeDocument/2006/relationships/tags" Target="../tags/tag19.xml"/><Relationship Id="rId18" Type="http://schemas.openxmlformats.org/officeDocument/2006/relationships/tags" Target="../tags/tag24.xml"/><Relationship Id="rId26" Type="http://schemas.openxmlformats.org/officeDocument/2006/relationships/tags" Target="../tags/tag32.xml"/><Relationship Id="rId39" Type="http://schemas.openxmlformats.org/officeDocument/2006/relationships/tags" Target="../tags/tag45.xml"/><Relationship Id="rId21" Type="http://schemas.openxmlformats.org/officeDocument/2006/relationships/tags" Target="../tags/tag27.xml"/><Relationship Id="rId34" Type="http://schemas.openxmlformats.org/officeDocument/2006/relationships/tags" Target="../tags/tag40.xml"/><Relationship Id="rId42" Type="http://schemas.openxmlformats.org/officeDocument/2006/relationships/tags" Target="../tags/tag48.xml"/><Relationship Id="rId47" Type="http://schemas.openxmlformats.org/officeDocument/2006/relationships/tags" Target="../tags/tag53.xml"/><Relationship Id="rId50" Type="http://schemas.openxmlformats.org/officeDocument/2006/relationships/tags" Target="../tags/tag56.xml"/><Relationship Id="rId55" Type="http://schemas.openxmlformats.org/officeDocument/2006/relationships/tags" Target="../tags/tag61.xml"/><Relationship Id="rId7" Type="http://schemas.openxmlformats.org/officeDocument/2006/relationships/tags" Target="../tags/tag13.xml"/><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tags" Target="../tags/tag26.xml"/><Relationship Id="rId29" Type="http://schemas.openxmlformats.org/officeDocument/2006/relationships/tags" Target="../tags/tag35.xml"/><Relationship Id="rId41" Type="http://schemas.openxmlformats.org/officeDocument/2006/relationships/tags" Target="../tags/tag47.xml"/><Relationship Id="rId54" Type="http://schemas.openxmlformats.org/officeDocument/2006/relationships/tags" Target="../tags/tag60.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24" Type="http://schemas.openxmlformats.org/officeDocument/2006/relationships/tags" Target="../tags/tag30.xml"/><Relationship Id="rId32" Type="http://schemas.openxmlformats.org/officeDocument/2006/relationships/tags" Target="../tags/tag38.xml"/><Relationship Id="rId37" Type="http://schemas.openxmlformats.org/officeDocument/2006/relationships/tags" Target="../tags/tag43.xml"/><Relationship Id="rId40" Type="http://schemas.openxmlformats.org/officeDocument/2006/relationships/tags" Target="../tags/tag46.xml"/><Relationship Id="rId45" Type="http://schemas.openxmlformats.org/officeDocument/2006/relationships/tags" Target="../tags/tag51.xml"/><Relationship Id="rId53" Type="http://schemas.openxmlformats.org/officeDocument/2006/relationships/tags" Target="../tags/tag59.xml"/><Relationship Id="rId58" Type="http://schemas.openxmlformats.org/officeDocument/2006/relationships/tags" Target="../tags/tag64.xml"/><Relationship Id="rId5" Type="http://schemas.openxmlformats.org/officeDocument/2006/relationships/tags" Target="../tags/tag11.xml"/><Relationship Id="rId15" Type="http://schemas.openxmlformats.org/officeDocument/2006/relationships/tags" Target="../tags/tag21.xml"/><Relationship Id="rId23" Type="http://schemas.openxmlformats.org/officeDocument/2006/relationships/tags" Target="../tags/tag29.xml"/><Relationship Id="rId28" Type="http://schemas.openxmlformats.org/officeDocument/2006/relationships/tags" Target="../tags/tag34.xml"/><Relationship Id="rId36" Type="http://schemas.openxmlformats.org/officeDocument/2006/relationships/tags" Target="../tags/tag42.xml"/><Relationship Id="rId49" Type="http://schemas.openxmlformats.org/officeDocument/2006/relationships/tags" Target="../tags/tag55.xml"/><Relationship Id="rId57" Type="http://schemas.openxmlformats.org/officeDocument/2006/relationships/tags" Target="../tags/tag63.xml"/><Relationship Id="rId61" Type="http://schemas.openxmlformats.org/officeDocument/2006/relationships/slideMaster" Target="../slideMasters/slideMaster1.xml"/><Relationship Id="rId10" Type="http://schemas.openxmlformats.org/officeDocument/2006/relationships/tags" Target="../tags/tag16.xml"/><Relationship Id="rId19" Type="http://schemas.openxmlformats.org/officeDocument/2006/relationships/tags" Target="../tags/tag25.xml"/><Relationship Id="rId31" Type="http://schemas.openxmlformats.org/officeDocument/2006/relationships/tags" Target="../tags/tag37.xml"/><Relationship Id="rId44" Type="http://schemas.openxmlformats.org/officeDocument/2006/relationships/tags" Target="../tags/tag50.xml"/><Relationship Id="rId52" Type="http://schemas.openxmlformats.org/officeDocument/2006/relationships/tags" Target="../tags/tag58.xml"/><Relationship Id="rId60" Type="http://schemas.openxmlformats.org/officeDocument/2006/relationships/tags" Target="../tags/tag66.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tags" Target="../tags/tag28.xml"/><Relationship Id="rId27" Type="http://schemas.openxmlformats.org/officeDocument/2006/relationships/tags" Target="../tags/tag33.xml"/><Relationship Id="rId30" Type="http://schemas.openxmlformats.org/officeDocument/2006/relationships/tags" Target="../tags/tag36.xml"/><Relationship Id="rId35" Type="http://schemas.openxmlformats.org/officeDocument/2006/relationships/tags" Target="../tags/tag41.xml"/><Relationship Id="rId43" Type="http://schemas.openxmlformats.org/officeDocument/2006/relationships/tags" Target="../tags/tag49.xml"/><Relationship Id="rId48" Type="http://schemas.openxmlformats.org/officeDocument/2006/relationships/tags" Target="../tags/tag54.xml"/><Relationship Id="rId56" Type="http://schemas.openxmlformats.org/officeDocument/2006/relationships/tags" Target="../tags/tag62.xml"/><Relationship Id="rId8" Type="http://schemas.openxmlformats.org/officeDocument/2006/relationships/tags" Target="../tags/tag14.xml"/><Relationship Id="rId51" Type="http://schemas.openxmlformats.org/officeDocument/2006/relationships/tags" Target="../tags/tag57.xml"/><Relationship Id="rId3" Type="http://schemas.openxmlformats.org/officeDocument/2006/relationships/tags" Target="../tags/tag9.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tags" Target="../tags/tag31.xml"/><Relationship Id="rId33" Type="http://schemas.openxmlformats.org/officeDocument/2006/relationships/tags" Target="../tags/tag39.xml"/><Relationship Id="rId38" Type="http://schemas.openxmlformats.org/officeDocument/2006/relationships/tags" Target="../tags/tag44.xml"/><Relationship Id="rId46" Type="http://schemas.openxmlformats.org/officeDocument/2006/relationships/tags" Target="../tags/tag52.xml"/><Relationship Id="rId59" Type="http://schemas.openxmlformats.org/officeDocument/2006/relationships/tags" Target="../tags/tag6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werQ Vote Master">
    <p:spTree>
      <p:nvGrpSpPr>
        <p:cNvPr id="1" name=""/>
        <p:cNvGrpSpPr/>
        <p:nvPr/>
      </p:nvGrpSpPr>
      <p:grpSpPr>
        <a:xfrm>
          <a:off x="0" y="0"/>
          <a:ext cx="0" cy="0"/>
          <a:chOff x="0" y="0"/>
          <a:chExt cx="0" cy="0"/>
        </a:xfrm>
      </p:grpSpPr>
      <p:sp>
        <p:nvSpPr>
          <p:cNvPr id="2" name="s8CDBarBack"/>
          <p:cNvSpPr/>
          <p:nvPr userDrawn="1">
            <p:custDataLst>
              <p:tags r:id="rId1"/>
            </p:custDataLst>
          </p:nvPr>
        </p:nvSpPr>
        <p:spPr>
          <a:xfrm>
            <a:off x="1143000" y="6426200"/>
            <a:ext cx="6858000" cy="3175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s8CDBar"/>
          <p:cNvSpPr/>
          <p:nvPr userDrawn="1">
            <p:custDataLst>
              <p:tags r:id="rId2"/>
            </p:custDataLst>
          </p:nvPr>
        </p:nvSpPr>
        <p:spPr>
          <a:xfrm>
            <a:off x="1143000" y="6426200"/>
            <a:ext cx="3429000" cy="317500"/>
          </a:xfrm>
          <a:prstGeom prst="rect">
            <a:avLst/>
          </a:prstGeom>
          <a:solidFill>
            <a:srgbClr val="608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s8CDBarPreText"/>
          <p:cNvSpPr txBox="1"/>
          <p:nvPr userDrawn="1">
            <p:custDataLst>
              <p:tags r:id="rId3"/>
            </p:custDataLst>
          </p:nvPr>
        </p:nvSpPr>
        <p:spPr>
          <a:xfrm>
            <a:off x="1485900" y="6426200"/>
            <a:ext cx="2743200" cy="307975"/>
          </a:xfrm>
          <a:prstGeom prst="rect">
            <a:avLst/>
          </a:prstGeom>
          <a:noFill/>
        </p:spPr>
        <p:txBody>
          <a:bodyPr>
            <a:spAutoFit/>
          </a:bodyPr>
          <a:lstStyle/>
          <a:p>
            <a:pPr algn="r">
              <a:defRPr/>
            </a:pPr>
            <a:r>
              <a:rPr lang="en-GB" sz="1400"/>
              <a:t>You have</a:t>
            </a:r>
          </a:p>
        </p:txBody>
      </p:sp>
      <p:sp>
        <p:nvSpPr>
          <p:cNvPr id="5" name="s8CDBarNumber"/>
          <p:cNvSpPr txBox="1"/>
          <p:nvPr userDrawn="1">
            <p:custDataLst>
              <p:tags r:id="rId4"/>
            </p:custDataLst>
          </p:nvPr>
        </p:nvSpPr>
        <p:spPr>
          <a:xfrm>
            <a:off x="4229100" y="6426200"/>
            <a:ext cx="685800" cy="338138"/>
          </a:xfrm>
          <a:prstGeom prst="rect">
            <a:avLst/>
          </a:prstGeom>
          <a:noFill/>
        </p:spPr>
        <p:txBody>
          <a:bodyPr>
            <a:spAutoFit/>
          </a:bodyPr>
          <a:lstStyle/>
          <a:p>
            <a:pPr algn="ctr">
              <a:defRPr/>
            </a:pPr>
            <a:r>
              <a:rPr lang="en-GB" sz="1600"/>
              <a:t>10</a:t>
            </a:r>
          </a:p>
        </p:txBody>
      </p:sp>
      <p:sp>
        <p:nvSpPr>
          <p:cNvPr id="6" name="s8CDBarPostText"/>
          <p:cNvSpPr txBox="1"/>
          <p:nvPr userDrawn="1">
            <p:custDataLst>
              <p:tags r:id="rId5"/>
            </p:custDataLst>
          </p:nvPr>
        </p:nvSpPr>
        <p:spPr>
          <a:xfrm>
            <a:off x="4914900" y="6426200"/>
            <a:ext cx="2743200" cy="307975"/>
          </a:xfrm>
          <a:prstGeom prst="rect">
            <a:avLst/>
          </a:prstGeom>
          <a:noFill/>
        </p:spPr>
        <p:txBody>
          <a:bodyPr>
            <a:spAutoFit/>
          </a:bodyPr>
          <a:lstStyle/>
          <a:p>
            <a:pPr>
              <a:defRPr/>
            </a:pPr>
            <a:r>
              <a:rPr lang="en-GB" sz="1400"/>
              <a:t>seconds</a:t>
            </a:r>
          </a:p>
        </p:txBody>
      </p:sp>
      <p:sp>
        <p:nvSpPr>
          <p:cNvPr id="7" name="Date Placeholder 2"/>
          <p:cNvSpPr>
            <a:spLocks noGrp="1"/>
          </p:cNvSpPr>
          <p:nvPr>
            <p:ph type="dt" sz="half" idx="10"/>
          </p:nvPr>
        </p:nvSpPr>
        <p:spPr/>
        <p:txBody>
          <a:bodyPr/>
          <a:lstStyle>
            <a:lvl1pPr>
              <a:defRPr/>
            </a:lvl1pPr>
          </a:lstStyle>
          <a:p>
            <a:pPr>
              <a:defRPr/>
            </a:pPr>
            <a:endParaRPr lang="en-GB"/>
          </a:p>
        </p:txBody>
      </p:sp>
      <p:sp>
        <p:nvSpPr>
          <p:cNvPr id="8" name="Slide Number Placeholder 4"/>
          <p:cNvSpPr>
            <a:spLocks noGrp="1"/>
          </p:cNvSpPr>
          <p:nvPr>
            <p:ph type="sldNum" sz="quarter" idx="11"/>
          </p:nvPr>
        </p:nvSpPr>
        <p:spPr/>
        <p:txBody>
          <a:bodyPr/>
          <a:lstStyle>
            <a:lvl1pPr>
              <a:defRPr smtClean="0"/>
            </a:lvl1pPr>
          </a:lstStyle>
          <a:p>
            <a:pPr>
              <a:defRPr/>
            </a:pPr>
            <a:fld id="{71355AC8-4D85-473D-8C5C-FFEA3D12F630}"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C850F5D-75E0-4363-986D-5350FEF883D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4146BC60-7B27-4C7F-88D9-7EA50AD3C33B}"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388FB74-B847-4A65-B80F-7A6A4FC4F9D8}"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D097CC8-1478-4E00-84DB-E19B6B175648}"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en-GB" noProof="0" smtClean="0"/>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D772ED0-C102-4BB2-94C0-A275A89795C7}" type="slidenum">
              <a:rPr lang="en-GB"/>
              <a:pPr>
                <a:defRPr/>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5AFCC2A-21F0-4E5F-B9FD-2250CD4F310D}"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werQ Chart Master">
    <p:spTree>
      <p:nvGrpSpPr>
        <p:cNvPr id="1" name=""/>
        <p:cNvGrpSpPr/>
        <p:nvPr/>
      </p:nvGrpSpPr>
      <p:grpSpPr>
        <a:xfrm>
          <a:off x="0" y="0"/>
          <a:ext cx="0" cy="0"/>
          <a:chOff x="0" y="0"/>
          <a:chExt cx="0" cy="0"/>
        </a:xfrm>
      </p:grpSpPr>
      <p:sp>
        <p:nvSpPr>
          <p:cNvPr id="2" name="b1"/>
          <p:cNvSpPr/>
          <p:nvPr userDrawn="1">
            <p:custDataLst>
              <p:tags r:id="rId1"/>
            </p:custDataLst>
          </p:nvPr>
        </p:nvSpPr>
        <p:spPr>
          <a:xfrm>
            <a:off x="381000" y="381000"/>
            <a:ext cx="2095500" cy="355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c1"/>
          <p:cNvSpPr/>
          <p:nvPr userDrawn="1">
            <p:custDataLst>
              <p:tags r:id="rId2"/>
            </p:custDataLst>
          </p:nvPr>
        </p:nvSpPr>
        <p:spPr>
          <a:xfrm rot="5400000">
            <a:off x="3473450" y="-488950"/>
            <a:ext cx="355600" cy="2095500"/>
          </a:xfrm>
          <a:prstGeom prst="can">
            <a:avLst>
              <a:gd name="adj" fmla="val 33333"/>
            </a:avLst>
          </a:prstGeom>
          <a:gradFill flip="none" rotWithShape="1">
            <a:gsLst>
              <a:gs pos="0">
                <a:srgbClr val="FF0000"/>
              </a:gs>
              <a:gs pos="100000">
                <a:srgbClr val="4F81BD">
                  <a:shade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 name="v1"/>
          <p:cNvSpPr txBox="1"/>
          <p:nvPr userDrawn="1">
            <p:custDataLst>
              <p:tags r:id="rId3"/>
            </p:custDataLst>
          </p:nvPr>
        </p:nvSpPr>
        <p:spPr>
          <a:xfrm>
            <a:off x="4826000" y="381000"/>
            <a:ext cx="1089025" cy="461963"/>
          </a:xfrm>
          <a:prstGeom prst="rect">
            <a:avLst/>
          </a:prstGeom>
          <a:noFill/>
        </p:spPr>
        <p:txBody>
          <a:bodyPr>
            <a:spAutoFit/>
          </a:bodyPr>
          <a:lstStyle/>
          <a:p>
            <a:pPr>
              <a:defRPr/>
            </a:pPr>
            <a:r>
              <a:rPr lang="en-GB"/>
              <a:t>100%</a:t>
            </a:r>
          </a:p>
        </p:txBody>
      </p:sp>
      <p:sp>
        <p:nvSpPr>
          <p:cNvPr id="5" name="k1"/>
          <p:cNvSpPr/>
          <p:nvPr userDrawn="1">
            <p:custDataLst>
              <p:tags r:id="rId4"/>
            </p:custDataLst>
          </p:nvPr>
        </p:nvSpPr>
        <p:spPr>
          <a:xfrm>
            <a:off x="6045200" y="381000"/>
            <a:ext cx="355600" cy="355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 name="t1"/>
          <p:cNvSpPr txBox="1"/>
          <p:nvPr userDrawn="1">
            <p:custDataLst>
              <p:tags r:id="rId5"/>
            </p:custDataLst>
          </p:nvPr>
        </p:nvSpPr>
        <p:spPr>
          <a:xfrm>
            <a:off x="6527800" y="381000"/>
            <a:ext cx="2514600" cy="400050"/>
          </a:xfrm>
          <a:prstGeom prst="rect">
            <a:avLst/>
          </a:prstGeom>
          <a:noFill/>
        </p:spPr>
        <p:txBody>
          <a:bodyPr>
            <a:spAutoFit/>
          </a:bodyPr>
          <a:lstStyle/>
          <a:p>
            <a:pPr>
              <a:defRPr/>
            </a:pPr>
            <a:r>
              <a:rPr lang="en-GB" sz="2000"/>
              <a:t>key 1</a:t>
            </a:r>
          </a:p>
        </p:txBody>
      </p:sp>
      <p:sp>
        <p:nvSpPr>
          <p:cNvPr id="7" name="b2"/>
          <p:cNvSpPr/>
          <p:nvPr userDrawn="1">
            <p:custDataLst>
              <p:tags r:id="rId6"/>
            </p:custDataLst>
          </p:nvPr>
        </p:nvSpPr>
        <p:spPr>
          <a:xfrm>
            <a:off x="381000" y="889000"/>
            <a:ext cx="2095500" cy="3556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c2"/>
          <p:cNvSpPr/>
          <p:nvPr userDrawn="1">
            <p:custDataLst>
              <p:tags r:id="rId7"/>
            </p:custDataLst>
          </p:nvPr>
        </p:nvSpPr>
        <p:spPr>
          <a:xfrm rot="5400000">
            <a:off x="3473450" y="19050"/>
            <a:ext cx="355600" cy="2095500"/>
          </a:xfrm>
          <a:prstGeom prst="can">
            <a:avLst>
              <a:gd name="adj" fmla="val 33333"/>
            </a:avLst>
          </a:prstGeom>
          <a:gradFill flip="none" rotWithShape="1">
            <a:gsLst>
              <a:gs pos="0">
                <a:srgbClr val="00FF00"/>
              </a:gs>
              <a:gs pos="100000">
                <a:srgbClr val="4F81BD">
                  <a:shade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v2"/>
          <p:cNvSpPr txBox="1"/>
          <p:nvPr userDrawn="1">
            <p:custDataLst>
              <p:tags r:id="rId8"/>
            </p:custDataLst>
          </p:nvPr>
        </p:nvSpPr>
        <p:spPr>
          <a:xfrm>
            <a:off x="4826000" y="889000"/>
            <a:ext cx="1089025" cy="461963"/>
          </a:xfrm>
          <a:prstGeom prst="rect">
            <a:avLst/>
          </a:prstGeom>
          <a:noFill/>
        </p:spPr>
        <p:txBody>
          <a:bodyPr>
            <a:spAutoFit/>
          </a:bodyPr>
          <a:lstStyle/>
          <a:p>
            <a:pPr>
              <a:defRPr/>
            </a:pPr>
            <a:r>
              <a:rPr lang="en-GB"/>
              <a:t>100%</a:t>
            </a:r>
          </a:p>
        </p:txBody>
      </p:sp>
      <p:sp>
        <p:nvSpPr>
          <p:cNvPr id="10" name="k2"/>
          <p:cNvSpPr/>
          <p:nvPr userDrawn="1">
            <p:custDataLst>
              <p:tags r:id="rId9"/>
            </p:custDataLst>
          </p:nvPr>
        </p:nvSpPr>
        <p:spPr>
          <a:xfrm>
            <a:off x="6045200" y="889000"/>
            <a:ext cx="355600" cy="35560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 name="t2"/>
          <p:cNvSpPr txBox="1"/>
          <p:nvPr userDrawn="1">
            <p:custDataLst>
              <p:tags r:id="rId10"/>
            </p:custDataLst>
          </p:nvPr>
        </p:nvSpPr>
        <p:spPr>
          <a:xfrm>
            <a:off x="6527800" y="889000"/>
            <a:ext cx="2514600" cy="400050"/>
          </a:xfrm>
          <a:prstGeom prst="rect">
            <a:avLst/>
          </a:prstGeom>
          <a:noFill/>
        </p:spPr>
        <p:txBody>
          <a:bodyPr>
            <a:spAutoFit/>
          </a:bodyPr>
          <a:lstStyle/>
          <a:p>
            <a:pPr>
              <a:defRPr/>
            </a:pPr>
            <a:r>
              <a:rPr lang="en-GB" sz="2000"/>
              <a:t>key 2</a:t>
            </a:r>
          </a:p>
        </p:txBody>
      </p:sp>
      <p:sp>
        <p:nvSpPr>
          <p:cNvPr id="12" name="b3"/>
          <p:cNvSpPr/>
          <p:nvPr userDrawn="1">
            <p:custDataLst>
              <p:tags r:id="rId11"/>
            </p:custDataLst>
          </p:nvPr>
        </p:nvSpPr>
        <p:spPr>
          <a:xfrm>
            <a:off x="381000" y="1397000"/>
            <a:ext cx="2095500" cy="355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 name="c3"/>
          <p:cNvSpPr/>
          <p:nvPr userDrawn="1">
            <p:custDataLst>
              <p:tags r:id="rId12"/>
            </p:custDataLst>
          </p:nvPr>
        </p:nvSpPr>
        <p:spPr>
          <a:xfrm rot="5400000">
            <a:off x="3473450" y="527050"/>
            <a:ext cx="355600" cy="2095500"/>
          </a:xfrm>
          <a:prstGeom prst="can">
            <a:avLst>
              <a:gd name="adj" fmla="val 33333"/>
            </a:avLst>
          </a:prstGeom>
          <a:gradFill flip="none" rotWithShape="1">
            <a:gsLst>
              <a:gs pos="0">
                <a:srgbClr val="0000FF"/>
              </a:gs>
              <a:gs pos="100000">
                <a:srgbClr val="4F81BD">
                  <a:shade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 name="v3"/>
          <p:cNvSpPr txBox="1"/>
          <p:nvPr userDrawn="1">
            <p:custDataLst>
              <p:tags r:id="rId13"/>
            </p:custDataLst>
          </p:nvPr>
        </p:nvSpPr>
        <p:spPr>
          <a:xfrm>
            <a:off x="4826000" y="1397000"/>
            <a:ext cx="1089025" cy="461963"/>
          </a:xfrm>
          <a:prstGeom prst="rect">
            <a:avLst/>
          </a:prstGeom>
          <a:noFill/>
        </p:spPr>
        <p:txBody>
          <a:bodyPr>
            <a:spAutoFit/>
          </a:bodyPr>
          <a:lstStyle/>
          <a:p>
            <a:pPr>
              <a:defRPr/>
            </a:pPr>
            <a:r>
              <a:rPr lang="en-GB"/>
              <a:t>100%</a:t>
            </a:r>
          </a:p>
        </p:txBody>
      </p:sp>
      <p:sp>
        <p:nvSpPr>
          <p:cNvPr id="15" name="k3"/>
          <p:cNvSpPr/>
          <p:nvPr userDrawn="1">
            <p:custDataLst>
              <p:tags r:id="rId14"/>
            </p:custDataLst>
          </p:nvPr>
        </p:nvSpPr>
        <p:spPr>
          <a:xfrm>
            <a:off x="6045200" y="1397000"/>
            <a:ext cx="355600" cy="355600"/>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 name="t3"/>
          <p:cNvSpPr txBox="1"/>
          <p:nvPr userDrawn="1">
            <p:custDataLst>
              <p:tags r:id="rId15"/>
            </p:custDataLst>
          </p:nvPr>
        </p:nvSpPr>
        <p:spPr>
          <a:xfrm>
            <a:off x="6527800" y="1397000"/>
            <a:ext cx="2514600" cy="400050"/>
          </a:xfrm>
          <a:prstGeom prst="rect">
            <a:avLst/>
          </a:prstGeom>
          <a:noFill/>
        </p:spPr>
        <p:txBody>
          <a:bodyPr>
            <a:spAutoFit/>
          </a:bodyPr>
          <a:lstStyle/>
          <a:p>
            <a:pPr>
              <a:defRPr/>
            </a:pPr>
            <a:r>
              <a:rPr lang="en-GB" sz="2000"/>
              <a:t>key 3</a:t>
            </a:r>
          </a:p>
        </p:txBody>
      </p:sp>
      <p:sp>
        <p:nvSpPr>
          <p:cNvPr id="17" name="b4"/>
          <p:cNvSpPr/>
          <p:nvPr userDrawn="1">
            <p:custDataLst>
              <p:tags r:id="rId16"/>
            </p:custDataLst>
          </p:nvPr>
        </p:nvSpPr>
        <p:spPr>
          <a:xfrm>
            <a:off x="381000" y="1905000"/>
            <a:ext cx="2095500" cy="355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 name="c4"/>
          <p:cNvSpPr/>
          <p:nvPr userDrawn="1">
            <p:custDataLst>
              <p:tags r:id="rId17"/>
            </p:custDataLst>
          </p:nvPr>
        </p:nvSpPr>
        <p:spPr>
          <a:xfrm rot="5400000">
            <a:off x="3473450" y="1035050"/>
            <a:ext cx="355600" cy="2095500"/>
          </a:xfrm>
          <a:prstGeom prst="can">
            <a:avLst>
              <a:gd name="adj" fmla="val 33333"/>
            </a:avLst>
          </a:prstGeom>
          <a:gradFill flip="none" rotWithShape="1">
            <a:gsLst>
              <a:gs pos="0">
                <a:srgbClr val="FFFF00"/>
              </a:gs>
              <a:gs pos="100000">
                <a:srgbClr val="4F81BD">
                  <a:shade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v4"/>
          <p:cNvSpPr txBox="1"/>
          <p:nvPr userDrawn="1">
            <p:custDataLst>
              <p:tags r:id="rId18"/>
            </p:custDataLst>
          </p:nvPr>
        </p:nvSpPr>
        <p:spPr>
          <a:xfrm>
            <a:off x="4826000" y="1905000"/>
            <a:ext cx="1089025" cy="461963"/>
          </a:xfrm>
          <a:prstGeom prst="rect">
            <a:avLst/>
          </a:prstGeom>
          <a:noFill/>
        </p:spPr>
        <p:txBody>
          <a:bodyPr>
            <a:spAutoFit/>
          </a:bodyPr>
          <a:lstStyle/>
          <a:p>
            <a:pPr>
              <a:defRPr/>
            </a:pPr>
            <a:r>
              <a:rPr lang="en-GB"/>
              <a:t>100%</a:t>
            </a:r>
          </a:p>
        </p:txBody>
      </p:sp>
      <p:sp>
        <p:nvSpPr>
          <p:cNvPr id="20" name="k4"/>
          <p:cNvSpPr/>
          <p:nvPr userDrawn="1">
            <p:custDataLst>
              <p:tags r:id="rId19"/>
            </p:custDataLst>
          </p:nvPr>
        </p:nvSpPr>
        <p:spPr>
          <a:xfrm>
            <a:off x="6045200" y="1905000"/>
            <a:ext cx="355600" cy="355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t4"/>
          <p:cNvSpPr txBox="1"/>
          <p:nvPr userDrawn="1">
            <p:custDataLst>
              <p:tags r:id="rId20"/>
            </p:custDataLst>
          </p:nvPr>
        </p:nvSpPr>
        <p:spPr>
          <a:xfrm>
            <a:off x="6527800" y="1905000"/>
            <a:ext cx="2514600" cy="400050"/>
          </a:xfrm>
          <a:prstGeom prst="rect">
            <a:avLst/>
          </a:prstGeom>
          <a:noFill/>
        </p:spPr>
        <p:txBody>
          <a:bodyPr>
            <a:spAutoFit/>
          </a:bodyPr>
          <a:lstStyle/>
          <a:p>
            <a:pPr>
              <a:defRPr/>
            </a:pPr>
            <a:r>
              <a:rPr lang="en-GB" sz="2000"/>
              <a:t>key 4</a:t>
            </a:r>
          </a:p>
        </p:txBody>
      </p:sp>
      <p:sp>
        <p:nvSpPr>
          <p:cNvPr id="22" name="b5"/>
          <p:cNvSpPr/>
          <p:nvPr userDrawn="1">
            <p:custDataLst>
              <p:tags r:id="rId21"/>
            </p:custDataLst>
          </p:nvPr>
        </p:nvSpPr>
        <p:spPr>
          <a:xfrm>
            <a:off x="381000" y="2413000"/>
            <a:ext cx="2095500" cy="355600"/>
          </a:xfrm>
          <a:prstGeom prst="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c5"/>
          <p:cNvSpPr/>
          <p:nvPr userDrawn="1">
            <p:custDataLst>
              <p:tags r:id="rId22"/>
            </p:custDataLst>
          </p:nvPr>
        </p:nvSpPr>
        <p:spPr>
          <a:xfrm rot="5400000">
            <a:off x="3473450" y="1543050"/>
            <a:ext cx="355600" cy="2095500"/>
          </a:xfrm>
          <a:prstGeom prst="can">
            <a:avLst>
              <a:gd name="adj" fmla="val 33333"/>
            </a:avLst>
          </a:prstGeom>
          <a:gradFill flip="none" rotWithShape="1">
            <a:gsLst>
              <a:gs pos="0">
                <a:srgbClr val="FF00FF"/>
              </a:gs>
              <a:gs pos="100000">
                <a:srgbClr val="4F81BD">
                  <a:shade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v5"/>
          <p:cNvSpPr txBox="1"/>
          <p:nvPr userDrawn="1">
            <p:custDataLst>
              <p:tags r:id="rId23"/>
            </p:custDataLst>
          </p:nvPr>
        </p:nvSpPr>
        <p:spPr>
          <a:xfrm>
            <a:off x="4826000" y="2413000"/>
            <a:ext cx="1089025" cy="461963"/>
          </a:xfrm>
          <a:prstGeom prst="rect">
            <a:avLst/>
          </a:prstGeom>
          <a:noFill/>
        </p:spPr>
        <p:txBody>
          <a:bodyPr>
            <a:spAutoFit/>
          </a:bodyPr>
          <a:lstStyle/>
          <a:p>
            <a:pPr>
              <a:defRPr/>
            </a:pPr>
            <a:r>
              <a:rPr lang="en-GB"/>
              <a:t>100%</a:t>
            </a:r>
          </a:p>
        </p:txBody>
      </p:sp>
      <p:sp>
        <p:nvSpPr>
          <p:cNvPr id="25" name="k5"/>
          <p:cNvSpPr/>
          <p:nvPr userDrawn="1">
            <p:custDataLst>
              <p:tags r:id="rId24"/>
            </p:custDataLst>
          </p:nvPr>
        </p:nvSpPr>
        <p:spPr>
          <a:xfrm>
            <a:off x="6045200" y="2413000"/>
            <a:ext cx="355600" cy="355600"/>
          </a:xfrm>
          <a:prstGeom prst="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t5"/>
          <p:cNvSpPr txBox="1"/>
          <p:nvPr userDrawn="1">
            <p:custDataLst>
              <p:tags r:id="rId25"/>
            </p:custDataLst>
          </p:nvPr>
        </p:nvSpPr>
        <p:spPr>
          <a:xfrm>
            <a:off x="6527800" y="2413000"/>
            <a:ext cx="2514600" cy="400050"/>
          </a:xfrm>
          <a:prstGeom prst="rect">
            <a:avLst/>
          </a:prstGeom>
          <a:noFill/>
        </p:spPr>
        <p:txBody>
          <a:bodyPr>
            <a:spAutoFit/>
          </a:bodyPr>
          <a:lstStyle/>
          <a:p>
            <a:pPr>
              <a:defRPr/>
            </a:pPr>
            <a:r>
              <a:rPr lang="en-GB" sz="2000"/>
              <a:t>key 5</a:t>
            </a:r>
          </a:p>
        </p:txBody>
      </p:sp>
      <p:sp>
        <p:nvSpPr>
          <p:cNvPr id="27" name="b6"/>
          <p:cNvSpPr/>
          <p:nvPr userDrawn="1">
            <p:custDataLst>
              <p:tags r:id="rId26"/>
            </p:custDataLst>
          </p:nvPr>
        </p:nvSpPr>
        <p:spPr>
          <a:xfrm>
            <a:off x="381000" y="2921000"/>
            <a:ext cx="2095500" cy="355600"/>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8" name="c6"/>
          <p:cNvSpPr/>
          <p:nvPr userDrawn="1">
            <p:custDataLst>
              <p:tags r:id="rId27"/>
            </p:custDataLst>
          </p:nvPr>
        </p:nvSpPr>
        <p:spPr>
          <a:xfrm rot="5400000">
            <a:off x="3473450" y="2051050"/>
            <a:ext cx="355600" cy="2095500"/>
          </a:xfrm>
          <a:prstGeom prst="can">
            <a:avLst>
              <a:gd name="adj" fmla="val 33333"/>
            </a:avLst>
          </a:prstGeom>
          <a:gradFill flip="none" rotWithShape="1">
            <a:gsLst>
              <a:gs pos="0">
                <a:srgbClr val="00FFFF"/>
              </a:gs>
              <a:gs pos="100000">
                <a:srgbClr val="4F81BD">
                  <a:shade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9" name="v6"/>
          <p:cNvSpPr txBox="1"/>
          <p:nvPr userDrawn="1">
            <p:custDataLst>
              <p:tags r:id="rId28"/>
            </p:custDataLst>
          </p:nvPr>
        </p:nvSpPr>
        <p:spPr>
          <a:xfrm>
            <a:off x="4826000" y="2921000"/>
            <a:ext cx="1089025" cy="461963"/>
          </a:xfrm>
          <a:prstGeom prst="rect">
            <a:avLst/>
          </a:prstGeom>
          <a:noFill/>
        </p:spPr>
        <p:txBody>
          <a:bodyPr>
            <a:spAutoFit/>
          </a:bodyPr>
          <a:lstStyle/>
          <a:p>
            <a:pPr>
              <a:defRPr/>
            </a:pPr>
            <a:r>
              <a:rPr lang="en-GB"/>
              <a:t>100%</a:t>
            </a:r>
          </a:p>
        </p:txBody>
      </p:sp>
      <p:sp>
        <p:nvSpPr>
          <p:cNvPr id="30" name="k6"/>
          <p:cNvSpPr/>
          <p:nvPr userDrawn="1">
            <p:custDataLst>
              <p:tags r:id="rId29"/>
            </p:custDataLst>
          </p:nvPr>
        </p:nvSpPr>
        <p:spPr>
          <a:xfrm>
            <a:off x="6045200" y="2921000"/>
            <a:ext cx="355600" cy="355600"/>
          </a:xfrm>
          <a:prstGeom prst="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1" name="t6"/>
          <p:cNvSpPr txBox="1"/>
          <p:nvPr userDrawn="1">
            <p:custDataLst>
              <p:tags r:id="rId30"/>
            </p:custDataLst>
          </p:nvPr>
        </p:nvSpPr>
        <p:spPr>
          <a:xfrm>
            <a:off x="6527800" y="2921000"/>
            <a:ext cx="2514600" cy="400050"/>
          </a:xfrm>
          <a:prstGeom prst="rect">
            <a:avLst/>
          </a:prstGeom>
          <a:noFill/>
        </p:spPr>
        <p:txBody>
          <a:bodyPr>
            <a:spAutoFit/>
          </a:bodyPr>
          <a:lstStyle/>
          <a:p>
            <a:pPr>
              <a:defRPr/>
            </a:pPr>
            <a:r>
              <a:rPr lang="en-GB" sz="2000"/>
              <a:t>key 6</a:t>
            </a:r>
          </a:p>
        </p:txBody>
      </p:sp>
      <p:sp>
        <p:nvSpPr>
          <p:cNvPr id="32" name="b7"/>
          <p:cNvSpPr/>
          <p:nvPr userDrawn="1">
            <p:custDataLst>
              <p:tags r:id="rId31"/>
            </p:custDataLst>
          </p:nvPr>
        </p:nvSpPr>
        <p:spPr>
          <a:xfrm>
            <a:off x="381000" y="3429000"/>
            <a:ext cx="2095500" cy="355600"/>
          </a:xfrm>
          <a:prstGeom prst="rect">
            <a:avLst/>
          </a:prstGeom>
          <a:solidFill>
            <a:srgbClr val="C89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3" name="c7"/>
          <p:cNvSpPr/>
          <p:nvPr userDrawn="1">
            <p:custDataLst>
              <p:tags r:id="rId32"/>
            </p:custDataLst>
          </p:nvPr>
        </p:nvSpPr>
        <p:spPr>
          <a:xfrm rot="5400000">
            <a:off x="3473450" y="2559050"/>
            <a:ext cx="355600" cy="2095500"/>
          </a:xfrm>
          <a:prstGeom prst="can">
            <a:avLst>
              <a:gd name="adj" fmla="val 33333"/>
            </a:avLst>
          </a:prstGeom>
          <a:gradFill flip="none" rotWithShape="1">
            <a:gsLst>
              <a:gs pos="0">
                <a:srgbClr val="C89600"/>
              </a:gs>
              <a:gs pos="100000">
                <a:srgbClr val="4F81BD">
                  <a:shade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4" name="v7"/>
          <p:cNvSpPr txBox="1"/>
          <p:nvPr userDrawn="1">
            <p:custDataLst>
              <p:tags r:id="rId33"/>
            </p:custDataLst>
          </p:nvPr>
        </p:nvSpPr>
        <p:spPr>
          <a:xfrm>
            <a:off x="4826000" y="3429000"/>
            <a:ext cx="1089025" cy="461963"/>
          </a:xfrm>
          <a:prstGeom prst="rect">
            <a:avLst/>
          </a:prstGeom>
          <a:noFill/>
        </p:spPr>
        <p:txBody>
          <a:bodyPr>
            <a:spAutoFit/>
          </a:bodyPr>
          <a:lstStyle/>
          <a:p>
            <a:pPr>
              <a:defRPr/>
            </a:pPr>
            <a:r>
              <a:rPr lang="en-GB"/>
              <a:t>100%</a:t>
            </a:r>
          </a:p>
        </p:txBody>
      </p:sp>
      <p:sp>
        <p:nvSpPr>
          <p:cNvPr id="35" name="k7"/>
          <p:cNvSpPr/>
          <p:nvPr userDrawn="1">
            <p:custDataLst>
              <p:tags r:id="rId34"/>
            </p:custDataLst>
          </p:nvPr>
        </p:nvSpPr>
        <p:spPr>
          <a:xfrm>
            <a:off x="6045200" y="3429000"/>
            <a:ext cx="355600" cy="355600"/>
          </a:xfrm>
          <a:prstGeom prst="rect">
            <a:avLst/>
          </a:prstGeom>
          <a:solidFill>
            <a:srgbClr val="C896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6" name="t7"/>
          <p:cNvSpPr txBox="1"/>
          <p:nvPr userDrawn="1">
            <p:custDataLst>
              <p:tags r:id="rId35"/>
            </p:custDataLst>
          </p:nvPr>
        </p:nvSpPr>
        <p:spPr>
          <a:xfrm>
            <a:off x="6527800" y="3429000"/>
            <a:ext cx="2514600" cy="400050"/>
          </a:xfrm>
          <a:prstGeom prst="rect">
            <a:avLst/>
          </a:prstGeom>
          <a:noFill/>
        </p:spPr>
        <p:txBody>
          <a:bodyPr>
            <a:spAutoFit/>
          </a:bodyPr>
          <a:lstStyle/>
          <a:p>
            <a:pPr>
              <a:defRPr/>
            </a:pPr>
            <a:r>
              <a:rPr lang="en-GB" sz="2000"/>
              <a:t>key 7</a:t>
            </a:r>
          </a:p>
        </p:txBody>
      </p:sp>
      <p:sp>
        <p:nvSpPr>
          <p:cNvPr id="37" name="b8"/>
          <p:cNvSpPr/>
          <p:nvPr userDrawn="1">
            <p:custDataLst>
              <p:tags r:id="rId36"/>
            </p:custDataLst>
          </p:nvPr>
        </p:nvSpPr>
        <p:spPr>
          <a:xfrm>
            <a:off x="381000" y="3937000"/>
            <a:ext cx="2095500" cy="355600"/>
          </a:xfrm>
          <a:prstGeom prst="rect">
            <a:avLst/>
          </a:prstGeom>
          <a:solidFill>
            <a:srgbClr val="9600C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8" name="c8"/>
          <p:cNvSpPr/>
          <p:nvPr userDrawn="1">
            <p:custDataLst>
              <p:tags r:id="rId37"/>
            </p:custDataLst>
          </p:nvPr>
        </p:nvSpPr>
        <p:spPr>
          <a:xfrm rot="5400000">
            <a:off x="3473450" y="3067050"/>
            <a:ext cx="355600" cy="2095500"/>
          </a:xfrm>
          <a:prstGeom prst="can">
            <a:avLst>
              <a:gd name="adj" fmla="val 33333"/>
            </a:avLst>
          </a:prstGeom>
          <a:gradFill flip="none" rotWithShape="1">
            <a:gsLst>
              <a:gs pos="0">
                <a:srgbClr val="9600C8"/>
              </a:gs>
              <a:gs pos="100000">
                <a:srgbClr val="4F81BD">
                  <a:shade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9" name="v8"/>
          <p:cNvSpPr txBox="1"/>
          <p:nvPr userDrawn="1">
            <p:custDataLst>
              <p:tags r:id="rId38"/>
            </p:custDataLst>
          </p:nvPr>
        </p:nvSpPr>
        <p:spPr>
          <a:xfrm>
            <a:off x="4826000" y="3937000"/>
            <a:ext cx="1089025" cy="461963"/>
          </a:xfrm>
          <a:prstGeom prst="rect">
            <a:avLst/>
          </a:prstGeom>
          <a:noFill/>
        </p:spPr>
        <p:txBody>
          <a:bodyPr>
            <a:spAutoFit/>
          </a:bodyPr>
          <a:lstStyle/>
          <a:p>
            <a:pPr>
              <a:defRPr/>
            </a:pPr>
            <a:r>
              <a:rPr lang="en-GB"/>
              <a:t>100%</a:t>
            </a:r>
          </a:p>
        </p:txBody>
      </p:sp>
      <p:sp>
        <p:nvSpPr>
          <p:cNvPr id="40" name="k8"/>
          <p:cNvSpPr/>
          <p:nvPr userDrawn="1">
            <p:custDataLst>
              <p:tags r:id="rId39"/>
            </p:custDataLst>
          </p:nvPr>
        </p:nvSpPr>
        <p:spPr>
          <a:xfrm>
            <a:off x="6045200" y="3937000"/>
            <a:ext cx="355600" cy="355600"/>
          </a:xfrm>
          <a:prstGeom prst="rect">
            <a:avLst/>
          </a:prstGeom>
          <a:solidFill>
            <a:srgbClr val="9600C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 name="t8"/>
          <p:cNvSpPr txBox="1"/>
          <p:nvPr userDrawn="1">
            <p:custDataLst>
              <p:tags r:id="rId40"/>
            </p:custDataLst>
          </p:nvPr>
        </p:nvSpPr>
        <p:spPr>
          <a:xfrm>
            <a:off x="6527800" y="3937000"/>
            <a:ext cx="2514600" cy="400050"/>
          </a:xfrm>
          <a:prstGeom prst="rect">
            <a:avLst/>
          </a:prstGeom>
          <a:noFill/>
        </p:spPr>
        <p:txBody>
          <a:bodyPr>
            <a:spAutoFit/>
          </a:bodyPr>
          <a:lstStyle/>
          <a:p>
            <a:pPr>
              <a:defRPr/>
            </a:pPr>
            <a:r>
              <a:rPr lang="en-GB" sz="2000"/>
              <a:t>key 8</a:t>
            </a:r>
          </a:p>
        </p:txBody>
      </p:sp>
      <p:sp>
        <p:nvSpPr>
          <p:cNvPr id="42" name="b9"/>
          <p:cNvSpPr/>
          <p:nvPr userDrawn="1">
            <p:custDataLst>
              <p:tags r:id="rId41"/>
            </p:custDataLst>
          </p:nvPr>
        </p:nvSpPr>
        <p:spPr>
          <a:xfrm>
            <a:off x="381000" y="4445000"/>
            <a:ext cx="2095500" cy="355600"/>
          </a:xfrm>
          <a:prstGeom prst="rect">
            <a:avLst/>
          </a:prstGeom>
          <a:solidFill>
            <a:srgbClr val="00C89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3" name="c9"/>
          <p:cNvSpPr/>
          <p:nvPr userDrawn="1">
            <p:custDataLst>
              <p:tags r:id="rId42"/>
            </p:custDataLst>
          </p:nvPr>
        </p:nvSpPr>
        <p:spPr>
          <a:xfrm rot="5400000">
            <a:off x="3473450" y="3575050"/>
            <a:ext cx="355600" cy="2095500"/>
          </a:xfrm>
          <a:prstGeom prst="can">
            <a:avLst>
              <a:gd name="adj" fmla="val 33333"/>
            </a:avLst>
          </a:prstGeom>
          <a:gradFill flip="none" rotWithShape="1">
            <a:gsLst>
              <a:gs pos="0">
                <a:srgbClr val="00C896"/>
              </a:gs>
              <a:gs pos="100000">
                <a:srgbClr val="4F81BD">
                  <a:shade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4" name="v9"/>
          <p:cNvSpPr txBox="1"/>
          <p:nvPr userDrawn="1">
            <p:custDataLst>
              <p:tags r:id="rId43"/>
            </p:custDataLst>
          </p:nvPr>
        </p:nvSpPr>
        <p:spPr>
          <a:xfrm>
            <a:off x="4826000" y="4445000"/>
            <a:ext cx="1089025" cy="461963"/>
          </a:xfrm>
          <a:prstGeom prst="rect">
            <a:avLst/>
          </a:prstGeom>
          <a:noFill/>
        </p:spPr>
        <p:txBody>
          <a:bodyPr>
            <a:spAutoFit/>
          </a:bodyPr>
          <a:lstStyle/>
          <a:p>
            <a:pPr>
              <a:defRPr/>
            </a:pPr>
            <a:r>
              <a:rPr lang="en-GB"/>
              <a:t>100%</a:t>
            </a:r>
          </a:p>
        </p:txBody>
      </p:sp>
      <p:sp>
        <p:nvSpPr>
          <p:cNvPr id="45" name="k9"/>
          <p:cNvSpPr/>
          <p:nvPr userDrawn="1">
            <p:custDataLst>
              <p:tags r:id="rId44"/>
            </p:custDataLst>
          </p:nvPr>
        </p:nvSpPr>
        <p:spPr>
          <a:xfrm>
            <a:off x="6045200" y="4445000"/>
            <a:ext cx="355600" cy="355600"/>
          </a:xfrm>
          <a:prstGeom prst="rect">
            <a:avLst/>
          </a:prstGeom>
          <a:solidFill>
            <a:srgbClr val="00C89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6" name="t9"/>
          <p:cNvSpPr txBox="1"/>
          <p:nvPr userDrawn="1">
            <p:custDataLst>
              <p:tags r:id="rId45"/>
            </p:custDataLst>
          </p:nvPr>
        </p:nvSpPr>
        <p:spPr>
          <a:xfrm>
            <a:off x="6527800" y="4445000"/>
            <a:ext cx="2514600" cy="400050"/>
          </a:xfrm>
          <a:prstGeom prst="rect">
            <a:avLst/>
          </a:prstGeom>
          <a:noFill/>
        </p:spPr>
        <p:txBody>
          <a:bodyPr>
            <a:spAutoFit/>
          </a:bodyPr>
          <a:lstStyle/>
          <a:p>
            <a:pPr>
              <a:defRPr/>
            </a:pPr>
            <a:r>
              <a:rPr lang="en-GB" sz="2000"/>
              <a:t>key 9</a:t>
            </a:r>
          </a:p>
        </p:txBody>
      </p:sp>
      <p:sp>
        <p:nvSpPr>
          <p:cNvPr id="47" name="b10"/>
          <p:cNvSpPr/>
          <p:nvPr userDrawn="1">
            <p:custDataLst>
              <p:tags r:id="rId46"/>
            </p:custDataLst>
          </p:nvPr>
        </p:nvSpPr>
        <p:spPr>
          <a:xfrm>
            <a:off x="381000" y="4953000"/>
            <a:ext cx="2095500" cy="355600"/>
          </a:xfrm>
          <a:prstGeom prst="rect">
            <a:avLst/>
          </a:prstGeom>
          <a:solidFill>
            <a:srgbClr val="E6C89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8" name="c10"/>
          <p:cNvSpPr/>
          <p:nvPr userDrawn="1">
            <p:custDataLst>
              <p:tags r:id="rId47"/>
            </p:custDataLst>
          </p:nvPr>
        </p:nvSpPr>
        <p:spPr>
          <a:xfrm rot="5400000">
            <a:off x="3473450" y="4083050"/>
            <a:ext cx="355600" cy="2095500"/>
          </a:xfrm>
          <a:prstGeom prst="can">
            <a:avLst>
              <a:gd name="adj" fmla="val 33333"/>
            </a:avLst>
          </a:prstGeom>
          <a:gradFill flip="none" rotWithShape="1">
            <a:gsLst>
              <a:gs pos="0">
                <a:srgbClr val="E6C896"/>
              </a:gs>
              <a:gs pos="100000">
                <a:srgbClr val="4F81BD">
                  <a:shade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9" name="v10"/>
          <p:cNvSpPr txBox="1"/>
          <p:nvPr userDrawn="1">
            <p:custDataLst>
              <p:tags r:id="rId48"/>
            </p:custDataLst>
          </p:nvPr>
        </p:nvSpPr>
        <p:spPr>
          <a:xfrm>
            <a:off x="4826000" y="4953000"/>
            <a:ext cx="1089025" cy="461963"/>
          </a:xfrm>
          <a:prstGeom prst="rect">
            <a:avLst/>
          </a:prstGeom>
          <a:noFill/>
        </p:spPr>
        <p:txBody>
          <a:bodyPr>
            <a:spAutoFit/>
          </a:bodyPr>
          <a:lstStyle/>
          <a:p>
            <a:pPr>
              <a:defRPr/>
            </a:pPr>
            <a:r>
              <a:rPr lang="en-GB"/>
              <a:t>100%</a:t>
            </a:r>
          </a:p>
        </p:txBody>
      </p:sp>
      <p:sp>
        <p:nvSpPr>
          <p:cNvPr id="50" name="k10"/>
          <p:cNvSpPr/>
          <p:nvPr userDrawn="1">
            <p:custDataLst>
              <p:tags r:id="rId49"/>
            </p:custDataLst>
          </p:nvPr>
        </p:nvSpPr>
        <p:spPr>
          <a:xfrm>
            <a:off x="6045200" y="4953000"/>
            <a:ext cx="355600" cy="355600"/>
          </a:xfrm>
          <a:prstGeom prst="rect">
            <a:avLst/>
          </a:prstGeom>
          <a:solidFill>
            <a:srgbClr val="E6C89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 name="t10"/>
          <p:cNvSpPr txBox="1"/>
          <p:nvPr userDrawn="1">
            <p:custDataLst>
              <p:tags r:id="rId50"/>
            </p:custDataLst>
          </p:nvPr>
        </p:nvSpPr>
        <p:spPr>
          <a:xfrm>
            <a:off x="6527800" y="4953000"/>
            <a:ext cx="2514600" cy="400050"/>
          </a:xfrm>
          <a:prstGeom prst="rect">
            <a:avLst/>
          </a:prstGeom>
          <a:noFill/>
        </p:spPr>
        <p:txBody>
          <a:bodyPr>
            <a:spAutoFit/>
          </a:bodyPr>
          <a:lstStyle/>
          <a:p>
            <a:pPr>
              <a:defRPr/>
            </a:pPr>
            <a:r>
              <a:rPr lang="en-GB" sz="2000"/>
              <a:t>key 10</a:t>
            </a:r>
          </a:p>
        </p:txBody>
      </p:sp>
      <p:sp>
        <p:nvSpPr>
          <p:cNvPr id="52" name="b11"/>
          <p:cNvSpPr/>
          <p:nvPr userDrawn="1">
            <p:custDataLst>
              <p:tags r:id="rId51"/>
            </p:custDataLst>
          </p:nvPr>
        </p:nvSpPr>
        <p:spPr>
          <a:xfrm>
            <a:off x="381000" y="5461000"/>
            <a:ext cx="2095500" cy="355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3" name="c11"/>
          <p:cNvSpPr/>
          <p:nvPr userDrawn="1">
            <p:custDataLst>
              <p:tags r:id="rId52"/>
            </p:custDataLst>
          </p:nvPr>
        </p:nvSpPr>
        <p:spPr>
          <a:xfrm rot="5400000">
            <a:off x="3473450" y="4591050"/>
            <a:ext cx="355600" cy="2095500"/>
          </a:xfrm>
          <a:prstGeom prst="can">
            <a:avLst>
              <a:gd name="adj" fmla="val 33333"/>
            </a:avLst>
          </a:prstGeom>
          <a:gradFill flip="none" rotWithShape="1">
            <a:gsLst>
              <a:gs pos="0">
                <a:schemeClr val="accent1"/>
              </a:gs>
              <a:gs pos="100000">
                <a:srgbClr val="4F81BD">
                  <a:shade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4" name="v11"/>
          <p:cNvSpPr txBox="1"/>
          <p:nvPr userDrawn="1">
            <p:custDataLst>
              <p:tags r:id="rId53"/>
            </p:custDataLst>
          </p:nvPr>
        </p:nvSpPr>
        <p:spPr>
          <a:xfrm>
            <a:off x="4826000" y="5461000"/>
            <a:ext cx="1089025" cy="461963"/>
          </a:xfrm>
          <a:prstGeom prst="rect">
            <a:avLst/>
          </a:prstGeom>
          <a:noFill/>
        </p:spPr>
        <p:txBody>
          <a:bodyPr>
            <a:spAutoFit/>
          </a:bodyPr>
          <a:lstStyle/>
          <a:p>
            <a:pPr>
              <a:defRPr/>
            </a:pPr>
            <a:r>
              <a:rPr lang="en-GB"/>
              <a:t>100%</a:t>
            </a:r>
          </a:p>
        </p:txBody>
      </p:sp>
      <p:sp>
        <p:nvSpPr>
          <p:cNvPr id="55" name="k11"/>
          <p:cNvSpPr/>
          <p:nvPr userDrawn="1">
            <p:custDataLst>
              <p:tags r:id="rId54"/>
            </p:custDataLst>
          </p:nvPr>
        </p:nvSpPr>
        <p:spPr>
          <a:xfrm>
            <a:off x="6045200" y="5461000"/>
            <a:ext cx="355600" cy="3556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6" name="t11"/>
          <p:cNvSpPr txBox="1"/>
          <p:nvPr userDrawn="1">
            <p:custDataLst>
              <p:tags r:id="rId55"/>
            </p:custDataLst>
          </p:nvPr>
        </p:nvSpPr>
        <p:spPr>
          <a:xfrm>
            <a:off x="6527800" y="5461000"/>
            <a:ext cx="2514600" cy="400050"/>
          </a:xfrm>
          <a:prstGeom prst="rect">
            <a:avLst/>
          </a:prstGeom>
          <a:noFill/>
        </p:spPr>
        <p:txBody>
          <a:bodyPr>
            <a:spAutoFit/>
          </a:bodyPr>
          <a:lstStyle/>
          <a:p>
            <a:pPr>
              <a:defRPr/>
            </a:pPr>
            <a:r>
              <a:rPr lang="en-GB" sz="2000"/>
              <a:t>Normal</a:t>
            </a:r>
          </a:p>
        </p:txBody>
      </p:sp>
      <p:sp>
        <p:nvSpPr>
          <p:cNvPr id="57" name="b12"/>
          <p:cNvSpPr/>
          <p:nvPr userDrawn="1">
            <p:custDataLst>
              <p:tags r:id="rId56"/>
            </p:custDataLst>
          </p:nvPr>
        </p:nvSpPr>
        <p:spPr>
          <a:xfrm>
            <a:off x="381000" y="5969000"/>
            <a:ext cx="2095500" cy="355600"/>
          </a:xfrm>
          <a:prstGeom prst="rect">
            <a:avLst/>
          </a:prstGeom>
          <a:solidFill>
            <a:schemeClr val="hlink"/>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8" name="c12"/>
          <p:cNvSpPr/>
          <p:nvPr userDrawn="1">
            <p:custDataLst>
              <p:tags r:id="rId57"/>
            </p:custDataLst>
          </p:nvPr>
        </p:nvSpPr>
        <p:spPr>
          <a:xfrm rot="5400000">
            <a:off x="3473450" y="5099050"/>
            <a:ext cx="355600" cy="2095500"/>
          </a:xfrm>
          <a:prstGeom prst="can">
            <a:avLst>
              <a:gd name="adj" fmla="val 33333"/>
            </a:avLst>
          </a:prstGeom>
          <a:gradFill flip="none" rotWithShape="1">
            <a:gsLst>
              <a:gs pos="0">
                <a:schemeClr val="hlink"/>
              </a:gs>
              <a:gs pos="100000">
                <a:srgbClr val="4F81BD">
                  <a:shade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9" name="v12"/>
          <p:cNvSpPr txBox="1"/>
          <p:nvPr userDrawn="1">
            <p:custDataLst>
              <p:tags r:id="rId58"/>
            </p:custDataLst>
          </p:nvPr>
        </p:nvSpPr>
        <p:spPr>
          <a:xfrm>
            <a:off x="4826000" y="5969000"/>
            <a:ext cx="1089025" cy="461963"/>
          </a:xfrm>
          <a:prstGeom prst="rect">
            <a:avLst/>
          </a:prstGeom>
          <a:noFill/>
        </p:spPr>
        <p:txBody>
          <a:bodyPr>
            <a:spAutoFit/>
          </a:bodyPr>
          <a:lstStyle/>
          <a:p>
            <a:pPr>
              <a:defRPr/>
            </a:pPr>
            <a:r>
              <a:rPr lang="en-GB"/>
              <a:t>100%</a:t>
            </a:r>
          </a:p>
        </p:txBody>
      </p:sp>
      <p:sp>
        <p:nvSpPr>
          <p:cNvPr id="60" name="k12"/>
          <p:cNvSpPr/>
          <p:nvPr userDrawn="1">
            <p:custDataLst>
              <p:tags r:id="rId59"/>
            </p:custDataLst>
          </p:nvPr>
        </p:nvSpPr>
        <p:spPr>
          <a:xfrm>
            <a:off x="6045200" y="5969000"/>
            <a:ext cx="355600" cy="355600"/>
          </a:xfrm>
          <a:prstGeom prst="rect">
            <a:avLst/>
          </a:prstGeom>
          <a:solidFill>
            <a:schemeClr val="hlink"/>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1" name="t12"/>
          <p:cNvSpPr txBox="1"/>
          <p:nvPr userDrawn="1">
            <p:custDataLst>
              <p:tags r:id="rId60"/>
            </p:custDataLst>
          </p:nvPr>
        </p:nvSpPr>
        <p:spPr>
          <a:xfrm>
            <a:off x="6527800" y="5969000"/>
            <a:ext cx="2514600" cy="400050"/>
          </a:xfrm>
          <a:prstGeom prst="rect">
            <a:avLst/>
          </a:prstGeom>
          <a:noFill/>
        </p:spPr>
        <p:txBody>
          <a:bodyPr>
            <a:spAutoFit/>
          </a:bodyPr>
          <a:lstStyle/>
          <a:p>
            <a:pPr>
              <a:defRPr/>
            </a:pPr>
            <a:r>
              <a:rPr lang="en-GB" sz="2000"/>
              <a:t>Correct Answer</a:t>
            </a:r>
          </a:p>
        </p:txBody>
      </p:sp>
      <p:sp>
        <p:nvSpPr>
          <p:cNvPr id="62" name="Date Placeholder 2"/>
          <p:cNvSpPr>
            <a:spLocks noGrp="1"/>
          </p:cNvSpPr>
          <p:nvPr>
            <p:ph type="dt" sz="half" idx="10"/>
          </p:nvPr>
        </p:nvSpPr>
        <p:spPr/>
        <p:txBody>
          <a:bodyPr/>
          <a:lstStyle>
            <a:lvl1pPr>
              <a:defRPr/>
            </a:lvl1pPr>
          </a:lstStyle>
          <a:p>
            <a:pPr>
              <a:defRPr/>
            </a:pPr>
            <a:endParaRPr lang="en-GB"/>
          </a:p>
        </p:txBody>
      </p:sp>
      <p:sp>
        <p:nvSpPr>
          <p:cNvPr id="63" name="Slide Number Placeholder 4"/>
          <p:cNvSpPr>
            <a:spLocks noGrp="1"/>
          </p:cNvSpPr>
          <p:nvPr>
            <p:ph type="sldNum" sz="quarter" idx="11"/>
          </p:nvPr>
        </p:nvSpPr>
        <p:spPr/>
        <p:txBody>
          <a:bodyPr/>
          <a:lstStyle>
            <a:lvl1pPr>
              <a:defRPr smtClean="0"/>
            </a:lvl1pPr>
          </a:lstStyle>
          <a:p>
            <a:pPr>
              <a:defRPr/>
            </a:pPr>
            <a:fld id="{924B0826-6CEB-4FDA-A641-521220A7DD6C}"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38BF918-0616-477B-9321-48E5EA36011D}"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319E824-F11B-403F-A776-6902901B74D8}"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17EEA76-694C-468B-9863-E606ED0518CC}"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B4074B4-62F8-4B36-818B-38174CF3767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95D30D82-68F0-4540-B504-2D761E226DB4}"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325DCC5-38C9-4D2B-BD84-551F11DF01E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5517FF55-1DBD-4A34-91AF-D0B6316898E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7F1D60C-FF39-465F-91AA-A7094B1173B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650" y="1773238"/>
            <a:ext cx="7772400" cy="2179637"/>
          </a:xfrm>
        </p:spPr>
        <p:txBody>
          <a:bodyPr rtlCol="0">
            <a:normAutofit/>
          </a:bodyPr>
          <a:lstStyle/>
          <a:p>
            <a:pPr eaLnBrk="1" fontAlgn="auto" hangingPunct="1">
              <a:spcAft>
                <a:spcPts val="0"/>
              </a:spcAft>
              <a:defRPr/>
            </a:pPr>
            <a:r>
              <a:rPr lang="en-GB" b="1" spc="200" dirty="0" smtClean="0"/>
              <a:t>BASCD </a:t>
            </a:r>
            <a:r>
              <a:rPr lang="en-GB" b="1" spc="200" dirty="0" smtClean="0">
                <a:cs typeface="Times New Roman" pitchFamily="18" charset="0"/>
              </a:rPr>
              <a:t>Trainers’ Pack </a:t>
            </a:r>
            <a:br>
              <a:rPr lang="en-GB" b="1" spc="200" dirty="0" smtClean="0">
                <a:cs typeface="Times New Roman" pitchFamily="18" charset="0"/>
              </a:rPr>
            </a:br>
            <a:r>
              <a:rPr lang="en-GB" b="1" spc="200" dirty="0" smtClean="0">
                <a:cs typeface="Times New Roman" pitchFamily="18" charset="0"/>
              </a:rPr>
              <a:t>for</a:t>
            </a:r>
            <a:br>
              <a:rPr lang="en-GB" b="1" spc="200" dirty="0" smtClean="0">
                <a:cs typeface="Times New Roman" pitchFamily="18" charset="0"/>
              </a:rPr>
            </a:br>
            <a:r>
              <a:rPr lang="en-GB" b="1" spc="200" dirty="0" smtClean="0">
                <a:cs typeface="Times New Roman" pitchFamily="18" charset="0"/>
              </a:rPr>
              <a:t>Caries Prevalence Studies </a:t>
            </a:r>
          </a:p>
        </p:txBody>
      </p:sp>
      <p:sp>
        <p:nvSpPr>
          <p:cNvPr id="2051" name="Rectangle 3"/>
          <p:cNvSpPr>
            <a:spLocks noGrp="1" noChangeArrowheads="1"/>
          </p:cNvSpPr>
          <p:nvPr>
            <p:ph type="subTitle" idx="1"/>
          </p:nvPr>
        </p:nvSpPr>
        <p:spPr>
          <a:xfrm>
            <a:off x="1403350" y="4221163"/>
            <a:ext cx="6400800" cy="720725"/>
          </a:xfrm>
        </p:spPr>
        <p:txBody>
          <a:bodyPr rtlCol="0">
            <a:normAutofit fontScale="70000" lnSpcReduction="20000"/>
          </a:bodyPr>
          <a:lstStyle/>
          <a:p>
            <a:pPr eaLnBrk="1" fontAlgn="auto" hangingPunct="1">
              <a:spcAft>
                <a:spcPts val="0"/>
              </a:spcAft>
              <a:buFont typeface="Arial" pitchFamily="34" charset="0"/>
              <a:buNone/>
              <a:defRPr/>
            </a:pPr>
            <a:r>
              <a:rPr lang="en-GB" b="1" i="1" spc="100" dirty="0" smtClean="0">
                <a:solidFill>
                  <a:schemeClr val="bg2">
                    <a:lumMod val="50000"/>
                  </a:schemeClr>
                </a:solidFill>
              </a:rPr>
              <a:t>Updated: June 2011</a:t>
            </a:r>
          </a:p>
          <a:p>
            <a:pPr eaLnBrk="1" fontAlgn="auto" hangingPunct="1">
              <a:spcAft>
                <a:spcPts val="0"/>
              </a:spcAft>
              <a:buFont typeface="Arial" pitchFamily="34" charset="0"/>
              <a:buNone/>
              <a:defRPr/>
            </a:pPr>
            <a:r>
              <a:rPr lang="en-GB" b="1" i="1" spc="100" dirty="0" smtClean="0">
                <a:solidFill>
                  <a:schemeClr val="bg2">
                    <a:lumMod val="50000"/>
                  </a:schemeClr>
                </a:solidFill>
              </a:rPr>
              <a:t>for 5 yr old UK Training &amp; Calibration Exercise</a:t>
            </a:r>
          </a:p>
          <a:p>
            <a:pPr eaLnBrk="1" fontAlgn="auto" hangingPunct="1">
              <a:spcAft>
                <a:spcPts val="0"/>
              </a:spcAft>
              <a:buFont typeface="Arial" pitchFamily="34" charset="0"/>
              <a:buNone/>
              <a:defRPr/>
            </a:pPr>
            <a:endParaRPr lang="en-GB" b="1" i="1" dirty="0" smtClean="0">
              <a:solidFill>
                <a:srgbClr val="FF3300"/>
              </a:solidFill>
            </a:endParaRPr>
          </a:p>
        </p:txBody>
      </p:sp>
      <p:pic>
        <p:nvPicPr>
          <p:cNvPr id="4100" name="il_fi" descr="http://www.espach.salford.ac.uk/sssi/UoS_logo_2col.gif"/>
          <p:cNvPicPr>
            <a:picLocks noChangeAspect="1" noChangeArrowheads="1"/>
          </p:cNvPicPr>
          <p:nvPr/>
        </p:nvPicPr>
        <p:blipFill>
          <a:blip r:embed="rId2" cstate="print"/>
          <a:srcRect/>
          <a:stretch>
            <a:fillRect/>
          </a:stretch>
        </p:blipFill>
        <p:spPr bwMode="auto">
          <a:xfrm>
            <a:off x="684213" y="404813"/>
            <a:ext cx="3960812" cy="863600"/>
          </a:xfrm>
          <a:prstGeom prst="rect">
            <a:avLst/>
          </a:prstGeom>
          <a:noFill/>
          <a:ln w="9525">
            <a:noFill/>
            <a:miter lim="800000"/>
            <a:headEnd/>
            <a:tailEnd/>
          </a:ln>
        </p:spPr>
      </p:pic>
      <p:grpSp>
        <p:nvGrpSpPr>
          <p:cNvPr id="4101" name="Group 19"/>
          <p:cNvGrpSpPr>
            <a:grpSpLocks/>
          </p:cNvGrpSpPr>
          <p:nvPr/>
        </p:nvGrpSpPr>
        <p:grpSpPr bwMode="auto">
          <a:xfrm>
            <a:off x="2051050" y="5373688"/>
            <a:ext cx="5195888" cy="1087437"/>
            <a:chOff x="1979712" y="260648"/>
            <a:chExt cx="5194862" cy="1088121"/>
          </a:xfrm>
        </p:grpSpPr>
        <p:pic>
          <p:nvPicPr>
            <p:cNvPr id="2057" name="Picture 2" descr="logo"/>
            <p:cNvPicPr>
              <a:picLocks noChangeAspect="1" noChangeArrowheads="1"/>
            </p:cNvPicPr>
            <p:nvPr/>
          </p:nvPicPr>
          <p:blipFill>
            <a:blip r:embed="rId3" cstate="print"/>
            <a:srcRect/>
            <a:stretch>
              <a:fillRect/>
            </a:stretch>
          </p:blipFill>
          <p:spPr bwMode="auto">
            <a:xfrm>
              <a:off x="1979712" y="260648"/>
              <a:ext cx="1224136" cy="10881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8" name="Picture 10" descr="http://www.firststeptrust.org.uk/images/logos/SPCT_logo2.jpg"/>
            <p:cNvPicPr>
              <a:picLocks noChangeAspect="1" noChangeArrowheads="1"/>
            </p:cNvPicPr>
            <p:nvPr/>
          </p:nvPicPr>
          <p:blipFill>
            <a:blip r:embed="rId4" cstate="print"/>
            <a:srcRect/>
            <a:stretch>
              <a:fillRect/>
            </a:stretch>
          </p:blipFill>
          <p:spPr bwMode="auto">
            <a:xfrm>
              <a:off x="3563888" y="548680"/>
              <a:ext cx="1987550" cy="511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9" name="Picture 8" descr="http://www.bascd.org/img/logo.gif"/>
            <p:cNvPicPr>
              <a:picLocks noChangeAspect="1" noChangeArrowheads="1"/>
            </p:cNvPicPr>
            <p:nvPr/>
          </p:nvPicPr>
          <p:blipFill>
            <a:blip r:embed="rId5" cstate="print"/>
            <a:srcRect/>
            <a:stretch>
              <a:fillRect/>
            </a:stretch>
          </p:blipFill>
          <p:spPr bwMode="auto">
            <a:xfrm>
              <a:off x="5940152" y="260648"/>
              <a:ext cx="1234422" cy="1008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pic>
        <p:nvPicPr>
          <p:cNvPr id="4102" name="Picture 20" descr="http://www.liv.ac.uk/arts_ses_images/managementschool/news/EPSRC_Workshop/colour_logo_0616.png"/>
          <p:cNvPicPr>
            <a:picLocks noChangeAspect="1" noChangeArrowheads="1"/>
          </p:cNvPicPr>
          <p:nvPr/>
        </p:nvPicPr>
        <p:blipFill>
          <a:blip r:embed="rId6" cstate="print"/>
          <a:srcRect/>
          <a:stretch>
            <a:fillRect/>
          </a:stretch>
        </p:blipFill>
        <p:spPr bwMode="auto">
          <a:xfrm>
            <a:off x="5003800" y="404813"/>
            <a:ext cx="3457575"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GB" b="1" smtClean="0"/>
              <a:t>Oral cleanliness coding</a:t>
            </a:r>
          </a:p>
        </p:txBody>
      </p:sp>
      <p:graphicFrame>
        <p:nvGraphicFramePr>
          <p:cNvPr id="173086" name="Group 30"/>
          <p:cNvGraphicFramePr>
            <a:graphicFrameLocks noGrp="1"/>
          </p:cNvGraphicFramePr>
          <p:nvPr>
            <p:ph sz="half" idx="2"/>
          </p:nvPr>
        </p:nvGraphicFramePr>
        <p:xfrm>
          <a:off x="611188" y="2205038"/>
          <a:ext cx="7773987" cy="4195445"/>
        </p:xfrm>
        <a:graphic>
          <a:graphicData uri="http://schemas.openxmlformats.org/drawingml/2006/table">
            <a:tbl>
              <a:tblPr/>
              <a:tblGrid>
                <a:gridCol w="863600"/>
                <a:gridCol w="6910387"/>
              </a:tblGrid>
              <a:tr h="7842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charset="0"/>
                        </a:rPr>
                        <a:t>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Teeth appear clean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42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Little plaque visible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86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Substantial amount of plaque visible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smtClean="0">
                          <a:ln>
                            <a:noFill/>
                          </a:ln>
                          <a:solidFill>
                            <a:schemeClr val="tx1"/>
                          </a:solidFill>
                          <a:effectLst/>
                          <a:latin typeface="Arial" charset="0"/>
                        </a:rPr>
                        <a:t>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sz="2800" b="1" i="0" u="none" strike="noStrike" cap="none" normalizeH="0" baseline="0" dirty="0" smtClean="0">
                          <a:ln>
                            <a:noFill/>
                          </a:ln>
                          <a:solidFill>
                            <a:schemeClr val="tx1"/>
                          </a:solidFill>
                          <a:effectLst/>
                          <a:latin typeface="Arial" charset="0"/>
                        </a:rPr>
                        <a:t>Assessment cannot be made for upper anterior sextant; (Note: if incisors are missing and only canines present, score 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0" y="304800"/>
            <a:ext cx="7772400" cy="1143000"/>
          </a:xfrm>
        </p:spPr>
        <p:txBody>
          <a:bodyPr/>
          <a:lstStyle/>
          <a:p>
            <a:pPr eaLnBrk="1" hangingPunct="1"/>
            <a:r>
              <a:rPr lang="en-GB" sz="3200" b="1" smtClean="0">
                <a:cs typeface="Arial" charset="0"/>
              </a:rPr>
              <a:t>Surface code 4 – filled and decayed</a:t>
            </a:r>
          </a:p>
        </p:txBody>
      </p:sp>
      <p:sp>
        <p:nvSpPr>
          <p:cNvPr id="105475" name="Rectangle 3"/>
          <p:cNvSpPr>
            <a:spLocks noGrp="1" noChangeArrowheads="1"/>
          </p:cNvSpPr>
          <p:nvPr>
            <p:ph type="body" sz="half" idx="4294967295"/>
          </p:nvPr>
        </p:nvSpPr>
        <p:spPr>
          <a:xfrm>
            <a:off x="0" y="1600200"/>
            <a:ext cx="5029200" cy="4421188"/>
          </a:xfrm>
        </p:spPr>
        <p:txBody>
          <a:bodyPr/>
          <a:lstStyle/>
          <a:p>
            <a:pPr eaLnBrk="1" hangingPunct="1"/>
            <a:r>
              <a:rPr lang="en-GB" sz="2400" b="1" smtClean="0">
                <a:cs typeface="Arial" charset="0"/>
              </a:rPr>
              <a:t>LL6 –occlusal surface is filled with amalgam.  </a:t>
            </a:r>
          </a:p>
          <a:p>
            <a:pPr eaLnBrk="1" hangingPunct="1"/>
            <a:r>
              <a:rPr lang="en-GB" sz="2400" b="1" smtClean="0">
                <a:cs typeface="Arial" charset="0"/>
              </a:rPr>
              <a:t>Amalgam is chipped and fractured to expose the cement lining.  </a:t>
            </a:r>
          </a:p>
          <a:p>
            <a:pPr eaLnBrk="1" hangingPunct="1"/>
            <a:r>
              <a:rPr lang="en-GB" sz="2400" b="1" smtClean="0">
                <a:cs typeface="Arial" charset="0"/>
              </a:rPr>
              <a:t>Lingual aspect of occlusal surface has creamy shadowing adjacent to the lost amalgam</a:t>
            </a:r>
          </a:p>
          <a:p>
            <a:pPr eaLnBrk="1" hangingPunct="1"/>
            <a:r>
              <a:rPr lang="en-GB" sz="2400" b="1" smtClean="0">
                <a:cs typeface="Arial" charset="0"/>
              </a:rPr>
              <a:t>Secondary caries associated with the filling – code 4 </a:t>
            </a:r>
          </a:p>
        </p:txBody>
      </p:sp>
      <p:pic>
        <p:nvPicPr>
          <p:cNvPr id="114692" name="Picture 5" descr="40"/>
          <p:cNvPicPr>
            <a:picLocks noChangeAspect="1" noChangeArrowheads="1"/>
          </p:cNvPicPr>
          <p:nvPr/>
        </p:nvPicPr>
        <p:blipFill>
          <a:blip r:embed="rId2" cstate="print"/>
          <a:srcRect/>
          <a:stretch>
            <a:fillRect/>
          </a:stretch>
        </p:blipFill>
        <p:spPr bwMode="auto">
          <a:xfrm>
            <a:off x="5410200" y="1905000"/>
            <a:ext cx="3276600" cy="2484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026"/>
          <p:cNvSpPr>
            <a:spLocks noGrp="1" noChangeArrowheads="1"/>
          </p:cNvSpPr>
          <p:nvPr>
            <p:ph type="title"/>
          </p:nvPr>
        </p:nvSpPr>
        <p:spPr>
          <a:xfrm>
            <a:off x="228600" y="0"/>
            <a:ext cx="8915400" cy="914400"/>
          </a:xfrm>
        </p:spPr>
        <p:txBody>
          <a:bodyPr/>
          <a:lstStyle/>
          <a:p>
            <a:pPr eaLnBrk="1" hangingPunct="1"/>
            <a:r>
              <a:rPr lang="en-GB" sz="3200" b="1" smtClean="0">
                <a:cs typeface="Arial" charset="0"/>
              </a:rPr>
              <a:t>Surface code 4 – filled and decayed</a:t>
            </a:r>
            <a:r>
              <a:rPr lang="en-GB" sz="2800" b="1" smtClean="0">
                <a:cs typeface="Arial" charset="0"/>
              </a:rPr>
              <a:t> </a:t>
            </a:r>
          </a:p>
        </p:txBody>
      </p:sp>
      <p:pic>
        <p:nvPicPr>
          <p:cNvPr id="115715" name="Picture 1028" descr="34"/>
          <p:cNvPicPr>
            <a:picLocks noChangeAspect="1" noChangeArrowheads="1"/>
          </p:cNvPicPr>
          <p:nvPr/>
        </p:nvPicPr>
        <p:blipFill>
          <a:blip r:embed="rId2" cstate="print"/>
          <a:srcRect/>
          <a:stretch>
            <a:fillRect/>
          </a:stretch>
        </p:blipFill>
        <p:spPr bwMode="auto">
          <a:xfrm>
            <a:off x="381000" y="838200"/>
            <a:ext cx="8458200" cy="5545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685800" y="304800"/>
            <a:ext cx="7772400" cy="1143000"/>
          </a:xfrm>
        </p:spPr>
        <p:txBody>
          <a:bodyPr/>
          <a:lstStyle/>
          <a:p>
            <a:pPr eaLnBrk="1" hangingPunct="1"/>
            <a:r>
              <a:rPr lang="en-GB" sz="3600" b="1" smtClean="0">
                <a:cs typeface="Arial" charset="0"/>
              </a:rPr>
              <a:t>Surface code 4 – filled and decayed </a:t>
            </a:r>
          </a:p>
        </p:txBody>
      </p:sp>
      <p:sp>
        <p:nvSpPr>
          <p:cNvPr id="114691" name="Rectangle 3"/>
          <p:cNvSpPr>
            <a:spLocks noGrp="1" noChangeArrowheads="1"/>
          </p:cNvSpPr>
          <p:nvPr>
            <p:ph type="body" sz="half" idx="1"/>
          </p:nvPr>
        </p:nvSpPr>
        <p:spPr>
          <a:xfrm>
            <a:off x="152400" y="1828800"/>
            <a:ext cx="4876800" cy="3810000"/>
          </a:xfrm>
        </p:spPr>
        <p:txBody>
          <a:bodyPr rtlCol="0">
            <a:normAutofit lnSpcReduction="10000"/>
          </a:bodyPr>
          <a:lstStyle/>
          <a:p>
            <a:pPr eaLnBrk="1" fontAlgn="auto" hangingPunct="1">
              <a:lnSpc>
                <a:spcPct val="90000"/>
              </a:lnSpc>
              <a:spcAft>
                <a:spcPts val="0"/>
              </a:spcAft>
              <a:buFont typeface="Arial" pitchFamily="34" charset="0"/>
              <a:buChar char="•"/>
              <a:defRPr/>
            </a:pPr>
            <a:r>
              <a:rPr lang="en-GB" sz="2400" b="1" smtClean="0">
                <a:cs typeface="Arial" charset="0"/>
              </a:rPr>
              <a:t>LL6 –occlusal surface has an amalgam filling </a:t>
            </a:r>
          </a:p>
          <a:p>
            <a:pPr eaLnBrk="1" fontAlgn="auto" hangingPunct="1">
              <a:lnSpc>
                <a:spcPct val="90000"/>
              </a:lnSpc>
              <a:spcAft>
                <a:spcPts val="0"/>
              </a:spcAft>
              <a:buFont typeface="Arial" pitchFamily="34" charset="0"/>
              <a:buChar char="•"/>
              <a:defRPr/>
            </a:pPr>
            <a:r>
              <a:rPr lang="en-GB" sz="2400" b="1" smtClean="0">
                <a:cs typeface="Arial" charset="0"/>
              </a:rPr>
              <a:t>Filling is intact and there has been a separate second attack of caries on this surface </a:t>
            </a:r>
          </a:p>
          <a:p>
            <a:pPr eaLnBrk="1" fontAlgn="auto" hangingPunct="1">
              <a:lnSpc>
                <a:spcPct val="90000"/>
              </a:lnSpc>
              <a:spcAft>
                <a:spcPts val="0"/>
              </a:spcAft>
              <a:buFont typeface="Arial" pitchFamily="34" charset="0"/>
              <a:buChar char="•"/>
              <a:defRPr/>
            </a:pPr>
            <a:r>
              <a:rPr lang="en-GB" sz="2400" b="1" smtClean="0">
                <a:cs typeface="Arial" charset="0"/>
              </a:rPr>
              <a:t>There is a small cavitated area with a cream shadow beneath the enamel indicating the extent of the lesion into dentine  </a:t>
            </a:r>
          </a:p>
          <a:p>
            <a:pPr eaLnBrk="1" fontAlgn="auto" hangingPunct="1">
              <a:lnSpc>
                <a:spcPct val="90000"/>
              </a:lnSpc>
              <a:spcAft>
                <a:spcPts val="0"/>
              </a:spcAft>
              <a:buFont typeface="Arial" pitchFamily="34" charset="0"/>
              <a:buChar char="•"/>
              <a:defRPr/>
            </a:pPr>
            <a:r>
              <a:rPr lang="en-GB" sz="2400" b="1" smtClean="0">
                <a:cs typeface="Arial" charset="0"/>
              </a:rPr>
              <a:t>Surface will be coded 4 – filled and decayed</a:t>
            </a:r>
          </a:p>
        </p:txBody>
      </p:sp>
      <p:pic>
        <p:nvPicPr>
          <p:cNvPr id="116740" name="Picture 6" descr="34"/>
          <p:cNvPicPr>
            <a:picLocks noChangeAspect="1" noChangeArrowheads="1"/>
          </p:cNvPicPr>
          <p:nvPr/>
        </p:nvPicPr>
        <p:blipFill>
          <a:blip r:embed="rId2" cstate="print"/>
          <a:srcRect/>
          <a:stretch>
            <a:fillRect/>
          </a:stretch>
        </p:blipFill>
        <p:spPr bwMode="auto">
          <a:xfrm>
            <a:off x="5257800" y="2514600"/>
            <a:ext cx="3581400" cy="2347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1026"/>
          <p:cNvSpPr>
            <a:spLocks noGrp="1" noChangeArrowheads="1"/>
          </p:cNvSpPr>
          <p:nvPr>
            <p:ph type="title"/>
          </p:nvPr>
        </p:nvSpPr>
        <p:spPr>
          <a:xfrm>
            <a:off x="228600" y="0"/>
            <a:ext cx="8915400" cy="914400"/>
          </a:xfrm>
        </p:spPr>
        <p:txBody>
          <a:bodyPr/>
          <a:lstStyle/>
          <a:p>
            <a:pPr eaLnBrk="1" hangingPunct="1"/>
            <a:r>
              <a:rPr lang="en-GB" sz="3600" b="1" smtClean="0">
                <a:cs typeface="Arial" charset="0"/>
              </a:rPr>
              <a:t>Surface code 5 – filled with no decay</a:t>
            </a:r>
            <a:r>
              <a:rPr lang="en-GB" sz="3200" b="1" smtClean="0">
                <a:cs typeface="Arial" charset="0"/>
              </a:rPr>
              <a:t> </a:t>
            </a:r>
          </a:p>
        </p:txBody>
      </p:sp>
      <p:pic>
        <p:nvPicPr>
          <p:cNvPr id="117763" name="Picture 1028" descr="35"/>
          <p:cNvPicPr>
            <a:picLocks noChangeAspect="1" noChangeArrowheads="1"/>
          </p:cNvPicPr>
          <p:nvPr/>
        </p:nvPicPr>
        <p:blipFill>
          <a:blip r:embed="rId2" cstate="print"/>
          <a:srcRect/>
          <a:stretch>
            <a:fillRect/>
          </a:stretch>
        </p:blipFill>
        <p:spPr bwMode="auto">
          <a:xfrm>
            <a:off x="467544" y="908720"/>
            <a:ext cx="8227640" cy="54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457200"/>
            <a:ext cx="7772400" cy="1143000"/>
          </a:xfrm>
        </p:spPr>
        <p:txBody>
          <a:bodyPr/>
          <a:lstStyle/>
          <a:p>
            <a:pPr eaLnBrk="1" hangingPunct="1"/>
            <a:r>
              <a:rPr lang="en-GB" sz="3600" b="1" smtClean="0">
                <a:cs typeface="Arial" charset="0"/>
              </a:rPr>
              <a:t>Surface code 5 – filled with no decay</a:t>
            </a:r>
          </a:p>
        </p:txBody>
      </p:sp>
      <p:sp>
        <p:nvSpPr>
          <p:cNvPr id="109571" name="Rectangle 3"/>
          <p:cNvSpPr>
            <a:spLocks noGrp="1" noChangeArrowheads="1"/>
          </p:cNvSpPr>
          <p:nvPr>
            <p:ph type="body" sz="half" idx="1"/>
          </p:nvPr>
        </p:nvSpPr>
        <p:spPr>
          <a:xfrm>
            <a:off x="152400" y="1981200"/>
            <a:ext cx="4876800" cy="3810000"/>
          </a:xfrm>
        </p:spPr>
        <p:txBody>
          <a:bodyPr/>
          <a:lstStyle/>
          <a:p>
            <a:pPr eaLnBrk="1" hangingPunct="1">
              <a:lnSpc>
                <a:spcPct val="90000"/>
              </a:lnSpc>
            </a:pPr>
            <a:r>
              <a:rPr lang="en-GB" sz="2800" b="1" smtClean="0">
                <a:cs typeface="Arial" charset="0"/>
              </a:rPr>
              <a:t>LL6 –amalgam filling on the mesial and occlusal surfaces </a:t>
            </a:r>
          </a:p>
          <a:p>
            <a:pPr eaLnBrk="1" hangingPunct="1">
              <a:lnSpc>
                <a:spcPct val="90000"/>
              </a:lnSpc>
            </a:pPr>
            <a:r>
              <a:rPr lang="en-GB" sz="2800" b="1" smtClean="0">
                <a:cs typeface="Arial" charset="0"/>
              </a:rPr>
              <a:t>Filling is intact and there is no evidence of secondary caries.  </a:t>
            </a:r>
          </a:p>
          <a:p>
            <a:pPr eaLnBrk="1" hangingPunct="1">
              <a:lnSpc>
                <a:spcPct val="90000"/>
              </a:lnSpc>
            </a:pPr>
            <a:r>
              <a:rPr lang="en-GB" sz="2800" b="1" smtClean="0">
                <a:cs typeface="Arial" charset="0"/>
              </a:rPr>
              <a:t>Occlusal fissure system has areas of staining only. </a:t>
            </a:r>
          </a:p>
        </p:txBody>
      </p:sp>
      <p:pic>
        <p:nvPicPr>
          <p:cNvPr id="118788" name="Picture 5" descr="35"/>
          <p:cNvPicPr>
            <a:picLocks noChangeAspect="1" noChangeArrowheads="1"/>
          </p:cNvPicPr>
          <p:nvPr/>
        </p:nvPicPr>
        <p:blipFill>
          <a:blip r:embed="rId2" cstate="print"/>
          <a:srcRect/>
          <a:stretch>
            <a:fillRect/>
          </a:stretch>
        </p:blipFill>
        <p:spPr bwMode="auto">
          <a:xfrm>
            <a:off x="5181600" y="2438400"/>
            <a:ext cx="3581400" cy="2370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1026"/>
          <p:cNvSpPr>
            <a:spLocks noGrp="1" noChangeArrowheads="1"/>
          </p:cNvSpPr>
          <p:nvPr>
            <p:ph type="title"/>
          </p:nvPr>
        </p:nvSpPr>
        <p:spPr>
          <a:xfrm>
            <a:off x="228600" y="0"/>
            <a:ext cx="8915400" cy="914400"/>
          </a:xfrm>
        </p:spPr>
        <p:txBody>
          <a:bodyPr/>
          <a:lstStyle/>
          <a:p>
            <a:pPr eaLnBrk="1" hangingPunct="1"/>
            <a:r>
              <a:rPr lang="en-GB" sz="3600" b="1" smtClean="0">
                <a:cs typeface="Arial" charset="0"/>
              </a:rPr>
              <a:t>Surface code 5 – filled with no decay</a:t>
            </a:r>
            <a:r>
              <a:rPr lang="en-GB" sz="3200" b="1" smtClean="0">
                <a:cs typeface="Arial" charset="0"/>
              </a:rPr>
              <a:t> </a:t>
            </a:r>
          </a:p>
        </p:txBody>
      </p:sp>
      <p:pic>
        <p:nvPicPr>
          <p:cNvPr id="110595" name="Picture 1028" descr="36"/>
          <p:cNvPicPr>
            <a:picLocks noChangeAspect="1" noChangeArrowheads="1"/>
          </p:cNvPicPr>
          <p:nvPr/>
        </p:nvPicPr>
        <p:blipFill>
          <a:blip r:embed="rId2" cstate="print"/>
          <a:srcRect/>
          <a:stretch>
            <a:fillRect/>
          </a:stretch>
        </p:blipFill>
        <p:spPr bwMode="auto">
          <a:xfrm>
            <a:off x="381000" y="1066800"/>
            <a:ext cx="8534400" cy="5287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685800" y="304800"/>
            <a:ext cx="7772400" cy="1143000"/>
          </a:xfrm>
        </p:spPr>
        <p:txBody>
          <a:bodyPr/>
          <a:lstStyle/>
          <a:p>
            <a:pPr eaLnBrk="1" hangingPunct="1"/>
            <a:r>
              <a:rPr lang="en-GB" sz="3600" b="1" smtClean="0">
                <a:cs typeface="Arial" charset="0"/>
              </a:rPr>
              <a:t>Surface code 5 – filled with no decay</a:t>
            </a:r>
          </a:p>
        </p:txBody>
      </p:sp>
      <p:sp>
        <p:nvSpPr>
          <p:cNvPr id="118787" name="Rectangle 3"/>
          <p:cNvSpPr>
            <a:spLocks noGrp="1" noChangeArrowheads="1"/>
          </p:cNvSpPr>
          <p:nvPr>
            <p:ph type="body" sz="half" idx="1"/>
          </p:nvPr>
        </p:nvSpPr>
        <p:spPr>
          <a:xfrm>
            <a:off x="228600" y="1600200"/>
            <a:ext cx="4876800" cy="3810000"/>
          </a:xfrm>
        </p:spPr>
        <p:txBody>
          <a:bodyPr rtlCol="0">
            <a:normAutofit fontScale="92500"/>
          </a:bodyPr>
          <a:lstStyle/>
          <a:p>
            <a:pPr eaLnBrk="1" fontAlgn="auto" hangingPunct="1">
              <a:lnSpc>
                <a:spcPct val="90000"/>
              </a:lnSpc>
              <a:spcAft>
                <a:spcPts val="0"/>
              </a:spcAft>
              <a:buFont typeface="Arial" pitchFamily="34" charset="0"/>
              <a:buChar char="•"/>
              <a:defRPr/>
            </a:pPr>
            <a:r>
              <a:rPr lang="en-GB" sz="2400" b="1" smtClean="0">
                <a:cs typeface="Arial" charset="0"/>
              </a:rPr>
              <a:t>LR6 –occlusal surface has a conventional tooth coloured filling.  </a:t>
            </a:r>
          </a:p>
          <a:p>
            <a:pPr eaLnBrk="1" fontAlgn="auto" hangingPunct="1">
              <a:lnSpc>
                <a:spcPct val="90000"/>
              </a:lnSpc>
              <a:spcAft>
                <a:spcPts val="0"/>
              </a:spcAft>
              <a:buFont typeface="Arial" pitchFamily="34" charset="0"/>
              <a:buChar char="•"/>
              <a:defRPr/>
            </a:pPr>
            <a:r>
              <a:rPr lang="en-GB" sz="2400" b="1" smtClean="0">
                <a:cs typeface="Arial" charset="0"/>
              </a:rPr>
              <a:t>No evidence of decay and filling appears intact.  </a:t>
            </a:r>
          </a:p>
          <a:p>
            <a:pPr eaLnBrk="1" fontAlgn="auto" hangingPunct="1">
              <a:lnSpc>
                <a:spcPct val="90000"/>
              </a:lnSpc>
              <a:spcAft>
                <a:spcPts val="0"/>
              </a:spcAft>
              <a:buFont typeface="Arial" pitchFamily="34" charset="0"/>
              <a:buChar char="•"/>
              <a:defRPr/>
            </a:pPr>
            <a:r>
              <a:rPr lang="en-GB" sz="2400" b="1" smtClean="0">
                <a:cs typeface="Arial" charset="0"/>
              </a:rPr>
              <a:t>Occlusal surface will be coded 5.  </a:t>
            </a:r>
          </a:p>
          <a:p>
            <a:pPr eaLnBrk="1" fontAlgn="auto" hangingPunct="1">
              <a:lnSpc>
                <a:spcPct val="90000"/>
              </a:lnSpc>
              <a:spcAft>
                <a:spcPts val="0"/>
              </a:spcAft>
              <a:buFont typeface="Arial" pitchFamily="34" charset="0"/>
              <a:buChar char="•"/>
              <a:defRPr/>
            </a:pPr>
            <a:r>
              <a:rPr lang="en-GB" sz="2400" b="1" smtClean="0">
                <a:cs typeface="Arial" charset="0"/>
              </a:rPr>
              <a:t>Filling extends on to buccal surface but from this view, no judgement could be made as to the state of the filling and this surface would need to be viewed and scored separately. </a:t>
            </a:r>
          </a:p>
        </p:txBody>
      </p:sp>
      <p:pic>
        <p:nvPicPr>
          <p:cNvPr id="111620" name="Picture 5" descr="36"/>
          <p:cNvPicPr>
            <a:picLocks noChangeAspect="1" noChangeArrowheads="1"/>
          </p:cNvPicPr>
          <p:nvPr/>
        </p:nvPicPr>
        <p:blipFill>
          <a:blip r:embed="rId2" cstate="print"/>
          <a:srcRect/>
          <a:stretch>
            <a:fillRect/>
          </a:stretch>
        </p:blipFill>
        <p:spPr bwMode="auto">
          <a:xfrm>
            <a:off x="5029200" y="2590800"/>
            <a:ext cx="368935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p:cNvSpPr>
            <a:spLocks noGrp="1" noChangeArrowheads="1"/>
          </p:cNvSpPr>
          <p:nvPr>
            <p:ph type="title"/>
          </p:nvPr>
        </p:nvSpPr>
        <p:spPr>
          <a:xfrm>
            <a:off x="228600" y="0"/>
            <a:ext cx="8915400" cy="914400"/>
          </a:xfrm>
        </p:spPr>
        <p:txBody>
          <a:bodyPr/>
          <a:lstStyle/>
          <a:p>
            <a:pPr eaLnBrk="1" hangingPunct="1"/>
            <a:r>
              <a:rPr lang="en-GB" sz="3600" b="1" smtClean="0">
                <a:cs typeface="Arial" charset="0"/>
              </a:rPr>
              <a:t>Surface code 5 – filled with no decay</a:t>
            </a:r>
            <a:r>
              <a:rPr lang="en-GB" sz="3200" b="1" smtClean="0">
                <a:cs typeface="Arial" charset="0"/>
              </a:rPr>
              <a:t> </a:t>
            </a:r>
          </a:p>
        </p:txBody>
      </p:sp>
      <p:pic>
        <p:nvPicPr>
          <p:cNvPr id="112643" name="Picture 1028" descr="37"/>
          <p:cNvPicPr>
            <a:picLocks noChangeAspect="1" noChangeArrowheads="1"/>
          </p:cNvPicPr>
          <p:nvPr/>
        </p:nvPicPr>
        <p:blipFill>
          <a:blip r:embed="rId2" cstate="print"/>
          <a:srcRect/>
          <a:stretch>
            <a:fillRect/>
          </a:stretch>
        </p:blipFill>
        <p:spPr bwMode="auto">
          <a:xfrm>
            <a:off x="304800" y="1227138"/>
            <a:ext cx="8610600" cy="543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457200"/>
            <a:ext cx="7772400" cy="1143000"/>
          </a:xfrm>
        </p:spPr>
        <p:txBody>
          <a:bodyPr/>
          <a:lstStyle/>
          <a:p>
            <a:pPr eaLnBrk="1" hangingPunct="1"/>
            <a:r>
              <a:rPr lang="en-GB" sz="3600" b="1" smtClean="0">
                <a:cs typeface="Arial" charset="0"/>
              </a:rPr>
              <a:t>Surface code 5 – filled with no decay</a:t>
            </a:r>
          </a:p>
        </p:txBody>
      </p:sp>
      <p:sp>
        <p:nvSpPr>
          <p:cNvPr id="113667" name="Rectangle 3"/>
          <p:cNvSpPr>
            <a:spLocks noGrp="1" noChangeArrowheads="1"/>
          </p:cNvSpPr>
          <p:nvPr>
            <p:ph type="body" sz="half" idx="1"/>
          </p:nvPr>
        </p:nvSpPr>
        <p:spPr>
          <a:xfrm>
            <a:off x="228600" y="1752600"/>
            <a:ext cx="4876800" cy="3810000"/>
          </a:xfrm>
        </p:spPr>
        <p:txBody>
          <a:bodyPr/>
          <a:lstStyle/>
          <a:p>
            <a:pPr eaLnBrk="1" hangingPunct="1"/>
            <a:r>
              <a:rPr lang="en-GB" sz="2800" b="1" smtClean="0">
                <a:cs typeface="Arial" charset="0"/>
              </a:rPr>
              <a:t>LR2, LR1, LL1 &amp; LL2 – several intact tooth coloured fillings are present</a:t>
            </a:r>
          </a:p>
          <a:p>
            <a:pPr eaLnBrk="1" hangingPunct="1"/>
            <a:r>
              <a:rPr lang="en-GB" sz="2800" b="1" smtClean="0">
                <a:cs typeface="Arial" charset="0"/>
              </a:rPr>
              <a:t>e.g. mesial of LL2, distal of the LL1, distal of the LR1. </a:t>
            </a:r>
          </a:p>
        </p:txBody>
      </p:sp>
      <p:pic>
        <p:nvPicPr>
          <p:cNvPr id="113668" name="Picture 5" descr="37"/>
          <p:cNvPicPr>
            <a:picLocks noChangeAspect="1" noChangeArrowheads="1"/>
          </p:cNvPicPr>
          <p:nvPr/>
        </p:nvPicPr>
        <p:blipFill>
          <a:blip r:embed="rId2" cstate="print"/>
          <a:srcRect/>
          <a:stretch>
            <a:fillRect/>
          </a:stretch>
        </p:blipFill>
        <p:spPr bwMode="auto">
          <a:xfrm>
            <a:off x="5181600" y="1981200"/>
            <a:ext cx="3621088" cy="2286000"/>
          </a:xfrm>
          <a:prstGeom prst="rect">
            <a:avLst/>
          </a:prstGeom>
          <a:noFill/>
          <a:ln w="9525">
            <a:noFill/>
            <a:miter lim="800000"/>
            <a:headEnd/>
            <a:tailEnd/>
          </a:ln>
        </p:spPr>
      </p:pic>
      <p:sp>
        <p:nvSpPr>
          <p:cNvPr id="113669" name="Text Box 6"/>
          <p:cNvSpPr txBox="1">
            <a:spLocks noChangeArrowheads="1"/>
          </p:cNvSpPr>
          <p:nvPr/>
        </p:nvSpPr>
        <p:spPr bwMode="auto">
          <a:xfrm>
            <a:off x="228600" y="5121275"/>
            <a:ext cx="8686800" cy="1431925"/>
          </a:xfrm>
          <a:prstGeom prst="rect">
            <a:avLst/>
          </a:prstGeom>
          <a:noFill/>
          <a:ln w="9525">
            <a:noFill/>
            <a:miter lim="800000"/>
            <a:headEnd/>
            <a:tailEnd/>
          </a:ln>
        </p:spPr>
        <p:txBody>
          <a:bodyPr>
            <a:spAutoFit/>
          </a:bodyPr>
          <a:lstStyle/>
          <a:p>
            <a:r>
              <a:rPr lang="en-GB" sz="2200" b="1">
                <a:cs typeface="Arial" charset="0"/>
              </a:rPr>
              <a:t>NB  This slide should be used to emphasise the need for a careful systematic examination to avoid missing tooth coloured fillings and the call of “3 to 3 all surfaces sound” should be discouraged.</a:t>
            </a:r>
            <a:r>
              <a:rPr lang="en-GB" sz="2200" b="1"/>
              <a:t>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pPr eaLnBrk="1" hangingPunct="1"/>
            <a:r>
              <a:rPr lang="en-GB" b="1" smtClean="0">
                <a:cs typeface="Arial" charset="0"/>
              </a:rPr>
              <a:t>Surface code R – filled, needs replacing (not carious) </a:t>
            </a:r>
            <a:endParaRPr lang="en-GB" smtClean="0"/>
          </a:p>
        </p:txBody>
      </p:sp>
      <p:sp>
        <p:nvSpPr>
          <p:cNvPr id="114691" name="Content Placeholder 2"/>
          <p:cNvSpPr>
            <a:spLocks noGrp="1"/>
          </p:cNvSpPr>
          <p:nvPr>
            <p:ph idx="1"/>
          </p:nvPr>
        </p:nvSpPr>
        <p:spPr/>
        <p:txBody>
          <a:bodyPr/>
          <a:lstStyle/>
          <a:p>
            <a:pPr eaLnBrk="1" hangingPunct="1"/>
            <a:endParaRPr lang="en-GB" b="1" smtClean="0"/>
          </a:p>
          <a:p>
            <a:pPr eaLnBrk="1" hangingPunct="1"/>
            <a:r>
              <a:rPr lang="en-GB" b="1" smtClean="0"/>
              <a:t>A filled surface which is judged to need replacing (not carious) is recorded as code R</a:t>
            </a:r>
          </a:p>
          <a:p>
            <a:pPr eaLnBrk="1" hangingPunct="1"/>
            <a:r>
              <a:rPr lang="en-GB" b="1" smtClean="0"/>
              <a:t>Temporary dressings, with no decay into dentine present, are recorded as code R</a:t>
            </a:r>
          </a:p>
          <a:p>
            <a:pPr eaLnBrk="1" hangingPunct="1"/>
            <a:r>
              <a:rPr lang="en-GB" b="1" smtClean="0"/>
              <a:t>Temporary dressings, with decay into dentine present, are recorded as code 4, filled and decayed</a:t>
            </a:r>
          </a:p>
          <a:p>
            <a:pPr eaLnBrk="1" hangingPunct="1"/>
            <a:endParaRPr lang="en-GB"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GB" sz="3600" b="1" smtClean="0">
                <a:cs typeface="Arial" charset="0"/>
              </a:rPr>
              <a:t>Drying Teeth</a:t>
            </a:r>
          </a:p>
        </p:txBody>
      </p:sp>
      <p:sp>
        <p:nvSpPr>
          <p:cNvPr id="14339" name="Rectangle 3"/>
          <p:cNvSpPr>
            <a:spLocks noGrp="1" noChangeArrowheads="1"/>
          </p:cNvSpPr>
          <p:nvPr>
            <p:ph type="body" sz="half" idx="1"/>
          </p:nvPr>
        </p:nvSpPr>
        <p:spPr>
          <a:xfrm>
            <a:off x="685800" y="1981200"/>
            <a:ext cx="4572000" cy="4114800"/>
          </a:xfrm>
        </p:spPr>
        <p:txBody>
          <a:bodyPr/>
          <a:lstStyle/>
          <a:p>
            <a:pPr eaLnBrk="1" hangingPunct="1"/>
            <a:r>
              <a:rPr lang="en-GB" sz="2400" b="1" smtClean="0">
                <a:cs typeface="Arial" charset="0"/>
              </a:rPr>
              <a:t>BASCD recommend cotton wool rolls, gauze or cotton wool buds.</a:t>
            </a:r>
          </a:p>
          <a:p>
            <a:pPr eaLnBrk="1" hangingPunct="1"/>
            <a:r>
              <a:rPr lang="en-GB" sz="2400" b="1" smtClean="0">
                <a:cs typeface="Arial" charset="0"/>
              </a:rPr>
              <a:t>For caries and fissure sealant diagnosis drying is recommended wherever diagnosis is in doubt and surfaces are obscured with saliva. </a:t>
            </a:r>
          </a:p>
        </p:txBody>
      </p:sp>
      <p:pic>
        <p:nvPicPr>
          <p:cNvPr id="14340" name="Picture 4" descr="Dscf00372"/>
          <p:cNvPicPr>
            <a:picLocks noChangeAspect="1" noChangeArrowheads="1"/>
          </p:cNvPicPr>
          <p:nvPr/>
        </p:nvPicPr>
        <p:blipFill>
          <a:blip r:embed="rId2" cstate="print"/>
          <a:srcRect/>
          <a:stretch>
            <a:fillRect/>
          </a:stretch>
        </p:blipFill>
        <p:spPr bwMode="auto">
          <a:xfrm>
            <a:off x="5867400" y="2133600"/>
            <a:ext cx="2641600" cy="363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026"/>
          <p:cNvSpPr>
            <a:spLocks noGrp="1" noChangeArrowheads="1"/>
          </p:cNvSpPr>
          <p:nvPr>
            <p:ph type="title"/>
          </p:nvPr>
        </p:nvSpPr>
        <p:spPr>
          <a:xfrm>
            <a:off x="0" y="152400"/>
            <a:ext cx="9296400" cy="914400"/>
          </a:xfrm>
        </p:spPr>
        <p:txBody>
          <a:bodyPr/>
          <a:lstStyle/>
          <a:p>
            <a:pPr eaLnBrk="1" hangingPunct="1"/>
            <a:r>
              <a:rPr lang="en-GB" sz="2600" b="1" smtClean="0">
                <a:cs typeface="Arial" charset="0"/>
              </a:rPr>
              <a:t>Surface code R – filled, needs replacing (not carious)</a:t>
            </a:r>
            <a:r>
              <a:rPr lang="en-GB" sz="2800" b="1" smtClean="0">
                <a:cs typeface="Arial" charset="0"/>
              </a:rPr>
              <a:t> </a:t>
            </a:r>
          </a:p>
        </p:txBody>
      </p:sp>
      <p:pic>
        <p:nvPicPr>
          <p:cNvPr id="115715" name="Picture 1028" descr="38"/>
          <p:cNvPicPr>
            <a:picLocks noChangeAspect="1" noChangeArrowheads="1"/>
          </p:cNvPicPr>
          <p:nvPr/>
        </p:nvPicPr>
        <p:blipFill>
          <a:blip r:embed="rId2" cstate="print"/>
          <a:srcRect/>
          <a:stretch>
            <a:fillRect/>
          </a:stretch>
        </p:blipFill>
        <p:spPr bwMode="auto">
          <a:xfrm>
            <a:off x="304800" y="1066800"/>
            <a:ext cx="8534400" cy="5402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85800" y="304800"/>
            <a:ext cx="7772400" cy="1143000"/>
          </a:xfrm>
        </p:spPr>
        <p:txBody>
          <a:bodyPr rtlCol="0">
            <a:normAutofit fontScale="90000"/>
          </a:bodyPr>
          <a:lstStyle/>
          <a:p>
            <a:pPr eaLnBrk="1" fontAlgn="auto" hangingPunct="1">
              <a:spcAft>
                <a:spcPts val="0"/>
              </a:spcAft>
              <a:defRPr/>
            </a:pPr>
            <a:r>
              <a:rPr lang="en-GB" sz="3600" b="1" smtClean="0">
                <a:cs typeface="Arial" charset="0"/>
              </a:rPr>
              <a:t>Surface code R – filled, needs replacing (not carious)</a:t>
            </a:r>
            <a:r>
              <a:rPr lang="en-GB" sz="3200" b="1" smtClean="0">
                <a:cs typeface="Arial" charset="0"/>
              </a:rPr>
              <a:t> </a:t>
            </a:r>
          </a:p>
        </p:txBody>
      </p:sp>
      <p:sp>
        <p:nvSpPr>
          <p:cNvPr id="122883" name="Rectangle 3"/>
          <p:cNvSpPr>
            <a:spLocks noGrp="1" noChangeArrowheads="1"/>
          </p:cNvSpPr>
          <p:nvPr>
            <p:ph type="body" sz="half" idx="1"/>
          </p:nvPr>
        </p:nvSpPr>
        <p:spPr>
          <a:xfrm>
            <a:off x="228600" y="1752600"/>
            <a:ext cx="5029200" cy="3810000"/>
          </a:xfrm>
        </p:spPr>
        <p:txBody>
          <a:bodyPr rtlCol="0">
            <a:normAutofit lnSpcReduction="10000"/>
          </a:bodyPr>
          <a:lstStyle/>
          <a:p>
            <a:pPr eaLnBrk="1" fontAlgn="auto" hangingPunct="1">
              <a:lnSpc>
                <a:spcPct val="90000"/>
              </a:lnSpc>
              <a:spcAft>
                <a:spcPts val="0"/>
              </a:spcAft>
              <a:buFont typeface="Arial" pitchFamily="34" charset="0"/>
              <a:buChar char="•"/>
              <a:defRPr/>
            </a:pPr>
            <a:r>
              <a:rPr lang="en-GB" sz="2400" b="1" smtClean="0">
                <a:cs typeface="Arial" charset="0"/>
              </a:rPr>
              <a:t>UR2 –mesial surface has had a filling which is completely lost</a:t>
            </a:r>
          </a:p>
          <a:p>
            <a:pPr eaLnBrk="1" fontAlgn="auto" hangingPunct="1">
              <a:lnSpc>
                <a:spcPct val="90000"/>
              </a:lnSpc>
              <a:spcAft>
                <a:spcPts val="0"/>
              </a:spcAft>
              <a:buFont typeface="Arial" pitchFamily="34" charset="0"/>
              <a:buChar char="•"/>
              <a:defRPr/>
            </a:pPr>
            <a:r>
              <a:rPr lang="en-GB" sz="2400" b="1" smtClean="0">
                <a:cs typeface="Arial" charset="0"/>
              </a:rPr>
              <a:t>This is the most extreme form of a “defective” filling and would be scored as code R. </a:t>
            </a:r>
          </a:p>
          <a:p>
            <a:pPr eaLnBrk="1" fontAlgn="auto" hangingPunct="1">
              <a:lnSpc>
                <a:spcPct val="90000"/>
              </a:lnSpc>
              <a:spcAft>
                <a:spcPts val="0"/>
              </a:spcAft>
              <a:buFont typeface="Arial" pitchFamily="34" charset="0"/>
              <a:buChar char="•"/>
              <a:defRPr/>
            </a:pPr>
            <a:r>
              <a:rPr lang="en-GB" sz="2400" b="1" smtClean="0">
                <a:cs typeface="Arial" charset="0"/>
              </a:rPr>
              <a:t>Additional features on this slide: </a:t>
            </a:r>
          </a:p>
          <a:p>
            <a:pPr eaLnBrk="1" fontAlgn="auto" hangingPunct="1">
              <a:lnSpc>
                <a:spcPct val="90000"/>
              </a:lnSpc>
              <a:spcAft>
                <a:spcPts val="0"/>
              </a:spcAft>
              <a:buFont typeface="Arial" pitchFamily="34" charset="0"/>
              <a:buChar char="•"/>
              <a:defRPr/>
            </a:pPr>
            <a:r>
              <a:rPr lang="en-GB" sz="2400" b="1" smtClean="0">
                <a:cs typeface="Arial" charset="0"/>
              </a:rPr>
              <a:t>UR3 – all surfaces coded as sound. </a:t>
            </a:r>
          </a:p>
          <a:p>
            <a:pPr eaLnBrk="1" fontAlgn="auto" hangingPunct="1">
              <a:lnSpc>
                <a:spcPct val="90000"/>
              </a:lnSpc>
              <a:spcAft>
                <a:spcPts val="0"/>
              </a:spcAft>
              <a:buFont typeface="Arial" pitchFamily="34" charset="0"/>
              <a:buChar char="•"/>
              <a:defRPr/>
            </a:pPr>
            <a:r>
              <a:rPr lang="en-GB" sz="2400" b="1" smtClean="0">
                <a:cs typeface="Arial" charset="0"/>
              </a:rPr>
              <a:t>UR1 – has a composite restoration on mesial surface -careful examination is needed to avoid missing these restorations. </a:t>
            </a:r>
          </a:p>
        </p:txBody>
      </p:sp>
      <p:pic>
        <p:nvPicPr>
          <p:cNvPr id="116740" name="Picture 6" descr="38"/>
          <p:cNvPicPr>
            <a:picLocks noChangeAspect="1" noChangeArrowheads="1"/>
          </p:cNvPicPr>
          <p:nvPr/>
        </p:nvPicPr>
        <p:blipFill>
          <a:blip r:embed="rId2" cstate="print"/>
          <a:srcRect/>
          <a:stretch>
            <a:fillRect/>
          </a:stretch>
        </p:blipFill>
        <p:spPr bwMode="auto">
          <a:xfrm>
            <a:off x="5257800" y="2667000"/>
            <a:ext cx="3698875" cy="234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0" y="76200"/>
            <a:ext cx="9296400" cy="914400"/>
          </a:xfrm>
        </p:spPr>
        <p:txBody>
          <a:bodyPr/>
          <a:lstStyle/>
          <a:p>
            <a:pPr eaLnBrk="1" hangingPunct="1"/>
            <a:r>
              <a:rPr lang="en-GB" sz="2800" b="1" smtClean="0">
                <a:cs typeface="Arial" charset="0"/>
              </a:rPr>
              <a:t>Surface code $ - sealed surface, type unknown</a:t>
            </a:r>
            <a:r>
              <a:rPr lang="en-GB" sz="2600" b="1" smtClean="0">
                <a:cs typeface="Arial" charset="0"/>
              </a:rPr>
              <a:t> </a:t>
            </a:r>
            <a:endParaRPr lang="en-GB" sz="2800" b="1" smtClean="0">
              <a:cs typeface="Arial" charset="0"/>
            </a:endParaRPr>
          </a:p>
        </p:txBody>
      </p:sp>
      <p:pic>
        <p:nvPicPr>
          <p:cNvPr id="117763" name="Picture 4" descr="42"/>
          <p:cNvPicPr>
            <a:picLocks noChangeAspect="1" noChangeArrowheads="1"/>
          </p:cNvPicPr>
          <p:nvPr/>
        </p:nvPicPr>
        <p:blipFill>
          <a:blip r:embed="rId2" cstate="print"/>
          <a:srcRect/>
          <a:stretch>
            <a:fillRect/>
          </a:stretch>
        </p:blipFill>
        <p:spPr bwMode="auto">
          <a:xfrm>
            <a:off x="381000" y="1066800"/>
            <a:ext cx="8458200"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685800" y="152400"/>
            <a:ext cx="7772400" cy="1143000"/>
          </a:xfrm>
        </p:spPr>
        <p:txBody>
          <a:bodyPr rtlCol="0">
            <a:normAutofit fontScale="90000"/>
          </a:bodyPr>
          <a:lstStyle/>
          <a:p>
            <a:pPr eaLnBrk="1" fontAlgn="auto" hangingPunct="1">
              <a:spcAft>
                <a:spcPts val="0"/>
              </a:spcAft>
              <a:defRPr/>
            </a:pPr>
            <a:r>
              <a:rPr lang="en-GB" sz="3600" b="1" smtClean="0">
                <a:cs typeface="Arial" charset="0"/>
              </a:rPr>
              <a:t>Surface code $ - sealed surface, type unknown</a:t>
            </a:r>
            <a:r>
              <a:rPr lang="en-GB" sz="3200" b="1" smtClean="0">
                <a:cs typeface="Arial" charset="0"/>
              </a:rPr>
              <a:t> </a:t>
            </a:r>
          </a:p>
        </p:txBody>
      </p:sp>
      <p:sp>
        <p:nvSpPr>
          <p:cNvPr id="118787" name="Rectangle 3"/>
          <p:cNvSpPr>
            <a:spLocks noGrp="1" noChangeArrowheads="1"/>
          </p:cNvSpPr>
          <p:nvPr>
            <p:ph type="body" sz="half" idx="1"/>
          </p:nvPr>
        </p:nvSpPr>
        <p:spPr>
          <a:xfrm>
            <a:off x="228600" y="1447800"/>
            <a:ext cx="5029200" cy="3810000"/>
          </a:xfrm>
        </p:spPr>
        <p:txBody>
          <a:bodyPr/>
          <a:lstStyle/>
          <a:p>
            <a:pPr eaLnBrk="1" hangingPunct="1"/>
            <a:r>
              <a:rPr lang="en-GB" sz="2800" b="1" smtClean="0">
                <a:cs typeface="Arial" charset="0"/>
              </a:rPr>
              <a:t>UR6 –anterior part of the occlusal fissure has been sealed with a tinted sealant</a:t>
            </a:r>
          </a:p>
          <a:p>
            <a:pPr eaLnBrk="1" hangingPunct="1"/>
            <a:r>
              <a:rPr lang="en-GB" sz="2800" b="1" smtClean="0">
                <a:cs typeface="Arial" charset="0"/>
              </a:rPr>
              <a:t>Surface would be coded $</a:t>
            </a:r>
          </a:p>
          <a:p>
            <a:pPr eaLnBrk="1" hangingPunct="1"/>
            <a:r>
              <a:rPr lang="en-GB" sz="2800" b="1" smtClean="0">
                <a:cs typeface="Arial" charset="0"/>
              </a:rPr>
              <a:t>Sealant appears to be lost from the posterior occlusal fissure. </a:t>
            </a:r>
          </a:p>
        </p:txBody>
      </p:sp>
      <p:sp>
        <p:nvSpPr>
          <p:cNvPr id="118788" name="Text Box 5"/>
          <p:cNvSpPr txBox="1">
            <a:spLocks noChangeArrowheads="1"/>
          </p:cNvSpPr>
          <p:nvPr/>
        </p:nvSpPr>
        <p:spPr bwMode="auto">
          <a:xfrm>
            <a:off x="228600" y="5380038"/>
            <a:ext cx="8702675" cy="1096962"/>
          </a:xfrm>
          <a:prstGeom prst="rect">
            <a:avLst/>
          </a:prstGeom>
          <a:noFill/>
          <a:ln w="9525">
            <a:noFill/>
            <a:miter lim="800000"/>
            <a:headEnd/>
            <a:tailEnd/>
          </a:ln>
        </p:spPr>
        <p:txBody>
          <a:bodyPr>
            <a:spAutoFit/>
          </a:bodyPr>
          <a:lstStyle/>
          <a:p>
            <a:r>
              <a:rPr lang="en-GB" sz="2200">
                <a:cs typeface="Arial" charset="0"/>
              </a:rPr>
              <a:t>NB  Sealants can be difficult to distinguish from enamel and diagnosis may be aided by the use of drying and/or tactile use of the ball-ended probe.</a:t>
            </a:r>
          </a:p>
        </p:txBody>
      </p:sp>
      <p:pic>
        <p:nvPicPr>
          <p:cNvPr id="118789" name="Picture 6" descr="42"/>
          <p:cNvPicPr>
            <a:picLocks noChangeAspect="1" noChangeArrowheads="1"/>
          </p:cNvPicPr>
          <p:nvPr/>
        </p:nvPicPr>
        <p:blipFill>
          <a:blip r:embed="rId2" cstate="print"/>
          <a:srcRect/>
          <a:stretch>
            <a:fillRect/>
          </a:stretch>
        </p:blipFill>
        <p:spPr bwMode="auto">
          <a:xfrm>
            <a:off x="5257800" y="2133600"/>
            <a:ext cx="3581400" cy="2290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026"/>
          <p:cNvSpPr>
            <a:spLocks noGrp="1" noChangeArrowheads="1"/>
          </p:cNvSpPr>
          <p:nvPr>
            <p:ph type="title"/>
          </p:nvPr>
        </p:nvSpPr>
        <p:spPr>
          <a:xfrm>
            <a:off x="0" y="76200"/>
            <a:ext cx="9296400" cy="914400"/>
          </a:xfrm>
        </p:spPr>
        <p:txBody>
          <a:bodyPr/>
          <a:lstStyle/>
          <a:p>
            <a:pPr eaLnBrk="1" hangingPunct="1"/>
            <a:r>
              <a:rPr lang="en-GB" sz="2800" b="1" smtClean="0">
                <a:cs typeface="Arial" charset="0"/>
              </a:rPr>
              <a:t>Surface code $ - sealed surface, type unknown</a:t>
            </a:r>
            <a:r>
              <a:rPr lang="en-GB" sz="2600" b="1" smtClean="0">
                <a:cs typeface="Arial" charset="0"/>
              </a:rPr>
              <a:t> </a:t>
            </a:r>
            <a:endParaRPr lang="en-GB" sz="2800" b="1" smtClean="0">
              <a:cs typeface="Arial" charset="0"/>
            </a:endParaRPr>
          </a:p>
        </p:txBody>
      </p:sp>
      <p:pic>
        <p:nvPicPr>
          <p:cNvPr id="119811" name="Picture 2" descr="Copy (14) of Image 1"/>
          <p:cNvPicPr>
            <a:picLocks noChangeAspect="1" noChangeArrowheads="1"/>
          </p:cNvPicPr>
          <p:nvPr/>
        </p:nvPicPr>
        <p:blipFill>
          <a:blip r:embed="rId2" cstate="print"/>
          <a:srcRect/>
          <a:stretch>
            <a:fillRect/>
          </a:stretch>
        </p:blipFill>
        <p:spPr bwMode="auto">
          <a:xfrm>
            <a:off x="571500" y="928688"/>
            <a:ext cx="8072438" cy="5630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85800" y="304800"/>
            <a:ext cx="7772400" cy="1143000"/>
          </a:xfrm>
        </p:spPr>
        <p:txBody>
          <a:bodyPr rtlCol="0">
            <a:normAutofit fontScale="90000"/>
          </a:bodyPr>
          <a:lstStyle/>
          <a:p>
            <a:pPr eaLnBrk="1" fontAlgn="auto" hangingPunct="1">
              <a:spcAft>
                <a:spcPts val="0"/>
              </a:spcAft>
              <a:defRPr/>
            </a:pPr>
            <a:r>
              <a:rPr lang="en-GB" sz="3600" b="1" smtClean="0">
                <a:cs typeface="Arial" charset="0"/>
              </a:rPr>
              <a:t>Surface code $ - sealed surface, type unknown</a:t>
            </a:r>
            <a:r>
              <a:rPr lang="en-GB" sz="3200" b="1" smtClean="0">
                <a:cs typeface="Arial" charset="0"/>
              </a:rPr>
              <a:t> </a:t>
            </a:r>
          </a:p>
        </p:txBody>
      </p:sp>
      <p:sp>
        <p:nvSpPr>
          <p:cNvPr id="120835" name="Rectangle 3"/>
          <p:cNvSpPr>
            <a:spLocks noGrp="1" noChangeArrowheads="1"/>
          </p:cNvSpPr>
          <p:nvPr>
            <p:ph type="body" sz="half" idx="1"/>
          </p:nvPr>
        </p:nvSpPr>
        <p:spPr>
          <a:xfrm>
            <a:off x="228600" y="1600200"/>
            <a:ext cx="5029200" cy="4572000"/>
          </a:xfrm>
        </p:spPr>
        <p:txBody>
          <a:bodyPr/>
          <a:lstStyle/>
          <a:p>
            <a:pPr eaLnBrk="1" hangingPunct="1"/>
            <a:r>
              <a:rPr lang="en-GB" sz="2400" b="1" smtClean="0">
                <a:cs typeface="Arial" charset="0"/>
              </a:rPr>
              <a:t>UL4 &amp;UL5 –occlusal surfaces have been sealed </a:t>
            </a:r>
          </a:p>
          <a:p>
            <a:pPr eaLnBrk="1" hangingPunct="1"/>
            <a:r>
              <a:rPr lang="en-GB" sz="2400" b="1" smtClean="0">
                <a:cs typeface="Arial" charset="0"/>
              </a:rPr>
              <a:t>Surfaces would be scored $</a:t>
            </a:r>
          </a:p>
          <a:p>
            <a:pPr eaLnBrk="1" hangingPunct="1"/>
            <a:r>
              <a:rPr lang="en-GB" sz="2400" b="1" smtClean="0">
                <a:cs typeface="Arial" charset="0"/>
              </a:rPr>
              <a:t>It is impossible to be certain from a visual examination that no caries was removed before placement of the sealant.  </a:t>
            </a:r>
          </a:p>
          <a:p>
            <a:pPr eaLnBrk="1" hangingPunct="1"/>
            <a:r>
              <a:rPr lang="en-GB" sz="2400" b="1" smtClean="0">
                <a:cs typeface="Arial" charset="0"/>
              </a:rPr>
              <a:t>However, there is no evidence of a defined cavity margin and therefore, the surfaces are coded $. </a:t>
            </a:r>
          </a:p>
        </p:txBody>
      </p:sp>
      <p:pic>
        <p:nvPicPr>
          <p:cNvPr id="120836" name="Picture 2" descr="Copy (14) of Image 1"/>
          <p:cNvPicPr>
            <a:picLocks noChangeAspect="1" noChangeArrowheads="1"/>
          </p:cNvPicPr>
          <p:nvPr/>
        </p:nvPicPr>
        <p:blipFill>
          <a:blip r:embed="rId2" cstate="print"/>
          <a:srcRect/>
          <a:stretch>
            <a:fillRect/>
          </a:stretch>
        </p:blipFill>
        <p:spPr bwMode="auto">
          <a:xfrm>
            <a:off x="5143500" y="1857375"/>
            <a:ext cx="3643313" cy="2541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1026"/>
          <p:cNvSpPr>
            <a:spLocks noGrp="1" noChangeArrowheads="1"/>
          </p:cNvSpPr>
          <p:nvPr>
            <p:ph type="title"/>
          </p:nvPr>
        </p:nvSpPr>
        <p:spPr>
          <a:xfrm>
            <a:off x="0" y="152400"/>
            <a:ext cx="9296400" cy="914400"/>
          </a:xfrm>
        </p:spPr>
        <p:txBody>
          <a:bodyPr/>
          <a:lstStyle/>
          <a:p>
            <a:pPr eaLnBrk="1" hangingPunct="1"/>
            <a:r>
              <a:rPr lang="en-GB" sz="2800" b="1" smtClean="0">
                <a:cs typeface="Arial" charset="0"/>
              </a:rPr>
              <a:t>Surface code $ - sealed surface, type unknown</a:t>
            </a:r>
            <a:r>
              <a:rPr lang="en-GB" sz="2600" b="1" smtClean="0">
                <a:cs typeface="Arial" charset="0"/>
              </a:rPr>
              <a:t> </a:t>
            </a:r>
            <a:endParaRPr lang="en-GB" sz="2800" b="1" smtClean="0">
              <a:cs typeface="Arial" charset="0"/>
            </a:endParaRPr>
          </a:p>
        </p:txBody>
      </p:sp>
      <p:pic>
        <p:nvPicPr>
          <p:cNvPr id="121859" name="Picture 1028" descr="45"/>
          <p:cNvPicPr>
            <a:picLocks noChangeAspect="1" noChangeArrowheads="1"/>
          </p:cNvPicPr>
          <p:nvPr/>
        </p:nvPicPr>
        <p:blipFill>
          <a:blip r:embed="rId2" cstate="print"/>
          <a:srcRect/>
          <a:stretch>
            <a:fillRect/>
          </a:stretch>
        </p:blipFill>
        <p:spPr bwMode="auto">
          <a:xfrm>
            <a:off x="304800" y="990600"/>
            <a:ext cx="8458200" cy="5676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685800" y="304800"/>
            <a:ext cx="7772400" cy="1143000"/>
          </a:xfrm>
        </p:spPr>
        <p:txBody>
          <a:bodyPr rtlCol="0">
            <a:normAutofit fontScale="90000"/>
          </a:bodyPr>
          <a:lstStyle/>
          <a:p>
            <a:pPr eaLnBrk="1" fontAlgn="auto" hangingPunct="1">
              <a:spcAft>
                <a:spcPts val="0"/>
              </a:spcAft>
              <a:defRPr/>
            </a:pPr>
            <a:r>
              <a:rPr lang="en-GB" sz="3600" b="1" smtClean="0">
                <a:cs typeface="Arial" charset="0"/>
              </a:rPr>
              <a:t>Surface code $ - sealed surface, type unknown</a:t>
            </a:r>
            <a:r>
              <a:rPr lang="en-GB" sz="3200" b="1" smtClean="0">
                <a:cs typeface="Arial" charset="0"/>
              </a:rPr>
              <a:t> </a:t>
            </a:r>
          </a:p>
        </p:txBody>
      </p:sp>
      <p:sp>
        <p:nvSpPr>
          <p:cNvPr id="122883" name="Rectangle 3"/>
          <p:cNvSpPr>
            <a:spLocks noGrp="1" noChangeArrowheads="1"/>
          </p:cNvSpPr>
          <p:nvPr>
            <p:ph type="body" sz="half" idx="1"/>
          </p:nvPr>
        </p:nvSpPr>
        <p:spPr>
          <a:xfrm>
            <a:off x="228600" y="1600200"/>
            <a:ext cx="5029200" cy="4572000"/>
          </a:xfrm>
        </p:spPr>
        <p:txBody>
          <a:bodyPr/>
          <a:lstStyle/>
          <a:p>
            <a:pPr eaLnBrk="1" hangingPunct="1"/>
            <a:r>
              <a:rPr lang="en-GB" sz="2400" b="1" smtClean="0">
                <a:cs typeface="Arial" charset="0"/>
              </a:rPr>
              <a:t>UL6 –occlusal surface would be scored as $ because there is evidence of a sealant in part of the anterior fissure  </a:t>
            </a:r>
          </a:p>
          <a:p>
            <a:pPr eaLnBrk="1" hangingPunct="1"/>
            <a:r>
              <a:rPr lang="en-GB" sz="2400" b="1" smtClean="0">
                <a:cs typeface="Arial" charset="0"/>
              </a:rPr>
              <a:t>In the distal part of the occlusal fissure, staining is evident</a:t>
            </a:r>
          </a:p>
          <a:p>
            <a:pPr eaLnBrk="1" hangingPunct="1"/>
            <a:r>
              <a:rPr lang="en-GB" sz="2400" b="1" smtClean="0">
                <a:cs typeface="Arial" charset="0"/>
              </a:rPr>
              <a:t>However, there is no evidence of caries into dentine and occlusal surface would therefore be scored as $. </a:t>
            </a:r>
          </a:p>
        </p:txBody>
      </p:sp>
      <p:pic>
        <p:nvPicPr>
          <p:cNvPr id="122884" name="Picture 5" descr="45"/>
          <p:cNvPicPr>
            <a:picLocks noChangeAspect="1" noChangeArrowheads="1"/>
          </p:cNvPicPr>
          <p:nvPr/>
        </p:nvPicPr>
        <p:blipFill>
          <a:blip r:embed="rId2" cstate="print"/>
          <a:srcRect/>
          <a:stretch>
            <a:fillRect/>
          </a:stretch>
        </p:blipFill>
        <p:spPr bwMode="auto">
          <a:xfrm>
            <a:off x="5334000" y="2209800"/>
            <a:ext cx="3460750" cy="232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026"/>
          <p:cNvSpPr>
            <a:spLocks noGrp="1" noChangeArrowheads="1"/>
          </p:cNvSpPr>
          <p:nvPr>
            <p:ph type="title"/>
          </p:nvPr>
        </p:nvSpPr>
        <p:spPr>
          <a:xfrm>
            <a:off x="0" y="0"/>
            <a:ext cx="9296400" cy="914400"/>
          </a:xfrm>
        </p:spPr>
        <p:txBody>
          <a:bodyPr/>
          <a:lstStyle/>
          <a:p>
            <a:pPr eaLnBrk="1" hangingPunct="1"/>
            <a:r>
              <a:rPr lang="en-GB" sz="3200" b="1" smtClean="0">
                <a:cs typeface="Arial" charset="0"/>
              </a:rPr>
              <a:t>Surface code N – obvious sealant restoration</a:t>
            </a:r>
            <a:r>
              <a:rPr lang="en-GB" sz="2800" b="1" smtClean="0">
                <a:cs typeface="Arial" charset="0"/>
              </a:rPr>
              <a:t> </a:t>
            </a:r>
          </a:p>
        </p:txBody>
      </p:sp>
      <p:pic>
        <p:nvPicPr>
          <p:cNvPr id="123907" name="Picture 1028" descr="46"/>
          <p:cNvPicPr>
            <a:picLocks noChangeAspect="1" noChangeArrowheads="1"/>
          </p:cNvPicPr>
          <p:nvPr/>
        </p:nvPicPr>
        <p:blipFill>
          <a:blip r:embed="rId2" cstate="print"/>
          <a:srcRect/>
          <a:stretch>
            <a:fillRect/>
          </a:stretch>
        </p:blipFill>
        <p:spPr bwMode="auto">
          <a:xfrm>
            <a:off x="762000" y="838200"/>
            <a:ext cx="7620000" cy="5805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685800" y="304800"/>
            <a:ext cx="7772400" cy="1143000"/>
          </a:xfrm>
        </p:spPr>
        <p:txBody>
          <a:bodyPr rtlCol="0">
            <a:normAutofit fontScale="90000"/>
          </a:bodyPr>
          <a:lstStyle/>
          <a:p>
            <a:pPr eaLnBrk="1" fontAlgn="auto" hangingPunct="1">
              <a:spcAft>
                <a:spcPts val="0"/>
              </a:spcAft>
              <a:defRPr/>
            </a:pPr>
            <a:r>
              <a:rPr lang="en-GB" sz="3600" b="1" smtClean="0">
                <a:cs typeface="Arial" charset="0"/>
              </a:rPr>
              <a:t>Surface code N – obvious sealant restoration</a:t>
            </a:r>
          </a:p>
        </p:txBody>
      </p:sp>
      <p:sp>
        <p:nvSpPr>
          <p:cNvPr id="124931" name="Rectangle 3"/>
          <p:cNvSpPr>
            <a:spLocks noGrp="1" noChangeArrowheads="1"/>
          </p:cNvSpPr>
          <p:nvPr>
            <p:ph type="body" sz="half" idx="1"/>
          </p:nvPr>
        </p:nvSpPr>
        <p:spPr>
          <a:xfrm>
            <a:off x="228600" y="1600200"/>
            <a:ext cx="5029200" cy="3505200"/>
          </a:xfrm>
        </p:spPr>
        <p:txBody>
          <a:bodyPr/>
          <a:lstStyle/>
          <a:p>
            <a:pPr eaLnBrk="1" hangingPunct="1">
              <a:lnSpc>
                <a:spcPct val="90000"/>
              </a:lnSpc>
            </a:pPr>
            <a:r>
              <a:rPr lang="en-GB" sz="2400" b="1" smtClean="0">
                <a:cs typeface="Arial" charset="0"/>
              </a:rPr>
              <a:t>LL6 –occlusal surface has a sealant restoration </a:t>
            </a:r>
          </a:p>
          <a:p>
            <a:pPr eaLnBrk="1" hangingPunct="1">
              <a:lnSpc>
                <a:spcPct val="90000"/>
              </a:lnSpc>
            </a:pPr>
            <a:r>
              <a:rPr lang="en-GB" sz="2400" b="1" smtClean="0">
                <a:cs typeface="Arial" charset="0"/>
              </a:rPr>
              <a:t>Anterior part of occlusal fissure has a tooth coloured filling material which has been placed and there is evidence of a defined cavity margin.  </a:t>
            </a:r>
          </a:p>
          <a:p>
            <a:pPr eaLnBrk="1" hangingPunct="1">
              <a:lnSpc>
                <a:spcPct val="90000"/>
              </a:lnSpc>
            </a:pPr>
            <a:r>
              <a:rPr lang="en-GB" sz="2400" b="1" smtClean="0">
                <a:cs typeface="Arial" charset="0"/>
              </a:rPr>
              <a:t>The rest of the fissure system is sealed. </a:t>
            </a:r>
          </a:p>
        </p:txBody>
      </p:sp>
      <p:pic>
        <p:nvPicPr>
          <p:cNvPr id="124932" name="Picture 5" descr="46"/>
          <p:cNvPicPr>
            <a:picLocks noChangeAspect="1" noChangeArrowheads="1"/>
          </p:cNvPicPr>
          <p:nvPr/>
        </p:nvPicPr>
        <p:blipFill>
          <a:blip r:embed="rId2" cstate="print"/>
          <a:srcRect/>
          <a:stretch>
            <a:fillRect/>
          </a:stretch>
        </p:blipFill>
        <p:spPr bwMode="auto">
          <a:xfrm>
            <a:off x="5638800" y="2057400"/>
            <a:ext cx="3048000" cy="2322513"/>
          </a:xfrm>
          <a:prstGeom prst="rect">
            <a:avLst/>
          </a:prstGeom>
          <a:noFill/>
          <a:ln w="9525">
            <a:noFill/>
            <a:miter lim="800000"/>
            <a:headEnd/>
            <a:tailEnd/>
          </a:ln>
        </p:spPr>
      </p:pic>
      <p:sp>
        <p:nvSpPr>
          <p:cNvPr id="124933" name="Text Box 7"/>
          <p:cNvSpPr txBox="1">
            <a:spLocks noChangeArrowheads="1"/>
          </p:cNvSpPr>
          <p:nvPr/>
        </p:nvSpPr>
        <p:spPr bwMode="auto">
          <a:xfrm>
            <a:off x="228600" y="4953000"/>
            <a:ext cx="8686800" cy="1431925"/>
          </a:xfrm>
          <a:prstGeom prst="rect">
            <a:avLst/>
          </a:prstGeom>
          <a:noFill/>
          <a:ln w="9525">
            <a:noFill/>
            <a:miter lim="800000"/>
            <a:headEnd/>
            <a:tailEnd/>
          </a:ln>
        </p:spPr>
        <p:txBody>
          <a:bodyPr>
            <a:spAutoFit/>
          </a:bodyPr>
          <a:lstStyle/>
          <a:p>
            <a:r>
              <a:rPr lang="en-GB" sz="2200">
                <a:cs typeface="Arial" charset="0"/>
              </a:rPr>
              <a:t>NB  Mesial surface has a carious lesion into dentine and would be scored as 2. Lesion presents as cream shadow beneath the enamel extending from the marginal ridge. Physical cavitation can be seen at base of lesion on the mesial aspect.</a:t>
            </a:r>
            <a:r>
              <a:rPr lang="en-GB" sz="220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GB" sz="3600" b="1" smtClean="0">
                <a:cs typeface="Arial" charset="0"/>
              </a:rPr>
              <a:t>Use of Probe</a:t>
            </a:r>
          </a:p>
        </p:txBody>
      </p:sp>
      <p:sp>
        <p:nvSpPr>
          <p:cNvPr id="15363" name="Rectangle 3"/>
          <p:cNvSpPr>
            <a:spLocks noGrp="1" noChangeArrowheads="1"/>
          </p:cNvSpPr>
          <p:nvPr>
            <p:ph type="body" sz="half" idx="1"/>
          </p:nvPr>
        </p:nvSpPr>
        <p:spPr>
          <a:xfrm>
            <a:off x="685800" y="1981200"/>
            <a:ext cx="4572000" cy="4114800"/>
          </a:xfrm>
        </p:spPr>
        <p:txBody>
          <a:bodyPr/>
          <a:lstStyle/>
          <a:p>
            <a:pPr eaLnBrk="1" hangingPunct="1"/>
            <a:r>
              <a:rPr lang="en-GB" sz="2800" b="1" smtClean="0">
                <a:cs typeface="Arial" charset="0"/>
              </a:rPr>
              <a:t>NOT a diagnostic aid.</a:t>
            </a:r>
          </a:p>
          <a:p>
            <a:pPr eaLnBrk="1" hangingPunct="1"/>
            <a:r>
              <a:rPr lang="en-GB" sz="2800" b="1" smtClean="0">
                <a:cs typeface="Arial" charset="0"/>
              </a:rPr>
              <a:t>Probe is used for: </a:t>
            </a:r>
          </a:p>
          <a:p>
            <a:pPr eaLnBrk="1" hangingPunct="1"/>
            <a:r>
              <a:rPr lang="en-GB" sz="2800" b="1" smtClean="0">
                <a:cs typeface="Arial" charset="0"/>
              </a:rPr>
              <a:t>Removing plaque and debris </a:t>
            </a:r>
          </a:p>
          <a:p>
            <a:pPr eaLnBrk="1" hangingPunct="1"/>
            <a:r>
              <a:rPr lang="en-GB" sz="2800" b="1" smtClean="0">
                <a:cs typeface="Arial" charset="0"/>
              </a:rPr>
              <a:t>Checking for fissure sealants and tooth coloured fillings </a:t>
            </a:r>
          </a:p>
        </p:txBody>
      </p:sp>
      <p:pic>
        <p:nvPicPr>
          <p:cNvPr id="15364" name="Picture 5" descr="2new"/>
          <p:cNvPicPr>
            <a:picLocks noChangeAspect="1" noChangeArrowheads="1"/>
          </p:cNvPicPr>
          <p:nvPr/>
        </p:nvPicPr>
        <p:blipFill>
          <a:blip r:embed="rId2" cstate="print"/>
          <a:srcRect/>
          <a:stretch>
            <a:fillRect/>
          </a:stretch>
        </p:blipFill>
        <p:spPr bwMode="auto">
          <a:xfrm>
            <a:off x="6172200" y="1828800"/>
            <a:ext cx="1597025"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4"/>
          <p:cNvSpPr>
            <a:spLocks noGrp="1"/>
          </p:cNvSpPr>
          <p:nvPr>
            <p:ph type="title"/>
          </p:nvPr>
        </p:nvSpPr>
        <p:spPr/>
        <p:txBody>
          <a:bodyPr/>
          <a:lstStyle/>
          <a:p>
            <a:pPr eaLnBrk="1" hangingPunct="1"/>
            <a:r>
              <a:rPr lang="en-GB" b="1" smtClean="0"/>
              <a:t>Code C, crown</a:t>
            </a:r>
          </a:p>
        </p:txBody>
      </p:sp>
      <p:sp>
        <p:nvSpPr>
          <p:cNvPr id="125955" name="Content Placeholder 5"/>
          <p:cNvSpPr>
            <a:spLocks noGrp="1"/>
          </p:cNvSpPr>
          <p:nvPr>
            <p:ph idx="1"/>
          </p:nvPr>
        </p:nvSpPr>
        <p:spPr>
          <a:xfrm>
            <a:off x="468313" y="2205038"/>
            <a:ext cx="8229600" cy="2736850"/>
          </a:xfrm>
        </p:spPr>
        <p:txBody>
          <a:bodyPr/>
          <a:lstStyle/>
          <a:p>
            <a:pPr eaLnBrk="1" hangingPunct="1"/>
            <a:r>
              <a:rPr lang="en-GB" b="1" smtClean="0"/>
              <a:t>Crowned teeth are scored all surfaces code C</a:t>
            </a:r>
          </a:p>
          <a:p>
            <a:pPr eaLnBrk="1" hangingPunct="1">
              <a:buFont typeface="Arial" charset="0"/>
              <a:buNone/>
            </a:pPr>
            <a:endParaRPr lang="en-GB" b="1" smtClean="0"/>
          </a:p>
          <a:p>
            <a:pPr eaLnBrk="1" hangingPunct="1"/>
            <a:r>
              <a:rPr lang="en-GB" b="1" smtClean="0"/>
              <a:t>A deciduous tooth covered with a stainless steel crown is recorded as all surfaces Code C, not Code 5</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a:xfrm>
            <a:off x="0" y="457200"/>
            <a:ext cx="7772400" cy="1143000"/>
          </a:xfrm>
        </p:spPr>
        <p:txBody>
          <a:bodyPr/>
          <a:lstStyle/>
          <a:p>
            <a:pPr eaLnBrk="1" hangingPunct="1"/>
            <a:r>
              <a:rPr lang="en-GB" sz="3600" b="1" smtClean="0">
                <a:cs typeface="Arial" charset="0"/>
              </a:rPr>
              <a:t>Sepsis</a:t>
            </a:r>
          </a:p>
        </p:txBody>
      </p:sp>
      <p:sp>
        <p:nvSpPr>
          <p:cNvPr id="126979" name="Rectangle 3"/>
          <p:cNvSpPr>
            <a:spLocks noGrp="1" noChangeArrowheads="1"/>
          </p:cNvSpPr>
          <p:nvPr>
            <p:ph type="body" idx="4294967295"/>
          </p:nvPr>
        </p:nvSpPr>
        <p:spPr>
          <a:xfrm>
            <a:off x="684213" y="2060575"/>
            <a:ext cx="7772400" cy="4114800"/>
          </a:xfrm>
        </p:spPr>
        <p:txBody>
          <a:bodyPr/>
          <a:lstStyle/>
          <a:p>
            <a:pPr eaLnBrk="1" hangingPunct="1"/>
            <a:r>
              <a:rPr lang="en-GB" sz="2800" b="1" smtClean="0"/>
              <a:t>Following the caries exam, check for sepsis</a:t>
            </a:r>
          </a:p>
          <a:p>
            <a:pPr eaLnBrk="1" hangingPunct="1"/>
            <a:r>
              <a:rPr lang="en-GB" sz="2800" b="1" smtClean="0"/>
              <a:t>If an abscess or sinus is present - code 1 </a:t>
            </a:r>
          </a:p>
          <a:p>
            <a:pPr eaLnBrk="1" hangingPunct="1"/>
            <a:r>
              <a:rPr lang="en-GB" sz="2800" b="1" smtClean="0"/>
              <a:t>If no abscess or sinus present – code 0   </a:t>
            </a:r>
          </a:p>
          <a:p>
            <a:pPr eaLnBrk="1" hangingPunct="1"/>
            <a:r>
              <a:rPr lang="en-GB" sz="2800" b="1" smtClean="0"/>
              <a:t>All sepsis must be recorded regardless of cause.  No attempt will be made to identify the cause of the infection.</a:t>
            </a:r>
          </a:p>
          <a:p>
            <a:pPr eaLnBrk="1" hangingPunct="1"/>
            <a:endParaRPr lang="en-GB" sz="2800" b="1" smtClean="0">
              <a:cs typeface="Arial" charset="0"/>
            </a:endParaRPr>
          </a:p>
          <a:p>
            <a:pPr eaLnBrk="1" hangingPunct="1"/>
            <a:endParaRPr lang="en-GB" sz="2800" b="1" smtClean="0">
              <a:cs typeface="Arial"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0" y="357188"/>
            <a:ext cx="7772400" cy="1143000"/>
          </a:xfrm>
        </p:spPr>
        <p:txBody>
          <a:bodyPr/>
          <a:lstStyle/>
          <a:p>
            <a:pPr eaLnBrk="1" hangingPunct="1"/>
            <a:r>
              <a:rPr lang="en-GB" sz="3600" b="1" smtClean="0">
                <a:cs typeface="Arial" charset="0"/>
              </a:rPr>
              <a:t>Example of sepsis</a:t>
            </a:r>
            <a:endParaRPr lang="en-GB" sz="4000" b="1" smtClean="0">
              <a:cs typeface="Arial" charset="0"/>
            </a:endParaRPr>
          </a:p>
        </p:txBody>
      </p:sp>
      <p:sp>
        <p:nvSpPr>
          <p:cNvPr id="128003" name="Rectangle 3"/>
          <p:cNvSpPr>
            <a:spLocks noGrp="1" noChangeArrowheads="1"/>
          </p:cNvSpPr>
          <p:nvPr>
            <p:ph type="body" sz="half" idx="4294967295"/>
          </p:nvPr>
        </p:nvSpPr>
        <p:spPr>
          <a:xfrm>
            <a:off x="0" y="2566988"/>
            <a:ext cx="4495800" cy="3810000"/>
          </a:xfrm>
        </p:spPr>
        <p:txBody>
          <a:bodyPr/>
          <a:lstStyle/>
          <a:p>
            <a:pPr eaLnBrk="1" hangingPunct="1"/>
            <a:r>
              <a:rPr lang="en-US" sz="2800" b="1" smtClean="0">
                <a:cs typeface="Arial" charset="0"/>
              </a:rPr>
              <a:t>This slide shows an abscess above the deciduous incisor.</a:t>
            </a:r>
          </a:p>
          <a:p>
            <a:pPr eaLnBrk="1" hangingPunct="1"/>
            <a:r>
              <a:rPr lang="en-US" sz="2800" b="1" smtClean="0">
                <a:cs typeface="Arial" charset="0"/>
              </a:rPr>
              <a:t>This is scored positively for sepsis.</a:t>
            </a:r>
          </a:p>
        </p:txBody>
      </p:sp>
      <p:pic>
        <p:nvPicPr>
          <p:cNvPr id="128004" name="Picture 2" descr="Picture26"/>
          <p:cNvPicPr>
            <a:picLocks noChangeAspect="1" noChangeArrowheads="1"/>
          </p:cNvPicPr>
          <p:nvPr/>
        </p:nvPicPr>
        <p:blipFill>
          <a:blip r:embed="rId2" cstate="print"/>
          <a:srcRect/>
          <a:stretch>
            <a:fillRect/>
          </a:stretch>
        </p:blipFill>
        <p:spPr bwMode="auto">
          <a:xfrm>
            <a:off x="6015038" y="1604963"/>
            <a:ext cx="2700337" cy="476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85800" y="0"/>
            <a:ext cx="7772400" cy="1143000"/>
          </a:xfrm>
        </p:spPr>
        <p:txBody>
          <a:bodyPr/>
          <a:lstStyle/>
          <a:p>
            <a:pPr eaLnBrk="1" hangingPunct="1"/>
            <a:r>
              <a:rPr lang="en-GB" sz="3200" b="1" smtClean="0"/>
              <a:t>The examination completed</a:t>
            </a:r>
          </a:p>
        </p:txBody>
      </p:sp>
      <p:pic>
        <p:nvPicPr>
          <p:cNvPr id="129027" name="Picture 4" descr="50"/>
          <p:cNvPicPr>
            <a:picLocks noChangeAspect="1" noChangeArrowheads="1"/>
          </p:cNvPicPr>
          <p:nvPr/>
        </p:nvPicPr>
        <p:blipFill>
          <a:blip r:embed="rId2" cstate="print"/>
          <a:srcRect/>
          <a:stretch>
            <a:fillRect/>
          </a:stretch>
        </p:blipFill>
        <p:spPr bwMode="auto">
          <a:xfrm>
            <a:off x="457200" y="1066800"/>
            <a:ext cx="8382000" cy="5529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685800" y="304800"/>
            <a:ext cx="7772400" cy="1143000"/>
          </a:xfrm>
        </p:spPr>
        <p:txBody>
          <a:bodyPr/>
          <a:lstStyle/>
          <a:p>
            <a:pPr eaLnBrk="1" hangingPunct="1"/>
            <a:r>
              <a:rPr lang="en-GB" sz="3600" b="1" smtClean="0">
                <a:cs typeface="Arial" charset="0"/>
              </a:rPr>
              <a:t>The examination completed</a:t>
            </a:r>
          </a:p>
        </p:txBody>
      </p:sp>
      <p:sp>
        <p:nvSpPr>
          <p:cNvPr id="130051" name="Rectangle 3"/>
          <p:cNvSpPr>
            <a:spLocks noGrp="1" noChangeArrowheads="1"/>
          </p:cNvSpPr>
          <p:nvPr>
            <p:ph type="body" sz="half" idx="1"/>
          </p:nvPr>
        </p:nvSpPr>
        <p:spPr>
          <a:xfrm>
            <a:off x="381000" y="1828800"/>
            <a:ext cx="4724400" cy="4114800"/>
          </a:xfrm>
        </p:spPr>
        <p:txBody>
          <a:bodyPr/>
          <a:lstStyle/>
          <a:p>
            <a:pPr eaLnBrk="1" hangingPunct="1">
              <a:lnSpc>
                <a:spcPct val="90000"/>
              </a:lnSpc>
            </a:pPr>
            <a:r>
              <a:rPr lang="en-GB" sz="2800" b="1" smtClean="0">
                <a:cs typeface="Arial" charset="0"/>
              </a:rPr>
              <a:t>Please remember that at the end of every diagnostic decision on every tooth is a child  </a:t>
            </a:r>
          </a:p>
          <a:p>
            <a:pPr eaLnBrk="1" hangingPunct="1">
              <a:lnSpc>
                <a:spcPct val="90000"/>
              </a:lnSpc>
            </a:pPr>
            <a:r>
              <a:rPr lang="en-GB" sz="2800" b="1" smtClean="0">
                <a:cs typeface="Arial" charset="0"/>
              </a:rPr>
              <a:t>Call the child by their name, thank the child and as the examination is completed, talk to the child until the next examiner is ready</a:t>
            </a:r>
          </a:p>
        </p:txBody>
      </p:sp>
      <p:pic>
        <p:nvPicPr>
          <p:cNvPr id="130052" name="Picture 5" descr="50"/>
          <p:cNvPicPr>
            <a:picLocks noChangeAspect="1" noChangeArrowheads="1"/>
          </p:cNvPicPr>
          <p:nvPr/>
        </p:nvPicPr>
        <p:blipFill>
          <a:blip r:embed="rId2" cstate="print"/>
          <a:srcRect/>
          <a:stretch>
            <a:fillRect/>
          </a:stretch>
        </p:blipFill>
        <p:spPr bwMode="auto">
          <a:xfrm>
            <a:off x="5181600" y="2362200"/>
            <a:ext cx="3694113" cy="243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611188" y="-171450"/>
            <a:ext cx="7772400" cy="1143000"/>
          </a:xfrm>
        </p:spPr>
        <p:txBody>
          <a:bodyPr/>
          <a:lstStyle/>
          <a:p>
            <a:pPr eaLnBrk="1" hangingPunct="1"/>
            <a:r>
              <a:rPr lang="en-GB" sz="3200" b="1" smtClean="0">
                <a:cs typeface="Arial" charset="0"/>
              </a:rPr>
              <a:t>Plaque Removal</a:t>
            </a:r>
          </a:p>
        </p:txBody>
      </p:sp>
      <p:pic>
        <p:nvPicPr>
          <p:cNvPr id="16387" name="Picture 1027" descr="14"/>
          <p:cNvPicPr>
            <a:picLocks noChangeAspect="1" noChangeArrowheads="1"/>
          </p:cNvPicPr>
          <p:nvPr/>
        </p:nvPicPr>
        <p:blipFill>
          <a:blip r:embed="rId2" cstate="print"/>
          <a:srcRect/>
          <a:stretch>
            <a:fillRect/>
          </a:stretch>
        </p:blipFill>
        <p:spPr bwMode="auto">
          <a:xfrm>
            <a:off x="1115616" y="980728"/>
            <a:ext cx="7054552" cy="5393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GB" sz="3600" b="1" smtClean="0">
                <a:cs typeface="Arial" charset="0"/>
              </a:rPr>
              <a:t>Plaque Removal</a:t>
            </a:r>
          </a:p>
        </p:txBody>
      </p:sp>
      <p:sp>
        <p:nvSpPr>
          <p:cNvPr id="17411" name="Rectangle 3"/>
          <p:cNvSpPr>
            <a:spLocks noGrp="1" noChangeArrowheads="1"/>
          </p:cNvSpPr>
          <p:nvPr>
            <p:ph type="body" sz="half" idx="1"/>
          </p:nvPr>
        </p:nvSpPr>
        <p:spPr>
          <a:xfrm>
            <a:off x="685800" y="1676400"/>
            <a:ext cx="4572000" cy="4114800"/>
          </a:xfrm>
        </p:spPr>
        <p:txBody>
          <a:bodyPr/>
          <a:lstStyle/>
          <a:p>
            <a:pPr eaLnBrk="1" hangingPunct="1"/>
            <a:r>
              <a:rPr lang="en-GB" sz="2800" b="1" smtClean="0">
                <a:cs typeface="Arial" charset="0"/>
              </a:rPr>
              <a:t>LL3 and LL4 –buccal surfaces of these teeth covered with plaque</a:t>
            </a:r>
          </a:p>
          <a:p>
            <a:pPr eaLnBrk="1" hangingPunct="1"/>
            <a:r>
              <a:rPr lang="en-GB" sz="2800" b="1" smtClean="0">
                <a:cs typeface="Arial" charset="0"/>
              </a:rPr>
              <a:t>Visibility is obscured </a:t>
            </a:r>
          </a:p>
          <a:p>
            <a:pPr eaLnBrk="1" hangingPunct="1"/>
            <a:r>
              <a:rPr lang="en-GB" sz="2800" b="1" smtClean="0">
                <a:cs typeface="Arial" charset="0"/>
              </a:rPr>
              <a:t>Therefore, plaque should be gently removed with the blunt ball-ended probe.</a:t>
            </a:r>
          </a:p>
          <a:p>
            <a:pPr eaLnBrk="1" hangingPunct="1"/>
            <a:endParaRPr lang="en-GB" sz="2800" b="1" smtClean="0">
              <a:cs typeface="Arial" charset="0"/>
            </a:endParaRPr>
          </a:p>
        </p:txBody>
      </p:sp>
      <p:pic>
        <p:nvPicPr>
          <p:cNvPr id="17412" name="Picture 4" descr="14"/>
          <p:cNvPicPr>
            <a:picLocks noChangeAspect="1" noChangeArrowheads="1"/>
          </p:cNvPicPr>
          <p:nvPr/>
        </p:nvPicPr>
        <p:blipFill>
          <a:blip r:embed="rId2" cstate="print"/>
          <a:srcRect/>
          <a:stretch>
            <a:fillRect/>
          </a:stretch>
        </p:blipFill>
        <p:spPr bwMode="auto">
          <a:xfrm>
            <a:off x="5181600" y="2209800"/>
            <a:ext cx="3581400" cy="2738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609600"/>
            <a:ext cx="7772400" cy="1379538"/>
          </a:xfrm>
        </p:spPr>
        <p:txBody>
          <a:bodyPr rtlCol="0">
            <a:normAutofit fontScale="90000"/>
          </a:bodyPr>
          <a:lstStyle/>
          <a:p>
            <a:pPr eaLnBrk="1" fontAlgn="auto" hangingPunct="1">
              <a:spcAft>
                <a:spcPts val="0"/>
              </a:spcAft>
              <a:defRPr/>
            </a:pPr>
            <a:r>
              <a:rPr lang="en-GB" sz="3600" b="1" dirty="0" smtClean="0">
                <a:cs typeface="Arial" charset="0"/>
              </a:rPr>
              <a:t>Caries examination </a:t>
            </a:r>
            <a:br>
              <a:rPr lang="en-GB" sz="3600" b="1" dirty="0" smtClean="0">
                <a:cs typeface="Arial" charset="0"/>
              </a:rPr>
            </a:br>
            <a:r>
              <a:rPr lang="en-GB" sz="3600" b="1" dirty="0" smtClean="0">
                <a:cs typeface="Arial" charset="0"/>
              </a:rPr>
              <a:t>Conventions (1)</a:t>
            </a:r>
            <a:br>
              <a:rPr lang="en-GB" sz="3600" b="1" dirty="0" smtClean="0">
                <a:cs typeface="Arial" charset="0"/>
              </a:rPr>
            </a:br>
            <a:r>
              <a:rPr lang="en-GB" sz="3600" b="1" dirty="0" smtClean="0">
                <a:cs typeface="Arial" charset="0"/>
              </a:rPr>
              <a:t>	for surveys of 5 yr olds</a:t>
            </a:r>
          </a:p>
        </p:txBody>
      </p:sp>
      <p:sp>
        <p:nvSpPr>
          <p:cNvPr id="18435" name="Rectangle 3"/>
          <p:cNvSpPr>
            <a:spLocks noGrp="1" noChangeArrowheads="1"/>
          </p:cNvSpPr>
          <p:nvPr>
            <p:ph type="body" idx="4294967295"/>
          </p:nvPr>
        </p:nvSpPr>
        <p:spPr>
          <a:xfrm>
            <a:off x="468313" y="1773238"/>
            <a:ext cx="7772400" cy="4114800"/>
          </a:xfrm>
        </p:spPr>
        <p:txBody>
          <a:bodyPr/>
          <a:lstStyle/>
          <a:p>
            <a:pPr eaLnBrk="1" hangingPunct="1">
              <a:buFontTx/>
              <a:buNone/>
            </a:pPr>
            <a:r>
              <a:rPr lang="en-GB" sz="2800" b="1" smtClean="0">
                <a:cs typeface="Arial" charset="0"/>
              </a:rPr>
              <a:t> </a:t>
            </a:r>
          </a:p>
          <a:p>
            <a:pPr eaLnBrk="1" hangingPunct="1"/>
            <a:r>
              <a:rPr lang="en-GB" sz="2800" b="1" smtClean="0">
                <a:cs typeface="Arial" charset="0"/>
              </a:rPr>
              <a:t>To facilitate accurate recording, examine and score teeth in a consistent order</a:t>
            </a:r>
          </a:p>
          <a:p>
            <a:pPr eaLnBrk="1" hangingPunct="1"/>
            <a:r>
              <a:rPr lang="en-GB" sz="2800" b="1" smtClean="0">
                <a:cs typeface="Arial" charset="0"/>
              </a:rPr>
              <a:t>Only deciduous teeth are scored</a:t>
            </a:r>
          </a:p>
          <a:p>
            <a:pPr eaLnBrk="1" hangingPunct="1"/>
            <a:r>
              <a:rPr lang="en-GB" sz="2800" b="1" smtClean="0">
                <a:cs typeface="Arial" charset="0"/>
              </a:rPr>
              <a:t>Missing deciduous incisors are assumed exfoliated and coded Tooth Code 8</a:t>
            </a:r>
          </a:p>
          <a:p>
            <a:pPr eaLnBrk="1" hangingPunct="1"/>
            <a:r>
              <a:rPr lang="en-GB" sz="2800" b="1" smtClean="0">
                <a:cs typeface="Arial" charset="0"/>
              </a:rPr>
              <a:t>Where the permanent incisors have erupted, score as missing deciduous incisors Tooth Code 8 </a:t>
            </a:r>
          </a:p>
          <a:p>
            <a:pPr eaLnBrk="1" hangingPunct="1"/>
            <a:endParaRPr lang="en-GB" sz="2800" b="1" smtClean="0">
              <a:cs typeface="Arial" charset="0"/>
            </a:endParaRPr>
          </a:p>
          <a:p>
            <a:pPr eaLnBrk="1" hangingPunct="1">
              <a:buFontTx/>
              <a:buNone/>
            </a:pPr>
            <a:r>
              <a:rPr lang="en-GB" sz="2800" b="1" smtClean="0">
                <a:cs typeface="Arial" charset="0"/>
              </a:rPr>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500063"/>
            <a:ext cx="7772400" cy="1143000"/>
          </a:xfrm>
        </p:spPr>
        <p:txBody>
          <a:bodyPr rtlCol="0">
            <a:normAutofit fontScale="90000"/>
          </a:bodyPr>
          <a:lstStyle/>
          <a:p>
            <a:pPr eaLnBrk="1" fontAlgn="auto" hangingPunct="1">
              <a:spcAft>
                <a:spcPts val="0"/>
              </a:spcAft>
              <a:defRPr/>
            </a:pPr>
            <a:r>
              <a:rPr lang="en-GB" sz="3600" b="1" dirty="0" smtClean="0">
                <a:cs typeface="Arial" charset="0"/>
              </a:rPr>
              <a:t>Caries examination </a:t>
            </a:r>
            <a:br>
              <a:rPr lang="en-GB" sz="3600" b="1" dirty="0" smtClean="0">
                <a:cs typeface="Arial" charset="0"/>
              </a:rPr>
            </a:br>
            <a:r>
              <a:rPr lang="en-GB" sz="3600" b="1" dirty="0" smtClean="0">
                <a:cs typeface="Arial" charset="0"/>
              </a:rPr>
              <a:t>Conventions (2)</a:t>
            </a:r>
          </a:p>
        </p:txBody>
      </p:sp>
      <p:sp>
        <p:nvSpPr>
          <p:cNvPr id="19459" name="Rectangle 3"/>
          <p:cNvSpPr>
            <a:spLocks noGrp="1" noChangeArrowheads="1"/>
          </p:cNvSpPr>
          <p:nvPr>
            <p:ph type="body" idx="4294967295"/>
          </p:nvPr>
        </p:nvSpPr>
        <p:spPr>
          <a:xfrm>
            <a:off x="1371600" y="1857375"/>
            <a:ext cx="7772400" cy="4114800"/>
          </a:xfrm>
        </p:spPr>
        <p:txBody>
          <a:bodyPr/>
          <a:lstStyle/>
          <a:p>
            <a:pPr eaLnBrk="1" hangingPunct="1"/>
            <a:endParaRPr lang="en-GB" sz="2800" b="1" smtClean="0">
              <a:cs typeface="Arial" charset="0"/>
            </a:endParaRPr>
          </a:p>
          <a:p>
            <a:pPr eaLnBrk="1" hangingPunct="1"/>
            <a:r>
              <a:rPr lang="en-GB" sz="2800" b="1" smtClean="0">
                <a:cs typeface="Arial" charset="0"/>
              </a:rPr>
              <a:t>Carious roots are coded 3 for all surfaces</a:t>
            </a:r>
          </a:p>
          <a:p>
            <a:pPr eaLnBrk="1" hangingPunct="1"/>
            <a:endParaRPr lang="en-GB" sz="2800" b="1" smtClean="0">
              <a:cs typeface="Arial" charset="0"/>
            </a:endParaRPr>
          </a:p>
          <a:p>
            <a:pPr eaLnBrk="1" hangingPunct="1"/>
            <a:r>
              <a:rPr lang="en-GB" sz="2800" b="1" smtClean="0">
                <a:cs typeface="Arial" charset="0"/>
              </a:rPr>
              <a:t>Caries takes precedence over non-carious defects, e.g. Trauma</a:t>
            </a:r>
          </a:p>
          <a:p>
            <a:pPr eaLnBrk="1" hangingPunct="1"/>
            <a:endParaRPr lang="en-GB" sz="2800" b="1" smtClean="0">
              <a:cs typeface="Arial" charset="0"/>
            </a:endParaRPr>
          </a:p>
          <a:p>
            <a:pPr eaLnBrk="1" hangingPunct="1"/>
            <a:r>
              <a:rPr lang="en-GB" sz="2800" b="1" smtClean="0">
                <a:cs typeface="Arial" charset="0"/>
              </a:rPr>
              <a:t>The threshold for recording lesions as caries is dentine involvement (d</a:t>
            </a:r>
            <a:r>
              <a:rPr lang="en-GB" sz="1800" b="1" smtClean="0">
                <a:cs typeface="Arial" charset="0"/>
              </a:rPr>
              <a:t>3</a:t>
            </a:r>
            <a:r>
              <a:rPr lang="en-GB" sz="2800" b="1" smtClean="0">
                <a:cs typeface="Arial" charset="0"/>
              </a:rPr>
              <a:t>) </a:t>
            </a:r>
          </a:p>
          <a:p>
            <a:pPr eaLnBrk="1" hangingPunct="1">
              <a:buFont typeface="Arial" charset="0"/>
              <a:buNone/>
            </a:pPr>
            <a:endParaRPr lang="en-GB" sz="2800" b="1" smtClean="0">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2286000"/>
            <a:ext cx="7772400" cy="1143000"/>
          </a:xfrm>
        </p:spPr>
        <p:txBody>
          <a:bodyPr rtlCol="0">
            <a:normAutofit fontScale="90000"/>
          </a:bodyPr>
          <a:lstStyle/>
          <a:p>
            <a:pPr eaLnBrk="1" fontAlgn="auto" hangingPunct="1">
              <a:spcAft>
                <a:spcPts val="0"/>
              </a:spcAft>
              <a:defRPr/>
            </a:pPr>
            <a:r>
              <a:rPr lang="en-GB" b="1" smtClean="0">
                <a:cs typeface="Arial" charset="0"/>
              </a:rPr>
              <a:t>The next set of slides show different tooth and surface conditions and the associated codes used in surveys</a:t>
            </a:r>
            <a:r>
              <a:rPr lang="en-GB" b="1"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14300" y="0"/>
            <a:ext cx="8915400" cy="914400"/>
          </a:xfrm>
        </p:spPr>
        <p:txBody>
          <a:bodyPr/>
          <a:lstStyle/>
          <a:p>
            <a:pPr eaLnBrk="1" hangingPunct="1"/>
            <a:r>
              <a:rPr lang="en-GB" sz="3200" b="1" smtClean="0">
                <a:cs typeface="Arial" charset="0"/>
              </a:rPr>
              <a:t>Surface boundaries viewed from occlusal</a:t>
            </a:r>
            <a:r>
              <a:rPr lang="en-GB" sz="4000" b="1" smtClean="0">
                <a:cs typeface="Arial" charset="0"/>
              </a:rPr>
              <a:t> </a:t>
            </a:r>
          </a:p>
        </p:txBody>
      </p:sp>
      <p:pic>
        <p:nvPicPr>
          <p:cNvPr id="21507" name="Picture 3" descr="06"/>
          <p:cNvPicPr>
            <a:picLocks noChangeAspect="1" noChangeArrowheads="1"/>
          </p:cNvPicPr>
          <p:nvPr/>
        </p:nvPicPr>
        <p:blipFill>
          <a:blip r:embed="rId2" cstate="print"/>
          <a:srcRect/>
          <a:stretch>
            <a:fillRect/>
          </a:stretch>
        </p:blipFill>
        <p:spPr bwMode="auto">
          <a:xfrm>
            <a:off x="900113" y="1230313"/>
            <a:ext cx="7688262" cy="5094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508" name="Oval 4"/>
          <p:cNvSpPr>
            <a:spLocks noChangeArrowheads="1"/>
          </p:cNvSpPr>
          <p:nvPr/>
        </p:nvSpPr>
        <p:spPr bwMode="auto">
          <a:xfrm>
            <a:off x="3492500" y="2205038"/>
            <a:ext cx="2447925" cy="3095625"/>
          </a:xfrm>
          <a:prstGeom prst="ellipse">
            <a:avLst/>
          </a:prstGeom>
          <a:noFill/>
          <a:ln w="19050" cap="rnd">
            <a:solidFill>
              <a:srgbClr val="000000"/>
            </a:solidFill>
            <a:prstDash val="sysDot"/>
            <a:round/>
            <a:headEnd/>
            <a:tailEnd/>
          </a:ln>
        </p:spPr>
        <p:txBody>
          <a:bodyPr wrap="none" anchor="ctr"/>
          <a:lstStyle/>
          <a:p>
            <a:endParaRPr lang="en-US"/>
          </a:p>
        </p:txBody>
      </p:sp>
      <p:sp>
        <p:nvSpPr>
          <p:cNvPr id="21509" name="Line 5"/>
          <p:cNvSpPr>
            <a:spLocks noChangeShapeType="1"/>
          </p:cNvSpPr>
          <p:nvPr/>
        </p:nvSpPr>
        <p:spPr bwMode="auto">
          <a:xfrm flipH="1">
            <a:off x="2987675" y="4941888"/>
            <a:ext cx="936625" cy="719137"/>
          </a:xfrm>
          <a:prstGeom prst="line">
            <a:avLst/>
          </a:prstGeom>
          <a:noFill/>
          <a:ln w="19050" cap="rnd">
            <a:solidFill>
              <a:srgbClr val="000000"/>
            </a:solidFill>
            <a:prstDash val="sysDot"/>
            <a:round/>
            <a:headEnd/>
            <a:tailEnd/>
          </a:ln>
        </p:spPr>
        <p:txBody>
          <a:bodyPr/>
          <a:lstStyle/>
          <a:p>
            <a:endParaRPr lang="en-GB"/>
          </a:p>
        </p:txBody>
      </p:sp>
      <p:sp>
        <p:nvSpPr>
          <p:cNvPr id="21510" name="Line 6"/>
          <p:cNvSpPr>
            <a:spLocks noChangeShapeType="1"/>
          </p:cNvSpPr>
          <p:nvPr/>
        </p:nvSpPr>
        <p:spPr bwMode="auto">
          <a:xfrm>
            <a:off x="5580063" y="4941888"/>
            <a:ext cx="792162" cy="719137"/>
          </a:xfrm>
          <a:prstGeom prst="line">
            <a:avLst/>
          </a:prstGeom>
          <a:noFill/>
          <a:ln w="19050" cap="rnd">
            <a:solidFill>
              <a:srgbClr val="000000"/>
            </a:solidFill>
            <a:prstDash val="sysDot"/>
            <a:round/>
            <a:headEnd/>
            <a:tailEnd/>
          </a:ln>
        </p:spPr>
        <p:txBody>
          <a:bodyPr/>
          <a:lstStyle/>
          <a:p>
            <a:endParaRPr lang="en-GB"/>
          </a:p>
        </p:txBody>
      </p:sp>
      <p:sp>
        <p:nvSpPr>
          <p:cNvPr id="21511" name="Rectangle 7"/>
          <p:cNvSpPr>
            <a:spLocks noChangeArrowheads="1"/>
          </p:cNvSpPr>
          <p:nvPr/>
        </p:nvSpPr>
        <p:spPr bwMode="auto">
          <a:xfrm>
            <a:off x="3203575" y="2060575"/>
            <a:ext cx="3024188" cy="3455988"/>
          </a:xfrm>
          <a:prstGeom prst="rect">
            <a:avLst/>
          </a:prstGeom>
          <a:noFill/>
          <a:ln w="12700">
            <a:solidFill>
              <a:srgbClr val="000000"/>
            </a:solidFill>
            <a:miter lim="800000"/>
            <a:headEnd/>
            <a:tailEnd/>
          </a:ln>
        </p:spPr>
        <p:txBody>
          <a:bodyPr wrap="none" anchor="ctr"/>
          <a:lstStyle/>
          <a:p>
            <a:endParaRPr lang="en-US"/>
          </a:p>
        </p:txBody>
      </p:sp>
      <p:sp>
        <p:nvSpPr>
          <p:cNvPr id="21512" name="Line 8"/>
          <p:cNvSpPr>
            <a:spLocks noChangeShapeType="1"/>
          </p:cNvSpPr>
          <p:nvPr/>
        </p:nvSpPr>
        <p:spPr bwMode="auto">
          <a:xfrm flipH="1">
            <a:off x="5580063" y="1844675"/>
            <a:ext cx="863600" cy="863600"/>
          </a:xfrm>
          <a:prstGeom prst="line">
            <a:avLst/>
          </a:prstGeom>
          <a:noFill/>
          <a:ln w="19050" cap="rnd">
            <a:solidFill>
              <a:srgbClr val="000000"/>
            </a:solidFill>
            <a:prstDash val="sysDot"/>
            <a:round/>
            <a:headEnd/>
            <a:tailEnd/>
          </a:ln>
        </p:spPr>
        <p:txBody>
          <a:bodyPr/>
          <a:lstStyle/>
          <a:p>
            <a:endParaRPr lang="en-GB"/>
          </a:p>
        </p:txBody>
      </p:sp>
      <p:sp>
        <p:nvSpPr>
          <p:cNvPr id="21513" name="Line 9"/>
          <p:cNvSpPr>
            <a:spLocks noChangeShapeType="1"/>
          </p:cNvSpPr>
          <p:nvPr/>
        </p:nvSpPr>
        <p:spPr bwMode="auto">
          <a:xfrm>
            <a:off x="2987675" y="1844675"/>
            <a:ext cx="863600" cy="792163"/>
          </a:xfrm>
          <a:prstGeom prst="line">
            <a:avLst/>
          </a:prstGeom>
          <a:noFill/>
          <a:ln w="19050" cap="rnd">
            <a:solidFill>
              <a:srgbClr val="000000"/>
            </a:solidFill>
            <a:prstDash val="sysDot"/>
            <a:round/>
            <a:headEnd/>
            <a:tailEnd/>
          </a:ln>
        </p:spPr>
        <p:txBody>
          <a:bodyPr/>
          <a:lstStyle/>
          <a:p>
            <a:endParaRPr lang="en-GB"/>
          </a:p>
        </p:txBody>
      </p:sp>
      <p:sp>
        <p:nvSpPr>
          <p:cNvPr id="19466" name="Text Box 10"/>
          <p:cNvSpPr txBox="1">
            <a:spLocks noChangeArrowheads="1"/>
          </p:cNvSpPr>
          <p:nvPr/>
        </p:nvSpPr>
        <p:spPr bwMode="auto">
          <a:xfrm>
            <a:off x="4119563" y="5535613"/>
            <a:ext cx="1016000" cy="461962"/>
          </a:xfrm>
          <a:prstGeom prst="rect">
            <a:avLst/>
          </a:prstGeom>
          <a:solidFill>
            <a:schemeClr val="tx1"/>
          </a:solidFill>
          <a:ln w="9525">
            <a:noFill/>
            <a:miter lim="800000"/>
            <a:headEnd/>
            <a:tailEnd/>
          </a:ln>
        </p:spPr>
        <p:txBody>
          <a:bodyPr wrap="none">
            <a:spAutoFit/>
          </a:bodyPr>
          <a:lstStyle/>
          <a:p>
            <a:pPr>
              <a:defRPr/>
            </a:pPr>
            <a:r>
              <a:rPr lang="en-GB" b="1" dirty="0" err="1">
                <a:solidFill>
                  <a:schemeClr val="bg1">
                    <a:lumMod val="85000"/>
                  </a:schemeClr>
                </a:solidFill>
                <a:latin typeface="+mn-lt"/>
              </a:rPr>
              <a:t>mesial</a:t>
            </a:r>
            <a:endParaRPr lang="en-GB" b="1" dirty="0">
              <a:solidFill>
                <a:schemeClr val="bg1">
                  <a:lumMod val="85000"/>
                </a:schemeClr>
              </a:solidFill>
              <a:latin typeface="+mn-lt"/>
            </a:endParaRPr>
          </a:p>
        </p:txBody>
      </p:sp>
      <p:sp>
        <p:nvSpPr>
          <p:cNvPr id="19467" name="Text Box 11"/>
          <p:cNvSpPr txBox="1">
            <a:spLocks noChangeArrowheads="1"/>
          </p:cNvSpPr>
          <p:nvPr/>
        </p:nvSpPr>
        <p:spPr bwMode="auto">
          <a:xfrm>
            <a:off x="3995738" y="1484313"/>
            <a:ext cx="877887" cy="461962"/>
          </a:xfrm>
          <a:prstGeom prst="rect">
            <a:avLst/>
          </a:prstGeom>
          <a:solidFill>
            <a:schemeClr val="tx1"/>
          </a:solidFill>
          <a:ln w="9525">
            <a:noFill/>
            <a:miter lim="800000"/>
            <a:headEnd/>
            <a:tailEnd/>
          </a:ln>
        </p:spPr>
        <p:txBody>
          <a:bodyPr wrap="none">
            <a:spAutoFit/>
          </a:bodyPr>
          <a:lstStyle/>
          <a:p>
            <a:pPr>
              <a:defRPr/>
            </a:pPr>
            <a:r>
              <a:rPr lang="en-GB" b="1" dirty="0">
                <a:solidFill>
                  <a:schemeClr val="bg1">
                    <a:lumMod val="85000"/>
                  </a:schemeClr>
                </a:solidFill>
                <a:latin typeface="+mn-lt"/>
              </a:rPr>
              <a:t>distal</a:t>
            </a:r>
          </a:p>
        </p:txBody>
      </p:sp>
      <p:sp>
        <p:nvSpPr>
          <p:cNvPr id="19468" name="Text Box 12"/>
          <p:cNvSpPr txBox="1">
            <a:spLocks noChangeArrowheads="1"/>
          </p:cNvSpPr>
          <p:nvPr/>
        </p:nvSpPr>
        <p:spPr bwMode="auto">
          <a:xfrm>
            <a:off x="6443663" y="3573463"/>
            <a:ext cx="996950" cy="461962"/>
          </a:xfrm>
          <a:prstGeom prst="rect">
            <a:avLst/>
          </a:prstGeom>
          <a:solidFill>
            <a:schemeClr val="tx1"/>
          </a:solidFill>
          <a:ln w="9525">
            <a:noFill/>
            <a:miter lim="800000"/>
            <a:headEnd/>
            <a:tailEnd/>
          </a:ln>
        </p:spPr>
        <p:txBody>
          <a:bodyPr wrap="none">
            <a:spAutoFit/>
          </a:bodyPr>
          <a:lstStyle/>
          <a:p>
            <a:pPr>
              <a:defRPr/>
            </a:pPr>
            <a:r>
              <a:rPr lang="en-GB" b="1" dirty="0" err="1">
                <a:solidFill>
                  <a:schemeClr val="bg1">
                    <a:lumMod val="85000"/>
                  </a:schemeClr>
                </a:solidFill>
                <a:latin typeface="+mn-lt"/>
              </a:rPr>
              <a:t>buccal</a:t>
            </a:r>
            <a:endParaRPr lang="en-GB" b="1" dirty="0">
              <a:solidFill>
                <a:schemeClr val="bg1">
                  <a:lumMod val="85000"/>
                </a:schemeClr>
              </a:solidFill>
              <a:latin typeface="+mn-lt"/>
            </a:endParaRPr>
          </a:p>
        </p:txBody>
      </p:sp>
      <p:sp>
        <p:nvSpPr>
          <p:cNvPr id="19469" name="Text Box 13"/>
          <p:cNvSpPr txBox="1">
            <a:spLocks noChangeArrowheads="1"/>
          </p:cNvSpPr>
          <p:nvPr/>
        </p:nvSpPr>
        <p:spPr bwMode="auto">
          <a:xfrm>
            <a:off x="1497013" y="3573463"/>
            <a:ext cx="1039812" cy="461962"/>
          </a:xfrm>
          <a:prstGeom prst="rect">
            <a:avLst/>
          </a:prstGeom>
          <a:solidFill>
            <a:schemeClr val="tx1"/>
          </a:solidFill>
          <a:ln w="9525">
            <a:noFill/>
            <a:miter lim="800000"/>
            <a:headEnd/>
            <a:tailEnd/>
          </a:ln>
        </p:spPr>
        <p:txBody>
          <a:bodyPr wrap="none">
            <a:spAutoFit/>
          </a:bodyPr>
          <a:lstStyle/>
          <a:p>
            <a:pPr>
              <a:defRPr/>
            </a:pPr>
            <a:r>
              <a:rPr lang="en-GB" b="1" dirty="0">
                <a:solidFill>
                  <a:schemeClr val="bg1">
                    <a:lumMod val="85000"/>
                  </a:schemeClr>
                </a:solidFill>
                <a:latin typeface="+mn-lt"/>
              </a:rPr>
              <a:t>lingual</a:t>
            </a:r>
          </a:p>
        </p:txBody>
      </p:sp>
      <p:sp>
        <p:nvSpPr>
          <p:cNvPr id="19470" name="Text Box 14"/>
          <p:cNvSpPr txBox="1">
            <a:spLocks noChangeArrowheads="1"/>
          </p:cNvSpPr>
          <p:nvPr/>
        </p:nvSpPr>
        <p:spPr bwMode="auto">
          <a:xfrm>
            <a:off x="6227763" y="1484313"/>
            <a:ext cx="1873250" cy="584200"/>
          </a:xfrm>
          <a:prstGeom prst="rect">
            <a:avLst/>
          </a:prstGeom>
          <a:solidFill>
            <a:schemeClr val="tx1"/>
          </a:solidFill>
          <a:ln w="9525">
            <a:noFill/>
            <a:miter lim="800000"/>
            <a:headEnd/>
            <a:tailEnd/>
          </a:ln>
        </p:spPr>
        <p:txBody>
          <a:bodyPr>
            <a:spAutoFit/>
          </a:bodyPr>
          <a:lstStyle/>
          <a:p>
            <a:pPr>
              <a:defRPr/>
            </a:pPr>
            <a:r>
              <a:rPr lang="en-GB" sz="1600" b="1" dirty="0">
                <a:solidFill>
                  <a:schemeClr val="bg1">
                    <a:lumMod val="85000"/>
                  </a:schemeClr>
                </a:solidFill>
                <a:latin typeface="+mn-lt"/>
              </a:rPr>
              <a:t>Junction of </a:t>
            </a:r>
            <a:r>
              <a:rPr lang="en-GB" sz="1600" b="1" dirty="0" err="1">
                <a:solidFill>
                  <a:schemeClr val="bg1">
                    <a:lumMod val="85000"/>
                  </a:schemeClr>
                </a:solidFill>
                <a:latin typeface="+mn-lt"/>
              </a:rPr>
              <a:t>buccal</a:t>
            </a:r>
            <a:r>
              <a:rPr lang="en-GB" sz="1600" b="1" dirty="0">
                <a:solidFill>
                  <a:schemeClr val="bg1">
                    <a:lumMod val="85000"/>
                  </a:schemeClr>
                </a:solidFill>
                <a:latin typeface="+mn-lt"/>
              </a:rPr>
              <a:t> &amp; distal surfaces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14300" y="0"/>
            <a:ext cx="8915400" cy="914400"/>
          </a:xfrm>
        </p:spPr>
        <p:txBody>
          <a:bodyPr/>
          <a:lstStyle/>
          <a:p>
            <a:pPr eaLnBrk="1" hangingPunct="1"/>
            <a:r>
              <a:rPr lang="en-GB" sz="3200" b="1" smtClean="0">
                <a:cs typeface="Arial" charset="0"/>
              </a:rPr>
              <a:t>Surface boundaries viewed from occlusal</a:t>
            </a:r>
            <a:r>
              <a:rPr lang="en-GB" sz="4000" b="1" smtClean="0">
                <a:cs typeface="Arial" charset="0"/>
              </a:rPr>
              <a:t> </a:t>
            </a:r>
          </a:p>
        </p:txBody>
      </p:sp>
      <p:pic>
        <p:nvPicPr>
          <p:cNvPr id="22531" name="Picture 3" descr="06"/>
          <p:cNvPicPr>
            <a:picLocks noChangeAspect="1" noChangeArrowheads="1"/>
          </p:cNvPicPr>
          <p:nvPr/>
        </p:nvPicPr>
        <p:blipFill>
          <a:blip r:embed="rId2" cstate="print"/>
          <a:srcRect/>
          <a:stretch>
            <a:fillRect/>
          </a:stretch>
        </p:blipFill>
        <p:spPr bwMode="auto">
          <a:xfrm>
            <a:off x="900113" y="1230313"/>
            <a:ext cx="7688262" cy="5094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532" name="Oval 4"/>
          <p:cNvSpPr>
            <a:spLocks noChangeArrowheads="1"/>
          </p:cNvSpPr>
          <p:nvPr/>
        </p:nvSpPr>
        <p:spPr bwMode="auto">
          <a:xfrm>
            <a:off x="3492500" y="2205038"/>
            <a:ext cx="2447925" cy="3095625"/>
          </a:xfrm>
          <a:prstGeom prst="ellipse">
            <a:avLst/>
          </a:prstGeom>
          <a:noFill/>
          <a:ln w="19050" cap="rnd">
            <a:solidFill>
              <a:srgbClr val="000000"/>
            </a:solidFill>
            <a:prstDash val="sysDot"/>
            <a:round/>
            <a:headEnd/>
            <a:tailEnd/>
          </a:ln>
        </p:spPr>
        <p:txBody>
          <a:bodyPr wrap="none" anchor="ctr"/>
          <a:lstStyle/>
          <a:p>
            <a:endParaRPr lang="en-US"/>
          </a:p>
        </p:txBody>
      </p:sp>
      <p:sp>
        <p:nvSpPr>
          <p:cNvPr id="22533" name="Line 5"/>
          <p:cNvSpPr>
            <a:spLocks noChangeShapeType="1"/>
          </p:cNvSpPr>
          <p:nvPr/>
        </p:nvSpPr>
        <p:spPr bwMode="auto">
          <a:xfrm flipH="1">
            <a:off x="2987675" y="4941888"/>
            <a:ext cx="936625" cy="719137"/>
          </a:xfrm>
          <a:prstGeom prst="line">
            <a:avLst/>
          </a:prstGeom>
          <a:noFill/>
          <a:ln w="19050" cap="rnd">
            <a:solidFill>
              <a:srgbClr val="000000"/>
            </a:solidFill>
            <a:prstDash val="sysDot"/>
            <a:round/>
            <a:headEnd/>
            <a:tailEnd/>
          </a:ln>
        </p:spPr>
        <p:txBody>
          <a:bodyPr/>
          <a:lstStyle/>
          <a:p>
            <a:endParaRPr lang="en-GB"/>
          </a:p>
        </p:txBody>
      </p:sp>
      <p:sp>
        <p:nvSpPr>
          <p:cNvPr id="22534" name="Line 6"/>
          <p:cNvSpPr>
            <a:spLocks noChangeShapeType="1"/>
          </p:cNvSpPr>
          <p:nvPr/>
        </p:nvSpPr>
        <p:spPr bwMode="auto">
          <a:xfrm>
            <a:off x="5580063" y="4941888"/>
            <a:ext cx="792162" cy="719137"/>
          </a:xfrm>
          <a:prstGeom prst="line">
            <a:avLst/>
          </a:prstGeom>
          <a:noFill/>
          <a:ln w="19050" cap="rnd">
            <a:solidFill>
              <a:srgbClr val="000000"/>
            </a:solidFill>
            <a:prstDash val="sysDot"/>
            <a:round/>
            <a:headEnd/>
            <a:tailEnd/>
          </a:ln>
        </p:spPr>
        <p:txBody>
          <a:bodyPr/>
          <a:lstStyle/>
          <a:p>
            <a:endParaRPr lang="en-GB"/>
          </a:p>
        </p:txBody>
      </p:sp>
      <p:sp>
        <p:nvSpPr>
          <p:cNvPr id="22535" name="Rectangle 7"/>
          <p:cNvSpPr>
            <a:spLocks noChangeArrowheads="1"/>
          </p:cNvSpPr>
          <p:nvPr/>
        </p:nvSpPr>
        <p:spPr bwMode="auto">
          <a:xfrm>
            <a:off x="3203575" y="2060575"/>
            <a:ext cx="3024188" cy="3455988"/>
          </a:xfrm>
          <a:prstGeom prst="rect">
            <a:avLst/>
          </a:prstGeom>
          <a:noFill/>
          <a:ln w="12700">
            <a:solidFill>
              <a:srgbClr val="000000"/>
            </a:solidFill>
            <a:miter lim="800000"/>
            <a:headEnd/>
            <a:tailEnd/>
          </a:ln>
        </p:spPr>
        <p:txBody>
          <a:bodyPr wrap="none" anchor="ctr"/>
          <a:lstStyle/>
          <a:p>
            <a:endParaRPr lang="en-US"/>
          </a:p>
        </p:txBody>
      </p:sp>
      <p:sp>
        <p:nvSpPr>
          <p:cNvPr id="22536" name="Line 8"/>
          <p:cNvSpPr>
            <a:spLocks noChangeShapeType="1"/>
          </p:cNvSpPr>
          <p:nvPr/>
        </p:nvSpPr>
        <p:spPr bwMode="auto">
          <a:xfrm flipH="1">
            <a:off x="5580063" y="1844675"/>
            <a:ext cx="863600" cy="863600"/>
          </a:xfrm>
          <a:prstGeom prst="line">
            <a:avLst/>
          </a:prstGeom>
          <a:noFill/>
          <a:ln w="19050" cap="rnd">
            <a:solidFill>
              <a:srgbClr val="000000"/>
            </a:solidFill>
            <a:prstDash val="sysDot"/>
            <a:round/>
            <a:headEnd/>
            <a:tailEnd/>
          </a:ln>
        </p:spPr>
        <p:txBody>
          <a:bodyPr/>
          <a:lstStyle/>
          <a:p>
            <a:endParaRPr lang="en-GB"/>
          </a:p>
        </p:txBody>
      </p:sp>
      <p:sp>
        <p:nvSpPr>
          <p:cNvPr id="22537" name="Line 9"/>
          <p:cNvSpPr>
            <a:spLocks noChangeShapeType="1"/>
          </p:cNvSpPr>
          <p:nvPr/>
        </p:nvSpPr>
        <p:spPr bwMode="auto">
          <a:xfrm>
            <a:off x="2987675" y="1844675"/>
            <a:ext cx="863600" cy="792163"/>
          </a:xfrm>
          <a:prstGeom prst="line">
            <a:avLst/>
          </a:prstGeom>
          <a:noFill/>
          <a:ln w="19050" cap="rnd">
            <a:solidFill>
              <a:srgbClr val="000000"/>
            </a:solidFill>
            <a:prstDash val="sysDot"/>
            <a:round/>
            <a:headEnd/>
            <a:tailEnd/>
          </a:ln>
        </p:spPr>
        <p:txBody>
          <a:bodyPr/>
          <a:lstStyle/>
          <a:p>
            <a:endParaRPr lang="en-GB"/>
          </a:p>
        </p:txBody>
      </p:sp>
      <p:sp>
        <p:nvSpPr>
          <p:cNvPr id="140298" name="Text Box 10"/>
          <p:cNvSpPr txBox="1">
            <a:spLocks noChangeArrowheads="1"/>
          </p:cNvSpPr>
          <p:nvPr/>
        </p:nvSpPr>
        <p:spPr bwMode="auto">
          <a:xfrm>
            <a:off x="2555875" y="5805488"/>
            <a:ext cx="4095750" cy="646112"/>
          </a:xfrm>
          <a:prstGeom prst="rect">
            <a:avLst/>
          </a:prstGeom>
          <a:solidFill>
            <a:schemeClr val="tx1"/>
          </a:solidFill>
          <a:ln w="9525">
            <a:noFill/>
            <a:miter lim="800000"/>
            <a:headEnd/>
            <a:tailEnd/>
          </a:ln>
          <a:effectLst/>
        </p:spPr>
        <p:txBody>
          <a:bodyPr wrap="none">
            <a:spAutoFit/>
          </a:bodyPr>
          <a:lstStyle/>
          <a:p>
            <a:pPr>
              <a:defRPr/>
            </a:pPr>
            <a:r>
              <a:rPr lang="en-GB" sz="3600" b="1" dirty="0">
                <a:solidFill>
                  <a:schemeClr val="bg1">
                    <a:lumMod val="85000"/>
                  </a:schemeClr>
                </a:solidFill>
                <a:effectLst>
                  <a:outerShdw blurRad="38100" dist="38100" dir="2700000" algn="tl">
                    <a:srgbClr val="C0C0C0"/>
                  </a:outerShdw>
                </a:effectLst>
                <a:latin typeface="+mn-lt"/>
              </a:rPr>
              <a:t>Single Surface Filling</a:t>
            </a:r>
          </a:p>
        </p:txBody>
      </p:sp>
      <p:sp>
        <p:nvSpPr>
          <p:cNvPr id="22539" name="Freeform 11"/>
          <p:cNvSpPr>
            <a:spLocks/>
          </p:cNvSpPr>
          <p:nvPr/>
        </p:nvSpPr>
        <p:spPr bwMode="auto">
          <a:xfrm>
            <a:off x="3697288" y="2513013"/>
            <a:ext cx="2117725" cy="3052762"/>
          </a:xfrm>
          <a:custGeom>
            <a:avLst/>
            <a:gdLst>
              <a:gd name="T0" fmla="*/ 2147483647 w 1334"/>
              <a:gd name="T1" fmla="*/ 2147483647 h 1923"/>
              <a:gd name="T2" fmla="*/ 2147483647 w 1334"/>
              <a:gd name="T3" fmla="*/ 2147483647 h 1923"/>
              <a:gd name="T4" fmla="*/ 2147483647 w 1334"/>
              <a:gd name="T5" fmla="*/ 2147483647 h 1923"/>
              <a:gd name="T6" fmla="*/ 2147483647 w 1334"/>
              <a:gd name="T7" fmla="*/ 2147483647 h 1923"/>
              <a:gd name="T8" fmla="*/ 2147483647 w 1334"/>
              <a:gd name="T9" fmla="*/ 2147483647 h 1923"/>
              <a:gd name="T10" fmla="*/ 2147483647 w 1334"/>
              <a:gd name="T11" fmla="*/ 2147483647 h 1923"/>
              <a:gd name="T12" fmla="*/ 2147483647 w 1334"/>
              <a:gd name="T13" fmla="*/ 2147483647 h 1923"/>
              <a:gd name="T14" fmla="*/ 2147483647 w 1334"/>
              <a:gd name="T15" fmla="*/ 2147483647 h 1923"/>
              <a:gd name="T16" fmla="*/ 2147483647 w 1334"/>
              <a:gd name="T17" fmla="*/ 2147483647 h 1923"/>
              <a:gd name="T18" fmla="*/ 2147483647 w 1334"/>
              <a:gd name="T19" fmla="*/ 2147483647 h 1923"/>
              <a:gd name="T20" fmla="*/ 2147483647 w 1334"/>
              <a:gd name="T21" fmla="*/ 2147483647 h 1923"/>
              <a:gd name="T22" fmla="*/ 2147483647 w 1334"/>
              <a:gd name="T23" fmla="*/ 2147483647 h 1923"/>
              <a:gd name="T24" fmla="*/ 2147483647 w 1334"/>
              <a:gd name="T25" fmla="*/ 2147483647 h 1923"/>
              <a:gd name="T26" fmla="*/ 2147483647 w 1334"/>
              <a:gd name="T27" fmla="*/ 2147483647 h 1923"/>
              <a:gd name="T28" fmla="*/ 2147483647 w 1334"/>
              <a:gd name="T29" fmla="*/ 2147483647 h 1923"/>
              <a:gd name="T30" fmla="*/ 2147483647 w 1334"/>
              <a:gd name="T31" fmla="*/ 2147483647 h 1923"/>
              <a:gd name="T32" fmla="*/ 2147483647 w 1334"/>
              <a:gd name="T33" fmla="*/ 2147483647 h 1923"/>
              <a:gd name="T34" fmla="*/ 2147483647 w 1334"/>
              <a:gd name="T35" fmla="*/ 2147483647 h 1923"/>
              <a:gd name="T36" fmla="*/ 2147483647 w 1334"/>
              <a:gd name="T37" fmla="*/ 2147483647 h 1923"/>
              <a:gd name="T38" fmla="*/ 2147483647 w 1334"/>
              <a:gd name="T39" fmla="*/ 2147483647 h 1923"/>
              <a:gd name="T40" fmla="*/ 2147483647 w 1334"/>
              <a:gd name="T41" fmla="*/ 2147483647 h 1923"/>
              <a:gd name="T42" fmla="*/ 2147483647 w 1334"/>
              <a:gd name="T43" fmla="*/ 2147483647 h 1923"/>
              <a:gd name="T44" fmla="*/ 2147483647 w 1334"/>
              <a:gd name="T45" fmla="*/ 2147483647 h 1923"/>
              <a:gd name="T46" fmla="*/ 2147483647 w 1334"/>
              <a:gd name="T47" fmla="*/ 2147483647 h 1923"/>
              <a:gd name="T48" fmla="*/ 2147483647 w 1334"/>
              <a:gd name="T49" fmla="*/ 2147483647 h 1923"/>
              <a:gd name="T50" fmla="*/ 2147483647 w 1334"/>
              <a:gd name="T51" fmla="*/ 2147483647 h 1923"/>
              <a:gd name="T52" fmla="*/ 2147483647 w 1334"/>
              <a:gd name="T53" fmla="*/ 2147483647 h 1923"/>
              <a:gd name="T54" fmla="*/ 2147483647 w 1334"/>
              <a:gd name="T55" fmla="*/ 2147483647 h 1923"/>
              <a:gd name="T56" fmla="*/ 2147483647 w 1334"/>
              <a:gd name="T57" fmla="*/ 2147483647 h 1923"/>
              <a:gd name="T58" fmla="*/ 2147483647 w 1334"/>
              <a:gd name="T59" fmla="*/ 2147483647 h 1923"/>
              <a:gd name="T60" fmla="*/ 2147483647 w 1334"/>
              <a:gd name="T61" fmla="*/ 2147483647 h 1923"/>
              <a:gd name="T62" fmla="*/ 2147483647 w 1334"/>
              <a:gd name="T63" fmla="*/ 2147483647 h 1923"/>
              <a:gd name="T64" fmla="*/ 2147483647 w 1334"/>
              <a:gd name="T65" fmla="*/ 2147483647 h 19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34"/>
              <a:gd name="T100" fmla="*/ 0 h 1923"/>
              <a:gd name="T101" fmla="*/ 1334 w 1334"/>
              <a:gd name="T102" fmla="*/ 1923 h 19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34" h="1923">
                <a:moveTo>
                  <a:pt x="498" y="198"/>
                </a:moveTo>
                <a:cubicBezTo>
                  <a:pt x="492" y="174"/>
                  <a:pt x="485" y="99"/>
                  <a:pt x="507" y="83"/>
                </a:cubicBezTo>
                <a:cubicBezTo>
                  <a:pt x="522" y="72"/>
                  <a:pt x="544" y="75"/>
                  <a:pt x="560" y="65"/>
                </a:cubicBezTo>
                <a:cubicBezTo>
                  <a:pt x="569" y="59"/>
                  <a:pt x="577" y="52"/>
                  <a:pt x="586" y="48"/>
                </a:cubicBezTo>
                <a:cubicBezTo>
                  <a:pt x="603" y="40"/>
                  <a:pt x="640" y="30"/>
                  <a:pt x="640" y="30"/>
                </a:cubicBezTo>
                <a:cubicBezTo>
                  <a:pt x="711" y="33"/>
                  <a:pt x="808" y="0"/>
                  <a:pt x="852" y="56"/>
                </a:cubicBezTo>
                <a:cubicBezTo>
                  <a:pt x="858" y="63"/>
                  <a:pt x="856" y="75"/>
                  <a:pt x="861" y="83"/>
                </a:cubicBezTo>
                <a:cubicBezTo>
                  <a:pt x="868" y="94"/>
                  <a:pt x="879" y="101"/>
                  <a:pt x="888" y="110"/>
                </a:cubicBezTo>
                <a:cubicBezTo>
                  <a:pt x="880" y="414"/>
                  <a:pt x="893" y="391"/>
                  <a:pt x="835" y="588"/>
                </a:cubicBezTo>
                <a:cubicBezTo>
                  <a:pt x="847" y="644"/>
                  <a:pt x="853" y="620"/>
                  <a:pt x="897" y="650"/>
                </a:cubicBezTo>
                <a:cubicBezTo>
                  <a:pt x="956" y="744"/>
                  <a:pt x="1143" y="692"/>
                  <a:pt x="1216" y="694"/>
                </a:cubicBezTo>
                <a:cubicBezTo>
                  <a:pt x="1225" y="703"/>
                  <a:pt x="1241" y="709"/>
                  <a:pt x="1242" y="721"/>
                </a:cubicBezTo>
                <a:cubicBezTo>
                  <a:pt x="1260" y="1153"/>
                  <a:pt x="1334" y="1121"/>
                  <a:pt x="1030" y="1137"/>
                </a:cubicBezTo>
                <a:cubicBezTo>
                  <a:pt x="980" y="1140"/>
                  <a:pt x="929" y="1143"/>
                  <a:pt x="879" y="1146"/>
                </a:cubicBezTo>
                <a:cubicBezTo>
                  <a:pt x="838" y="1160"/>
                  <a:pt x="849" y="1173"/>
                  <a:pt x="826" y="1208"/>
                </a:cubicBezTo>
                <a:cubicBezTo>
                  <a:pt x="823" y="1317"/>
                  <a:pt x="902" y="1467"/>
                  <a:pt x="817" y="1536"/>
                </a:cubicBezTo>
                <a:cubicBezTo>
                  <a:pt x="344" y="1923"/>
                  <a:pt x="440" y="1414"/>
                  <a:pt x="445" y="1297"/>
                </a:cubicBezTo>
                <a:cubicBezTo>
                  <a:pt x="442" y="1217"/>
                  <a:pt x="455" y="1135"/>
                  <a:pt x="436" y="1058"/>
                </a:cubicBezTo>
                <a:cubicBezTo>
                  <a:pt x="432" y="1040"/>
                  <a:pt x="399" y="1050"/>
                  <a:pt x="383" y="1040"/>
                </a:cubicBezTo>
                <a:cubicBezTo>
                  <a:pt x="321" y="1000"/>
                  <a:pt x="349" y="1012"/>
                  <a:pt x="303" y="996"/>
                </a:cubicBezTo>
                <a:cubicBezTo>
                  <a:pt x="260" y="1002"/>
                  <a:pt x="228" y="1008"/>
                  <a:pt x="188" y="1022"/>
                </a:cubicBezTo>
                <a:cubicBezTo>
                  <a:pt x="152" y="1019"/>
                  <a:pt x="115" y="1023"/>
                  <a:pt x="81" y="1013"/>
                </a:cubicBezTo>
                <a:cubicBezTo>
                  <a:pt x="71" y="1010"/>
                  <a:pt x="67" y="997"/>
                  <a:pt x="64" y="987"/>
                </a:cubicBezTo>
                <a:cubicBezTo>
                  <a:pt x="51" y="947"/>
                  <a:pt x="51" y="903"/>
                  <a:pt x="37" y="863"/>
                </a:cubicBezTo>
                <a:cubicBezTo>
                  <a:pt x="42" y="759"/>
                  <a:pt x="0" y="666"/>
                  <a:pt x="99" y="641"/>
                </a:cubicBezTo>
                <a:cubicBezTo>
                  <a:pt x="195" y="581"/>
                  <a:pt x="256" y="611"/>
                  <a:pt x="400" y="606"/>
                </a:cubicBezTo>
                <a:cubicBezTo>
                  <a:pt x="412" y="588"/>
                  <a:pt x="424" y="571"/>
                  <a:pt x="436" y="553"/>
                </a:cubicBezTo>
                <a:cubicBezTo>
                  <a:pt x="447" y="537"/>
                  <a:pt x="454" y="499"/>
                  <a:pt x="454" y="499"/>
                </a:cubicBezTo>
                <a:cubicBezTo>
                  <a:pt x="462" y="432"/>
                  <a:pt x="459" y="387"/>
                  <a:pt x="516" y="349"/>
                </a:cubicBezTo>
                <a:cubicBezTo>
                  <a:pt x="529" y="304"/>
                  <a:pt x="527" y="331"/>
                  <a:pt x="507" y="269"/>
                </a:cubicBezTo>
                <a:cubicBezTo>
                  <a:pt x="504" y="260"/>
                  <a:pt x="501" y="251"/>
                  <a:pt x="498" y="242"/>
                </a:cubicBezTo>
                <a:cubicBezTo>
                  <a:pt x="495" y="233"/>
                  <a:pt x="489" y="216"/>
                  <a:pt x="489" y="216"/>
                </a:cubicBezTo>
                <a:cubicBezTo>
                  <a:pt x="499" y="186"/>
                  <a:pt x="498" y="180"/>
                  <a:pt x="498" y="198"/>
                </a:cubicBezTo>
                <a:close/>
              </a:path>
            </a:pathLst>
          </a:custGeom>
          <a:solidFill>
            <a:srgbClr val="808080"/>
          </a:solidFill>
          <a:ln w="9525">
            <a:solidFill>
              <a:schemeClr val="tx1"/>
            </a:solidFill>
            <a:round/>
            <a:headEnd/>
            <a:tailEnd/>
          </a:ln>
        </p:spPr>
        <p:txBody>
          <a:bodyPr/>
          <a:lstStyle/>
          <a:p>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684213" y="1052513"/>
            <a:ext cx="7772400" cy="5400675"/>
          </a:xfrm>
        </p:spPr>
        <p:txBody>
          <a:bodyPr rtlCol="0">
            <a:normAutofit lnSpcReduction="10000"/>
          </a:bodyPr>
          <a:lstStyle/>
          <a:p>
            <a:pPr algn="ctr" eaLnBrk="1" fontAlgn="auto" hangingPunct="1">
              <a:lnSpc>
                <a:spcPct val="80000"/>
              </a:lnSpc>
              <a:spcAft>
                <a:spcPts val="0"/>
              </a:spcAft>
              <a:buFontTx/>
              <a:buNone/>
              <a:defRPr/>
            </a:pPr>
            <a:r>
              <a:rPr lang="en-GB" sz="2000" b="1" i="1" dirty="0" smtClean="0">
                <a:solidFill>
                  <a:schemeClr val="tx2"/>
                </a:solidFill>
                <a:cs typeface="Times New Roman" pitchFamily="18" charset="0"/>
              </a:rPr>
              <a:t>Prepared by</a:t>
            </a:r>
          </a:p>
          <a:p>
            <a:pPr algn="ctr" eaLnBrk="1" fontAlgn="auto" hangingPunct="1">
              <a:lnSpc>
                <a:spcPct val="80000"/>
              </a:lnSpc>
              <a:spcAft>
                <a:spcPts val="0"/>
              </a:spcAft>
              <a:buFontTx/>
              <a:buNone/>
              <a:defRPr/>
            </a:pPr>
            <a:r>
              <a:rPr lang="en-GB" sz="2000" b="1" dirty="0" smtClean="0">
                <a:cs typeface="Times New Roman" pitchFamily="18" charset="0"/>
              </a:rPr>
              <a:t>Cynthia Pine and Girvan Burnside </a:t>
            </a:r>
          </a:p>
          <a:p>
            <a:pPr eaLnBrk="1" fontAlgn="auto" hangingPunct="1">
              <a:lnSpc>
                <a:spcPct val="80000"/>
              </a:lnSpc>
              <a:spcAft>
                <a:spcPts val="0"/>
              </a:spcAft>
              <a:buFont typeface="Arial" pitchFamily="34" charset="0"/>
              <a:buChar char="•"/>
              <a:defRPr/>
            </a:pPr>
            <a:endParaRPr lang="en-GB" sz="2000" b="1" dirty="0" smtClean="0"/>
          </a:p>
          <a:p>
            <a:pPr algn="ctr" eaLnBrk="1" fontAlgn="auto" hangingPunct="1">
              <a:lnSpc>
                <a:spcPct val="80000"/>
              </a:lnSpc>
              <a:spcAft>
                <a:spcPts val="0"/>
              </a:spcAft>
              <a:buFontTx/>
              <a:buNone/>
              <a:defRPr/>
            </a:pPr>
            <a:r>
              <a:rPr lang="en-GB" sz="2000" b="1" i="1" dirty="0" smtClean="0">
                <a:solidFill>
                  <a:schemeClr val="tx2"/>
                </a:solidFill>
              </a:rPr>
              <a:t>Administrative assistance by</a:t>
            </a:r>
          </a:p>
          <a:p>
            <a:pPr algn="ctr" eaLnBrk="1" fontAlgn="auto" hangingPunct="1">
              <a:lnSpc>
                <a:spcPct val="80000"/>
              </a:lnSpc>
              <a:spcAft>
                <a:spcPts val="0"/>
              </a:spcAft>
              <a:buFontTx/>
              <a:buNone/>
              <a:defRPr/>
            </a:pPr>
            <a:r>
              <a:rPr lang="en-GB" sz="2000" b="1" dirty="0" smtClean="0"/>
              <a:t>Lucy Fish</a:t>
            </a:r>
          </a:p>
          <a:p>
            <a:pPr algn="ctr" eaLnBrk="1" fontAlgn="auto" hangingPunct="1">
              <a:lnSpc>
                <a:spcPct val="80000"/>
              </a:lnSpc>
              <a:spcAft>
                <a:spcPts val="0"/>
              </a:spcAft>
              <a:buFontTx/>
              <a:buNone/>
              <a:defRPr/>
            </a:pPr>
            <a:r>
              <a:rPr lang="en-GB" sz="2000" b="1" dirty="0" smtClean="0"/>
              <a:t>Tom </a:t>
            </a:r>
            <a:r>
              <a:rPr lang="en-GB" sz="2000" b="1" dirty="0" err="1" smtClean="0"/>
              <a:t>Jirat</a:t>
            </a:r>
            <a:endParaRPr lang="en-GB" sz="2000" b="1" dirty="0" smtClean="0"/>
          </a:p>
          <a:p>
            <a:pPr algn="ctr" eaLnBrk="1" fontAlgn="auto" hangingPunct="1">
              <a:lnSpc>
                <a:spcPct val="80000"/>
              </a:lnSpc>
              <a:spcAft>
                <a:spcPts val="0"/>
              </a:spcAft>
              <a:buFontTx/>
              <a:buNone/>
              <a:defRPr/>
            </a:pPr>
            <a:r>
              <a:rPr lang="en-GB" sz="2000" b="1" dirty="0" smtClean="0"/>
              <a:t>Rebecca Byrne</a:t>
            </a:r>
          </a:p>
          <a:p>
            <a:pPr algn="ctr" eaLnBrk="1" fontAlgn="auto" hangingPunct="1">
              <a:lnSpc>
                <a:spcPct val="80000"/>
              </a:lnSpc>
              <a:spcAft>
                <a:spcPts val="0"/>
              </a:spcAft>
              <a:buFontTx/>
              <a:buNone/>
              <a:defRPr/>
            </a:pPr>
            <a:endParaRPr lang="en-GB" sz="2000" b="1" i="1" dirty="0" smtClean="0">
              <a:solidFill>
                <a:schemeClr val="tx2"/>
              </a:solidFill>
              <a:cs typeface="Times New Roman" pitchFamily="18" charset="0"/>
            </a:endParaRPr>
          </a:p>
          <a:p>
            <a:pPr algn="ctr" eaLnBrk="1" fontAlgn="auto" hangingPunct="1">
              <a:lnSpc>
                <a:spcPct val="80000"/>
              </a:lnSpc>
              <a:spcAft>
                <a:spcPts val="0"/>
              </a:spcAft>
              <a:buFontTx/>
              <a:buNone/>
              <a:defRPr/>
            </a:pPr>
            <a:r>
              <a:rPr lang="en-GB" sz="2000" b="1" i="1" dirty="0" smtClean="0">
                <a:solidFill>
                  <a:schemeClr val="tx2"/>
                </a:solidFill>
                <a:cs typeface="Times New Roman" pitchFamily="18" charset="0"/>
              </a:rPr>
              <a:t>Clinical photographs by</a:t>
            </a:r>
            <a:r>
              <a:rPr lang="en-GB" sz="2000" b="1" i="1" dirty="0" smtClean="0">
                <a:cs typeface="Times New Roman" pitchFamily="18" charset="0"/>
              </a:rPr>
              <a:t> </a:t>
            </a:r>
          </a:p>
          <a:p>
            <a:pPr algn="ctr" eaLnBrk="1" fontAlgn="auto" hangingPunct="1">
              <a:lnSpc>
                <a:spcPct val="80000"/>
              </a:lnSpc>
              <a:spcAft>
                <a:spcPts val="0"/>
              </a:spcAft>
              <a:buFontTx/>
              <a:buNone/>
              <a:defRPr/>
            </a:pPr>
            <a:r>
              <a:rPr lang="en-GB" sz="2000" b="1" dirty="0" smtClean="0">
                <a:cs typeface="Times New Roman" pitchFamily="18" charset="0"/>
              </a:rPr>
              <a:t>Christopher </a:t>
            </a:r>
            <a:r>
              <a:rPr lang="en-GB" sz="2000" b="1" dirty="0" err="1" smtClean="0">
                <a:cs typeface="Times New Roman" pitchFamily="18" charset="0"/>
              </a:rPr>
              <a:t>Deery</a:t>
            </a:r>
            <a:r>
              <a:rPr lang="en-GB" sz="2000" b="1" dirty="0" smtClean="0"/>
              <a:t> </a:t>
            </a:r>
          </a:p>
          <a:p>
            <a:pPr algn="ctr" eaLnBrk="1" fontAlgn="auto" hangingPunct="1">
              <a:lnSpc>
                <a:spcPct val="80000"/>
              </a:lnSpc>
              <a:spcAft>
                <a:spcPts val="0"/>
              </a:spcAft>
              <a:buFontTx/>
              <a:buNone/>
              <a:defRPr/>
            </a:pPr>
            <a:r>
              <a:rPr lang="en-GB" sz="2000" b="1" dirty="0" err="1" smtClean="0"/>
              <a:t>Fadi</a:t>
            </a:r>
            <a:r>
              <a:rPr lang="en-GB" sz="2000" b="1" dirty="0" smtClean="0"/>
              <a:t> </a:t>
            </a:r>
            <a:r>
              <a:rPr lang="en-GB" sz="2000" b="1" dirty="0" err="1" smtClean="0"/>
              <a:t>Jarad</a:t>
            </a:r>
            <a:r>
              <a:rPr lang="en-GB" sz="2000" b="1" dirty="0" smtClean="0"/>
              <a:t> </a:t>
            </a:r>
          </a:p>
          <a:p>
            <a:pPr algn="ctr" eaLnBrk="1" fontAlgn="auto" hangingPunct="1">
              <a:lnSpc>
                <a:spcPct val="80000"/>
              </a:lnSpc>
              <a:spcAft>
                <a:spcPts val="0"/>
              </a:spcAft>
              <a:buFontTx/>
              <a:buNone/>
              <a:defRPr/>
            </a:pPr>
            <a:r>
              <a:rPr lang="en-GB" sz="2000" b="1" dirty="0" smtClean="0"/>
              <a:t>George Lee</a:t>
            </a:r>
          </a:p>
          <a:p>
            <a:pPr algn="ctr" eaLnBrk="1" fontAlgn="auto" hangingPunct="1">
              <a:lnSpc>
                <a:spcPct val="80000"/>
              </a:lnSpc>
              <a:spcAft>
                <a:spcPts val="0"/>
              </a:spcAft>
              <a:buFontTx/>
              <a:buNone/>
              <a:defRPr/>
            </a:pPr>
            <a:endParaRPr lang="en-GB" sz="2000" b="1" dirty="0" smtClean="0"/>
          </a:p>
          <a:p>
            <a:pPr algn="ctr" eaLnBrk="1" fontAlgn="auto" hangingPunct="1">
              <a:lnSpc>
                <a:spcPct val="80000"/>
              </a:lnSpc>
              <a:spcAft>
                <a:spcPts val="0"/>
              </a:spcAft>
              <a:buFontTx/>
              <a:buNone/>
              <a:defRPr/>
            </a:pPr>
            <a:r>
              <a:rPr lang="en-GB" sz="2000" b="1" i="1" dirty="0" smtClean="0">
                <a:solidFill>
                  <a:schemeClr val="tx2"/>
                </a:solidFill>
              </a:rPr>
              <a:t>Additional photographs from NDIP Scotland Training Pack by</a:t>
            </a:r>
          </a:p>
          <a:p>
            <a:pPr algn="ctr" eaLnBrk="1" fontAlgn="auto" hangingPunct="1">
              <a:lnSpc>
                <a:spcPct val="80000"/>
              </a:lnSpc>
              <a:spcAft>
                <a:spcPts val="0"/>
              </a:spcAft>
              <a:buFontTx/>
              <a:buNone/>
              <a:defRPr/>
            </a:pPr>
            <a:r>
              <a:rPr lang="en-GB" sz="2000" b="1" dirty="0" smtClean="0"/>
              <a:t>Nicola Innes</a:t>
            </a:r>
          </a:p>
          <a:p>
            <a:pPr algn="ctr" eaLnBrk="1" fontAlgn="auto" hangingPunct="1">
              <a:lnSpc>
                <a:spcPct val="80000"/>
              </a:lnSpc>
              <a:spcAft>
                <a:spcPts val="0"/>
              </a:spcAft>
              <a:buFontTx/>
              <a:buNone/>
              <a:defRPr/>
            </a:pPr>
            <a:r>
              <a:rPr lang="en-GB" sz="2000" b="1" dirty="0" smtClean="0"/>
              <a:t>Amid Ismail</a:t>
            </a:r>
          </a:p>
          <a:p>
            <a:pPr algn="ctr" eaLnBrk="1" fontAlgn="auto" hangingPunct="1">
              <a:lnSpc>
                <a:spcPct val="80000"/>
              </a:lnSpc>
              <a:spcAft>
                <a:spcPts val="0"/>
              </a:spcAft>
              <a:buFontTx/>
              <a:buNone/>
              <a:defRPr/>
            </a:pPr>
            <a:r>
              <a:rPr lang="en-GB" sz="2000" b="1" dirty="0" smtClean="0"/>
              <a:t>Kim </a:t>
            </a:r>
            <a:r>
              <a:rPr lang="en-GB" sz="2000" b="1" dirty="0" err="1" smtClean="0"/>
              <a:t>Ekstrand</a:t>
            </a:r>
            <a:endParaRPr lang="en-GB" sz="2000" b="1" dirty="0" smtClean="0">
              <a:cs typeface="Arial" charset="0"/>
            </a:endParaRPr>
          </a:p>
          <a:p>
            <a:pPr eaLnBrk="1" fontAlgn="auto" hangingPunct="1">
              <a:lnSpc>
                <a:spcPct val="80000"/>
              </a:lnSpc>
              <a:spcAft>
                <a:spcPts val="0"/>
              </a:spcAft>
              <a:buFont typeface="Arial" pitchFamily="34" charset="0"/>
              <a:buChar char="•"/>
              <a:defRPr/>
            </a:pPr>
            <a:endParaRPr lang="en-GB" sz="1800" b="1" dirty="0" smtClean="0"/>
          </a:p>
          <a:p>
            <a:pPr eaLnBrk="1" fontAlgn="auto" hangingPunct="1">
              <a:lnSpc>
                <a:spcPct val="80000"/>
              </a:lnSpc>
              <a:spcAft>
                <a:spcPts val="0"/>
              </a:spcAft>
              <a:buFontTx/>
              <a:buNone/>
              <a:defRPr/>
            </a:pPr>
            <a:r>
              <a:rPr lang="en-GB" sz="1800" b="1" dirty="0" smtClean="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4300" y="0"/>
            <a:ext cx="8915400" cy="914400"/>
          </a:xfrm>
        </p:spPr>
        <p:txBody>
          <a:bodyPr/>
          <a:lstStyle/>
          <a:p>
            <a:pPr eaLnBrk="1" hangingPunct="1"/>
            <a:r>
              <a:rPr lang="en-GB" sz="3200" b="1" smtClean="0">
                <a:cs typeface="Arial" charset="0"/>
              </a:rPr>
              <a:t>Surface boundaries viewed from occlusal</a:t>
            </a:r>
            <a:r>
              <a:rPr lang="en-GB" sz="4000" b="1" smtClean="0">
                <a:cs typeface="Arial" charset="0"/>
              </a:rPr>
              <a:t> </a:t>
            </a:r>
          </a:p>
        </p:txBody>
      </p:sp>
      <p:pic>
        <p:nvPicPr>
          <p:cNvPr id="23555" name="Picture 3" descr="06"/>
          <p:cNvPicPr>
            <a:picLocks noChangeAspect="1" noChangeArrowheads="1"/>
          </p:cNvPicPr>
          <p:nvPr/>
        </p:nvPicPr>
        <p:blipFill>
          <a:blip r:embed="rId2" cstate="print"/>
          <a:srcRect/>
          <a:stretch>
            <a:fillRect/>
          </a:stretch>
        </p:blipFill>
        <p:spPr bwMode="auto">
          <a:xfrm>
            <a:off x="900113" y="1230313"/>
            <a:ext cx="7688262" cy="5094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556" name="Line 4"/>
          <p:cNvSpPr>
            <a:spLocks noChangeShapeType="1"/>
          </p:cNvSpPr>
          <p:nvPr/>
        </p:nvSpPr>
        <p:spPr bwMode="auto">
          <a:xfrm flipH="1">
            <a:off x="2987675" y="4941888"/>
            <a:ext cx="936625" cy="719137"/>
          </a:xfrm>
          <a:prstGeom prst="line">
            <a:avLst/>
          </a:prstGeom>
          <a:noFill/>
          <a:ln w="19050" cap="rnd">
            <a:solidFill>
              <a:srgbClr val="000000"/>
            </a:solidFill>
            <a:prstDash val="sysDot"/>
            <a:round/>
            <a:headEnd/>
            <a:tailEnd/>
          </a:ln>
        </p:spPr>
        <p:txBody>
          <a:bodyPr/>
          <a:lstStyle/>
          <a:p>
            <a:endParaRPr lang="en-GB"/>
          </a:p>
        </p:txBody>
      </p:sp>
      <p:sp>
        <p:nvSpPr>
          <p:cNvPr id="23557" name="Line 5"/>
          <p:cNvSpPr>
            <a:spLocks noChangeShapeType="1"/>
          </p:cNvSpPr>
          <p:nvPr/>
        </p:nvSpPr>
        <p:spPr bwMode="auto">
          <a:xfrm>
            <a:off x="5580063" y="4941888"/>
            <a:ext cx="792162" cy="719137"/>
          </a:xfrm>
          <a:prstGeom prst="line">
            <a:avLst/>
          </a:prstGeom>
          <a:noFill/>
          <a:ln w="19050" cap="rnd">
            <a:solidFill>
              <a:srgbClr val="000000"/>
            </a:solidFill>
            <a:prstDash val="sysDot"/>
            <a:round/>
            <a:headEnd/>
            <a:tailEnd/>
          </a:ln>
        </p:spPr>
        <p:txBody>
          <a:bodyPr/>
          <a:lstStyle/>
          <a:p>
            <a:endParaRPr lang="en-GB"/>
          </a:p>
        </p:txBody>
      </p:sp>
      <p:sp>
        <p:nvSpPr>
          <p:cNvPr id="23558" name="Rectangle 6"/>
          <p:cNvSpPr>
            <a:spLocks noChangeArrowheads="1"/>
          </p:cNvSpPr>
          <p:nvPr/>
        </p:nvSpPr>
        <p:spPr bwMode="auto">
          <a:xfrm>
            <a:off x="3203575" y="2060575"/>
            <a:ext cx="3024188" cy="3455988"/>
          </a:xfrm>
          <a:prstGeom prst="rect">
            <a:avLst/>
          </a:prstGeom>
          <a:noFill/>
          <a:ln w="12700">
            <a:solidFill>
              <a:srgbClr val="000000"/>
            </a:solidFill>
            <a:miter lim="800000"/>
            <a:headEnd/>
            <a:tailEnd/>
          </a:ln>
        </p:spPr>
        <p:txBody>
          <a:bodyPr wrap="none" anchor="ctr"/>
          <a:lstStyle/>
          <a:p>
            <a:endParaRPr lang="en-US"/>
          </a:p>
        </p:txBody>
      </p:sp>
      <p:sp>
        <p:nvSpPr>
          <p:cNvPr id="23559" name="Line 7"/>
          <p:cNvSpPr>
            <a:spLocks noChangeShapeType="1"/>
          </p:cNvSpPr>
          <p:nvPr/>
        </p:nvSpPr>
        <p:spPr bwMode="auto">
          <a:xfrm flipH="1">
            <a:off x="5580063" y="1844675"/>
            <a:ext cx="863600" cy="863600"/>
          </a:xfrm>
          <a:prstGeom prst="line">
            <a:avLst/>
          </a:prstGeom>
          <a:noFill/>
          <a:ln w="19050" cap="rnd">
            <a:solidFill>
              <a:srgbClr val="000000"/>
            </a:solidFill>
            <a:prstDash val="sysDot"/>
            <a:round/>
            <a:headEnd/>
            <a:tailEnd/>
          </a:ln>
        </p:spPr>
        <p:txBody>
          <a:bodyPr/>
          <a:lstStyle/>
          <a:p>
            <a:endParaRPr lang="en-GB"/>
          </a:p>
        </p:txBody>
      </p:sp>
      <p:sp>
        <p:nvSpPr>
          <p:cNvPr id="23560" name="Line 8"/>
          <p:cNvSpPr>
            <a:spLocks noChangeShapeType="1"/>
          </p:cNvSpPr>
          <p:nvPr/>
        </p:nvSpPr>
        <p:spPr bwMode="auto">
          <a:xfrm>
            <a:off x="2987675" y="1844675"/>
            <a:ext cx="863600" cy="792163"/>
          </a:xfrm>
          <a:prstGeom prst="line">
            <a:avLst/>
          </a:prstGeom>
          <a:noFill/>
          <a:ln w="19050" cap="rnd">
            <a:solidFill>
              <a:srgbClr val="000000"/>
            </a:solidFill>
            <a:prstDash val="sysDot"/>
            <a:round/>
            <a:headEnd/>
            <a:tailEnd/>
          </a:ln>
        </p:spPr>
        <p:txBody>
          <a:bodyPr/>
          <a:lstStyle/>
          <a:p>
            <a:endParaRPr lang="en-GB"/>
          </a:p>
        </p:txBody>
      </p:sp>
      <p:sp>
        <p:nvSpPr>
          <p:cNvPr id="141321" name="Text Box 9"/>
          <p:cNvSpPr txBox="1">
            <a:spLocks noChangeArrowheads="1"/>
          </p:cNvSpPr>
          <p:nvPr/>
        </p:nvSpPr>
        <p:spPr bwMode="auto">
          <a:xfrm>
            <a:off x="2771775" y="5949950"/>
            <a:ext cx="3756025" cy="646113"/>
          </a:xfrm>
          <a:prstGeom prst="rect">
            <a:avLst/>
          </a:prstGeom>
          <a:solidFill>
            <a:schemeClr val="tx1"/>
          </a:solidFill>
          <a:ln w="9525">
            <a:noFill/>
            <a:miter lim="800000"/>
            <a:headEnd/>
            <a:tailEnd/>
          </a:ln>
          <a:effectLst/>
        </p:spPr>
        <p:txBody>
          <a:bodyPr wrap="none">
            <a:spAutoFit/>
          </a:bodyPr>
          <a:lstStyle/>
          <a:p>
            <a:pPr>
              <a:defRPr/>
            </a:pPr>
            <a:r>
              <a:rPr lang="en-GB" sz="3600" b="1" dirty="0">
                <a:solidFill>
                  <a:schemeClr val="bg1">
                    <a:lumMod val="85000"/>
                  </a:schemeClr>
                </a:solidFill>
                <a:effectLst>
                  <a:outerShdw blurRad="38100" dist="38100" dir="2700000" algn="tl">
                    <a:srgbClr val="C0C0C0"/>
                  </a:outerShdw>
                </a:effectLst>
                <a:latin typeface="+mn-lt"/>
              </a:rPr>
              <a:t>Two Surface Filling</a:t>
            </a:r>
          </a:p>
        </p:txBody>
      </p:sp>
      <p:sp>
        <p:nvSpPr>
          <p:cNvPr id="23562" name="Freeform 10"/>
          <p:cNvSpPr>
            <a:spLocks/>
          </p:cNvSpPr>
          <p:nvPr/>
        </p:nvSpPr>
        <p:spPr bwMode="auto">
          <a:xfrm>
            <a:off x="3773488" y="1992313"/>
            <a:ext cx="1866900" cy="2397125"/>
          </a:xfrm>
          <a:custGeom>
            <a:avLst/>
            <a:gdLst>
              <a:gd name="T0" fmla="*/ 2147483647 w 1176"/>
              <a:gd name="T1" fmla="*/ 2147483647 h 1510"/>
              <a:gd name="T2" fmla="*/ 2147483647 w 1176"/>
              <a:gd name="T3" fmla="*/ 2147483647 h 1510"/>
              <a:gd name="T4" fmla="*/ 2147483647 w 1176"/>
              <a:gd name="T5" fmla="*/ 2147483647 h 1510"/>
              <a:gd name="T6" fmla="*/ 2147483647 w 1176"/>
              <a:gd name="T7" fmla="*/ 2147483647 h 1510"/>
              <a:gd name="T8" fmla="*/ 2147483647 w 1176"/>
              <a:gd name="T9" fmla="*/ 2147483647 h 1510"/>
              <a:gd name="T10" fmla="*/ 2147483647 w 1176"/>
              <a:gd name="T11" fmla="*/ 2147483647 h 1510"/>
              <a:gd name="T12" fmla="*/ 2147483647 w 1176"/>
              <a:gd name="T13" fmla="*/ 2147483647 h 1510"/>
              <a:gd name="T14" fmla="*/ 2147483647 w 1176"/>
              <a:gd name="T15" fmla="*/ 2147483647 h 1510"/>
              <a:gd name="T16" fmla="*/ 2147483647 w 1176"/>
              <a:gd name="T17" fmla="*/ 2147483647 h 1510"/>
              <a:gd name="T18" fmla="*/ 2147483647 w 1176"/>
              <a:gd name="T19" fmla="*/ 2147483647 h 1510"/>
              <a:gd name="T20" fmla="*/ 2147483647 w 1176"/>
              <a:gd name="T21" fmla="*/ 2147483647 h 1510"/>
              <a:gd name="T22" fmla="*/ 2147483647 w 1176"/>
              <a:gd name="T23" fmla="*/ 2147483647 h 1510"/>
              <a:gd name="T24" fmla="*/ 2147483647 w 1176"/>
              <a:gd name="T25" fmla="*/ 2147483647 h 1510"/>
              <a:gd name="T26" fmla="*/ 2147483647 w 1176"/>
              <a:gd name="T27" fmla="*/ 2147483647 h 1510"/>
              <a:gd name="T28" fmla="*/ 2147483647 w 1176"/>
              <a:gd name="T29" fmla="*/ 2147483647 h 1510"/>
              <a:gd name="T30" fmla="*/ 2147483647 w 1176"/>
              <a:gd name="T31" fmla="*/ 2147483647 h 1510"/>
              <a:gd name="T32" fmla="*/ 2147483647 w 1176"/>
              <a:gd name="T33" fmla="*/ 2147483647 h 1510"/>
              <a:gd name="T34" fmla="*/ 2147483647 w 1176"/>
              <a:gd name="T35" fmla="*/ 2147483647 h 1510"/>
              <a:gd name="T36" fmla="*/ 2147483647 w 1176"/>
              <a:gd name="T37" fmla="*/ 2147483647 h 1510"/>
              <a:gd name="T38" fmla="*/ 2147483647 w 1176"/>
              <a:gd name="T39" fmla="*/ 2147483647 h 1510"/>
              <a:gd name="T40" fmla="*/ 2147483647 w 1176"/>
              <a:gd name="T41" fmla="*/ 2147483647 h 1510"/>
              <a:gd name="T42" fmla="*/ 2147483647 w 1176"/>
              <a:gd name="T43" fmla="*/ 2147483647 h 1510"/>
              <a:gd name="T44" fmla="*/ 2147483647 w 1176"/>
              <a:gd name="T45" fmla="*/ 2147483647 h 1510"/>
              <a:gd name="T46" fmla="*/ 2147483647 w 1176"/>
              <a:gd name="T47" fmla="*/ 2147483647 h 1510"/>
              <a:gd name="T48" fmla="*/ 2147483647 w 1176"/>
              <a:gd name="T49" fmla="*/ 2147483647 h 1510"/>
              <a:gd name="T50" fmla="*/ 2147483647 w 1176"/>
              <a:gd name="T51" fmla="*/ 2147483647 h 1510"/>
              <a:gd name="T52" fmla="*/ 2147483647 w 1176"/>
              <a:gd name="T53" fmla="*/ 2147483647 h 1510"/>
              <a:gd name="T54" fmla="*/ 2147483647 w 1176"/>
              <a:gd name="T55" fmla="*/ 2147483647 h 1510"/>
              <a:gd name="T56" fmla="*/ 2147483647 w 1176"/>
              <a:gd name="T57" fmla="*/ 2147483647 h 1510"/>
              <a:gd name="T58" fmla="*/ 2147483647 w 1176"/>
              <a:gd name="T59" fmla="*/ 2147483647 h 1510"/>
              <a:gd name="T60" fmla="*/ 2147483647 w 1176"/>
              <a:gd name="T61" fmla="*/ 2147483647 h 1510"/>
              <a:gd name="T62" fmla="*/ 2147483647 w 1176"/>
              <a:gd name="T63" fmla="*/ 2147483647 h 1510"/>
              <a:gd name="T64" fmla="*/ 2147483647 w 1176"/>
              <a:gd name="T65" fmla="*/ 2147483647 h 1510"/>
              <a:gd name="T66" fmla="*/ 2147483647 w 1176"/>
              <a:gd name="T67" fmla="*/ 2147483647 h 1510"/>
              <a:gd name="T68" fmla="*/ 2147483647 w 1176"/>
              <a:gd name="T69" fmla="*/ 2147483647 h 1510"/>
              <a:gd name="T70" fmla="*/ 2147483647 w 1176"/>
              <a:gd name="T71" fmla="*/ 2147483647 h 1510"/>
              <a:gd name="T72" fmla="*/ 2147483647 w 1176"/>
              <a:gd name="T73" fmla="*/ 2147483647 h 1510"/>
              <a:gd name="T74" fmla="*/ 2147483647 w 1176"/>
              <a:gd name="T75" fmla="*/ 2147483647 h 1510"/>
              <a:gd name="T76" fmla="*/ 2147483647 w 1176"/>
              <a:gd name="T77" fmla="*/ 2147483647 h 1510"/>
              <a:gd name="T78" fmla="*/ 2147483647 w 1176"/>
              <a:gd name="T79" fmla="*/ 2147483647 h 1510"/>
              <a:gd name="T80" fmla="*/ 2147483647 w 1176"/>
              <a:gd name="T81" fmla="*/ 2147483647 h 1510"/>
              <a:gd name="T82" fmla="*/ 2147483647 w 1176"/>
              <a:gd name="T83" fmla="*/ 2147483647 h 1510"/>
              <a:gd name="T84" fmla="*/ 2147483647 w 1176"/>
              <a:gd name="T85" fmla="*/ 2147483647 h 1510"/>
              <a:gd name="T86" fmla="*/ 2147483647 w 1176"/>
              <a:gd name="T87" fmla="*/ 2147483647 h 1510"/>
              <a:gd name="T88" fmla="*/ 2147483647 w 1176"/>
              <a:gd name="T89" fmla="*/ 2147483647 h 1510"/>
              <a:gd name="T90" fmla="*/ 2147483647 w 1176"/>
              <a:gd name="T91" fmla="*/ 2147483647 h 1510"/>
              <a:gd name="T92" fmla="*/ 2147483647 w 1176"/>
              <a:gd name="T93" fmla="*/ 2147483647 h 1510"/>
              <a:gd name="T94" fmla="*/ 2147483647 w 1176"/>
              <a:gd name="T95" fmla="*/ 2147483647 h 1510"/>
              <a:gd name="T96" fmla="*/ 2147483647 w 1176"/>
              <a:gd name="T97" fmla="*/ 2147483647 h 15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76"/>
              <a:gd name="T148" fmla="*/ 0 h 1510"/>
              <a:gd name="T149" fmla="*/ 1176 w 1176"/>
              <a:gd name="T150" fmla="*/ 1510 h 15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76" h="1510">
                <a:moveTo>
                  <a:pt x="423" y="810"/>
                </a:moveTo>
                <a:cubicBezTo>
                  <a:pt x="383" y="836"/>
                  <a:pt x="353" y="861"/>
                  <a:pt x="317" y="889"/>
                </a:cubicBezTo>
                <a:cubicBezTo>
                  <a:pt x="300" y="902"/>
                  <a:pt x="282" y="913"/>
                  <a:pt x="264" y="925"/>
                </a:cubicBezTo>
                <a:cubicBezTo>
                  <a:pt x="255" y="931"/>
                  <a:pt x="237" y="943"/>
                  <a:pt x="237" y="943"/>
                </a:cubicBezTo>
                <a:cubicBezTo>
                  <a:pt x="221" y="967"/>
                  <a:pt x="197" y="1004"/>
                  <a:pt x="175" y="1022"/>
                </a:cubicBezTo>
                <a:cubicBezTo>
                  <a:pt x="152" y="1041"/>
                  <a:pt x="117" y="1036"/>
                  <a:pt x="87" y="1040"/>
                </a:cubicBezTo>
                <a:cubicBezTo>
                  <a:pt x="81" y="1049"/>
                  <a:pt x="70" y="1056"/>
                  <a:pt x="69" y="1067"/>
                </a:cubicBezTo>
                <a:cubicBezTo>
                  <a:pt x="59" y="1246"/>
                  <a:pt x="57" y="1199"/>
                  <a:pt x="219" y="1209"/>
                </a:cubicBezTo>
                <a:cubicBezTo>
                  <a:pt x="237" y="1212"/>
                  <a:pt x="256" y="1210"/>
                  <a:pt x="273" y="1217"/>
                </a:cubicBezTo>
                <a:cubicBezTo>
                  <a:pt x="314" y="1235"/>
                  <a:pt x="324" y="1297"/>
                  <a:pt x="335" y="1333"/>
                </a:cubicBezTo>
                <a:cubicBezTo>
                  <a:pt x="340" y="1351"/>
                  <a:pt x="346" y="1368"/>
                  <a:pt x="352" y="1386"/>
                </a:cubicBezTo>
                <a:cubicBezTo>
                  <a:pt x="355" y="1395"/>
                  <a:pt x="353" y="1407"/>
                  <a:pt x="361" y="1412"/>
                </a:cubicBezTo>
                <a:cubicBezTo>
                  <a:pt x="387" y="1430"/>
                  <a:pt x="418" y="1442"/>
                  <a:pt x="441" y="1465"/>
                </a:cubicBezTo>
                <a:cubicBezTo>
                  <a:pt x="450" y="1474"/>
                  <a:pt x="457" y="1486"/>
                  <a:pt x="468" y="1492"/>
                </a:cubicBezTo>
                <a:cubicBezTo>
                  <a:pt x="484" y="1501"/>
                  <a:pt x="521" y="1510"/>
                  <a:pt x="521" y="1510"/>
                </a:cubicBezTo>
                <a:cubicBezTo>
                  <a:pt x="562" y="1507"/>
                  <a:pt x="604" y="1508"/>
                  <a:pt x="645" y="1501"/>
                </a:cubicBezTo>
                <a:cubicBezTo>
                  <a:pt x="674" y="1496"/>
                  <a:pt x="680" y="1460"/>
                  <a:pt x="716" y="1448"/>
                </a:cubicBezTo>
                <a:cubicBezTo>
                  <a:pt x="756" y="1421"/>
                  <a:pt x="799" y="1362"/>
                  <a:pt x="849" y="1359"/>
                </a:cubicBezTo>
                <a:cubicBezTo>
                  <a:pt x="929" y="1354"/>
                  <a:pt x="1008" y="1353"/>
                  <a:pt x="1088" y="1350"/>
                </a:cubicBezTo>
                <a:cubicBezTo>
                  <a:pt x="1105" y="1339"/>
                  <a:pt x="1130" y="1325"/>
                  <a:pt x="1141" y="1306"/>
                </a:cubicBezTo>
                <a:cubicBezTo>
                  <a:pt x="1150" y="1290"/>
                  <a:pt x="1159" y="1253"/>
                  <a:pt x="1159" y="1253"/>
                </a:cubicBezTo>
                <a:cubicBezTo>
                  <a:pt x="1148" y="1197"/>
                  <a:pt x="1128" y="1169"/>
                  <a:pt x="1079" y="1138"/>
                </a:cubicBezTo>
                <a:cubicBezTo>
                  <a:pt x="1038" y="1075"/>
                  <a:pt x="1062" y="1095"/>
                  <a:pt x="1017" y="1067"/>
                </a:cubicBezTo>
                <a:cubicBezTo>
                  <a:pt x="976" y="1005"/>
                  <a:pt x="994" y="1032"/>
                  <a:pt x="964" y="987"/>
                </a:cubicBezTo>
                <a:cubicBezTo>
                  <a:pt x="958" y="978"/>
                  <a:pt x="952" y="969"/>
                  <a:pt x="946" y="960"/>
                </a:cubicBezTo>
                <a:cubicBezTo>
                  <a:pt x="940" y="951"/>
                  <a:pt x="928" y="934"/>
                  <a:pt x="928" y="934"/>
                </a:cubicBezTo>
                <a:cubicBezTo>
                  <a:pt x="911" y="884"/>
                  <a:pt x="886" y="838"/>
                  <a:pt x="849" y="801"/>
                </a:cubicBezTo>
                <a:cubicBezTo>
                  <a:pt x="830" y="745"/>
                  <a:pt x="817" y="691"/>
                  <a:pt x="849" y="633"/>
                </a:cubicBezTo>
                <a:cubicBezTo>
                  <a:pt x="859" y="614"/>
                  <a:pt x="877" y="599"/>
                  <a:pt x="884" y="579"/>
                </a:cubicBezTo>
                <a:cubicBezTo>
                  <a:pt x="899" y="536"/>
                  <a:pt x="918" y="507"/>
                  <a:pt x="955" y="482"/>
                </a:cubicBezTo>
                <a:cubicBezTo>
                  <a:pt x="985" y="394"/>
                  <a:pt x="1038" y="340"/>
                  <a:pt x="1114" y="287"/>
                </a:cubicBezTo>
                <a:cubicBezTo>
                  <a:pt x="1137" y="218"/>
                  <a:pt x="1106" y="303"/>
                  <a:pt x="1141" y="234"/>
                </a:cubicBezTo>
                <a:cubicBezTo>
                  <a:pt x="1148" y="221"/>
                  <a:pt x="1155" y="184"/>
                  <a:pt x="1159" y="172"/>
                </a:cubicBezTo>
                <a:cubicBezTo>
                  <a:pt x="1164" y="154"/>
                  <a:pt x="1176" y="119"/>
                  <a:pt x="1176" y="119"/>
                </a:cubicBezTo>
                <a:cubicBezTo>
                  <a:pt x="1155" y="86"/>
                  <a:pt x="1117" y="68"/>
                  <a:pt x="1079" y="57"/>
                </a:cubicBezTo>
                <a:cubicBezTo>
                  <a:pt x="731" y="60"/>
                  <a:pt x="362" y="0"/>
                  <a:pt x="33" y="110"/>
                </a:cubicBezTo>
                <a:cubicBezTo>
                  <a:pt x="9" y="178"/>
                  <a:pt x="33" y="93"/>
                  <a:pt x="33" y="163"/>
                </a:cubicBezTo>
                <a:cubicBezTo>
                  <a:pt x="33" y="182"/>
                  <a:pt x="21" y="198"/>
                  <a:pt x="16" y="216"/>
                </a:cubicBezTo>
                <a:cubicBezTo>
                  <a:pt x="19" y="267"/>
                  <a:pt x="0" y="339"/>
                  <a:pt x="42" y="367"/>
                </a:cubicBezTo>
                <a:cubicBezTo>
                  <a:pt x="52" y="374"/>
                  <a:pt x="66" y="373"/>
                  <a:pt x="78" y="376"/>
                </a:cubicBezTo>
                <a:cubicBezTo>
                  <a:pt x="96" y="381"/>
                  <a:pt x="131" y="393"/>
                  <a:pt x="131" y="393"/>
                </a:cubicBezTo>
                <a:cubicBezTo>
                  <a:pt x="140" y="402"/>
                  <a:pt x="150" y="410"/>
                  <a:pt x="157" y="420"/>
                </a:cubicBezTo>
                <a:cubicBezTo>
                  <a:pt x="162" y="428"/>
                  <a:pt x="159" y="441"/>
                  <a:pt x="166" y="446"/>
                </a:cubicBezTo>
                <a:cubicBezTo>
                  <a:pt x="194" y="466"/>
                  <a:pt x="262" y="469"/>
                  <a:pt x="290" y="473"/>
                </a:cubicBezTo>
                <a:cubicBezTo>
                  <a:pt x="308" y="479"/>
                  <a:pt x="325" y="485"/>
                  <a:pt x="343" y="491"/>
                </a:cubicBezTo>
                <a:cubicBezTo>
                  <a:pt x="352" y="494"/>
                  <a:pt x="346" y="510"/>
                  <a:pt x="352" y="517"/>
                </a:cubicBezTo>
                <a:cubicBezTo>
                  <a:pt x="359" y="525"/>
                  <a:pt x="370" y="529"/>
                  <a:pt x="379" y="535"/>
                </a:cubicBezTo>
                <a:cubicBezTo>
                  <a:pt x="409" y="626"/>
                  <a:pt x="360" y="498"/>
                  <a:pt x="414" y="579"/>
                </a:cubicBezTo>
                <a:cubicBezTo>
                  <a:pt x="449" y="633"/>
                  <a:pt x="424" y="791"/>
                  <a:pt x="423" y="810"/>
                </a:cubicBezTo>
                <a:close/>
              </a:path>
            </a:pathLst>
          </a:custGeom>
          <a:solidFill>
            <a:srgbClr val="808080"/>
          </a:solidFill>
          <a:ln w="9525">
            <a:solidFill>
              <a:schemeClr val="tx1"/>
            </a:solidFill>
            <a:round/>
            <a:headEnd/>
            <a:tailEnd/>
          </a:ln>
        </p:spPr>
        <p:txBody>
          <a:bodyPr/>
          <a:lstStyle/>
          <a:p>
            <a:endParaRPr lang="en-GB"/>
          </a:p>
        </p:txBody>
      </p:sp>
      <p:sp>
        <p:nvSpPr>
          <p:cNvPr id="23563" name="Oval 11"/>
          <p:cNvSpPr>
            <a:spLocks noChangeArrowheads="1"/>
          </p:cNvSpPr>
          <p:nvPr/>
        </p:nvSpPr>
        <p:spPr bwMode="auto">
          <a:xfrm>
            <a:off x="3492500" y="2205038"/>
            <a:ext cx="2447925" cy="3095625"/>
          </a:xfrm>
          <a:prstGeom prst="ellipse">
            <a:avLst/>
          </a:prstGeom>
          <a:noFill/>
          <a:ln w="19050" cap="rnd">
            <a:solidFill>
              <a:srgbClr val="000000"/>
            </a:solidFill>
            <a:prstDash val="sysDot"/>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4300" y="0"/>
            <a:ext cx="8915400" cy="914400"/>
          </a:xfrm>
        </p:spPr>
        <p:txBody>
          <a:bodyPr/>
          <a:lstStyle/>
          <a:p>
            <a:pPr eaLnBrk="1" hangingPunct="1"/>
            <a:r>
              <a:rPr lang="en-GB" sz="3200" b="1" smtClean="0">
                <a:cs typeface="Arial" charset="0"/>
              </a:rPr>
              <a:t>Surface boundaries viewed from occlusal</a:t>
            </a:r>
            <a:r>
              <a:rPr lang="en-GB" sz="4000" b="1" smtClean="0">
                <a:cs typeface="Arial" charset="0"/>
              </a:rPr>
              <a:t> </a:t>
            </a:r>
          </a:p>
        </p:txBody>
      </p:sp>
      <p:pic>
        <p:nvPicPr>
          <p:cNvPr id="24579" name="Picture 3" descr="06"/>
          <p:cNvPicPr>
            <a:picLocks noChangeAspect="1" noChangeArrowheads="1"/>
          </p:cNvPicPr>
          <p:nvPr/>
        </p:nvPicPr>
        <p:blipFill>
          <a:blip r:embed="rId2" cstate="print"/>
          <a:srcRect/>
          <a:stretch>
            <a:fillRect/>
          </a:stretch>
        </p:blipFill>
        <p:spPr bwMode="auto">
          <a:xfrm>
            <a:off x="900113" y="1230313"/>
            <a:ext cx="7688262" cy="5094287"/>
          </a:xfrm>
          <a:prstGeom prst="rect">
            <a:avLst/>
          </a:prstGeom>
          <a:noFill/>
          <a:ln w="9525">
            <a:solidFill>
              <a:schemeClr val="bg1"/>
            </a:solidFill>
            <a:miter lim="800000"/>
            <a:headEnd/>
            <a:tailEnd/>
          </a:ln>
        </p:spPr>
      </p:pic>
      <p:sp>
        <p:nvSpPr>
          <p:cNvPr id="24580" name="Line 4"/>
          <p:cNvSpPr>
            <a:spLocks noChangeShapeType="1"/>
          </p:cNvSpPr>
          <p:nvPr/>
        </p:nvSpPr>
        <p:spPr bwMode="auto">
          <a:xfrm flipH="1">
            <a:off x="2987675" y="4941888"/>
            <a:ext cx="936625" cy="719137"/>
          </a:xfrm>
          <a:prstGeom prst="line">
            <a:avLst/>
          </a:prstGeom>
          <a:noFill/>
          <a:ln w="19050" cap="rnd">
            <a:solidFill>
              <a:srgbClr val="000000"/>
            </a:solidFill>
            <a:prstDash val="sysDot"/>
            <a:round/>
            <a:headEnd/>
            <a:tailEnd/>
          </a:ln>
        </p:spPr>
        <p:txBody>
          <a:bodyPr/>
          <a:lstStyle/>
          <a:p>
            <a:endParaRPr lang="en-GB"/>
          </a:p>
        </p:txBody>
      </p:sp>
      <p:sp>
        <p:nvSpPr>
          <p:cNvPr id="24581" name="Line 5"/>
          <p:cNvSpPr>
            <a:spLocks noChangeShapeType="1"/>
          </p:cNvSpPr>
          <p:nvPr/>
        </p:nvSpPr>
        <p:spPr bwMode="auto">
          <a:xfrm>
            <a:off x="5580063" y="4941888"/>
            <a:ext cx="792162" cy="719137"/>
          </a:xfrm>
          <a:prstGeom prst="line">
            <a:avLst/>
          </a:prstGeom>
          <a:noFill/>
          <a:ln w="19050" cap="rnd">
            <a:solidFill>
              <a:srgbClr val="000000"/>
            </a:solidFill>
            <a:prstDash val="sysDot"/>
            <a:round/>
            <a:headEnd/>
            <a:tailEnd/>
          </a:ln>
        </p:spPr>
        <p:txBody>
          <a:bodyPr/>
          <a:lstStyle/>
          <a:p>
            <a:endParaRPr lang="en-GB"/>
          </a:p>
        </p:txBody>
      </p:sp>
      <p:sp>
        <p:nvSpPr>
          <p:cNvPr id="24582" name="Rectangle 6"/>
          <p:cNvSpPr>
            <a:spLocks noChangeArrowheads="1"/>
          </p:cNvSpPr>
          <p:nvPr/>
        </p:nvSpPr>
        <p:spPr bwMode="auto">
          <a:xfrm>
            <a:off x="3203575" y="2060575"/>
            <a:ext cx="3024188" cy="3455988"/>
          </a:xfrm>
          <a:prstGeom prst="rect">
            <a:avLst/>
          </a:prstGeom>
          <a:noFill/>
          <a:ln w="12700">
            <a:solidFill>
              <a:srgbClr val="000000"/>
            </a:solidFill>
            <a:miter lim="800000"/>
            <a:headEnd/>
            <a:tailEnd/>
          </a:ln>
        </p:spPr>
        <p:txBody>
          <a:bodyPr wrap="none" anchor="ctr"/>
          <a:lstStyle/>
          <a:p>
            <a:endParaRPr lang="en-US"/>
          </a:p>
        </p:txBody>
      </p:sp>
      <p:sp>
        <p:nvSpPr>
          <p:cNvPr id="24583" name="Line 7"/>
          <p:cNvSpPr>
            <a:spLocks noChangeShapeType="1"/>
          </p:cNvSpPr>
          <p:nvPr/>
        </p:nvSpPr>
        <p:spPr bwMode="auto">
          <a:xfrm flipH="1">
            <a:off x="5580063" y="1844675"/>
            <a:ext cx="863600" cy="863600"/>
          </a:xfrm>
          <a:prstGeom prst="line">
            <a:avLst/>
          </a:prstGeom>
          <a:noFill/>
          <a:ln w="19050" cap="rnd">
            <a:solidFill>
              <a:srgbClr val="000000"/>
            </a:solidFill>
            <a:prstDash val="sysDot"/>
            <a:round/>
            <a:headEnd/>
            <a:tailEnd/>
          </a:ln>
        </p:spPr>
        <p:txBody>
          <a:bodyPr/>
          <a:lstStyle/>
          <a:p>
            <a:endParaRPr lang="en-GB"/>
          </a:p>
        </p:txBody>
      </p:sp>
      <p:sp>
        <p:nvSpPr>
          <p:cNvPr id="142344" name="Text Box 8"/>
          <p:cNvSpPr txBox="1">
            <a:spLocks noChangeArrowheads="1"/>
          </p:cNvSpPr>
          <p:nvPr/>
        </p:nvSpPr>
        <p:spPr bwMode="auto">
          <a:xfrm>
            <a:off x="2700338" y="5949950"/>
            <a:ext cx="4051300" cy="646113"/>
          </a:xfrm>
          <a:prstGeom prst="rect">
            <a:avLst/>
          </a:prstGeom>
          <a:solidFill>
            <a:schemeClr val="tx1"/>
          </a:solidFill>
          <a:ln w="9525">
            <a:noFill/>
            <a:miter lim="800000"/>
            <a:headEnd/>
            <a:tailEnd/>
          </a:ln>
          <a:effectLst/>
        </p:spPr>
        <p:txBody>
          <a:bodyPr wrap="none">
            <a:spAutoFit/>
          </a:bodyPr>
          <a:lstStyle/>
          <a:p>
            <a:pPr>
              <a:defRPr/>
            </a:pPr>
            <a:r>
              <a:rPr lang="en-GB" sz="3600" b="1" dirty="0">
                <a:solidFill>
                  <a:schemeClr val="bg1">
                    <a:lumMod val="85000"/>
                  </a:schemeClr>
                </a:solidFill>
                <a:effectLst>
                  <a:outerShdw blurRad="38100" dist="38100" dir="2700000" algn="tl">
                    <a:srgbClr val="C0C0C0"/>
                  </a:outerShdw>
                </a:effectLst>
                <a:latin typeface="+mn-lt"/>
              </a:rPr>
              <a:t>Three Surface Filling</a:t>
            </a:r>
          </a:p>
        </p:txBody>
      </p:sp>
      <p:sp>
        <p:nvSpPr>
          <p:cNvPr id="24585" name="Line 9"/>
          <p:cNvSpPr>
            <a:spLocks noChangeShapeType="1"/>
          </p:cNvSpPr>
          <p:nvPr/>
        </p:nvSpPr>
        <p:spPr bwMode="auto">
          <a:xfrm>
            <a:off x="2987675" y="1844675"/>
            <a:ext cx="863600" cy="792163"/>
          </a:xfrm>
          <a:prstGeom prst="line">
            <a:avLst/>
          </a:prstGeom>
          <a:noFill/>
          <a:ln w="19050" cap="rnd">
            <a:solidFill>
              <a:srgbClr val="000000"/>
            </a:solidFill>
            <a:prstDash val="sysDot"/>
            <a:round/>
            <a:headEnd/>
            <a:tailEnd/>
          </a:ln>
        </p:spPr>
        <p:txBody>
          <a:bodyPr/>
          <a:lstStyle/>
          <a:p>
            <a:endParaRPr lang="en-GB"/>
          </a:p>
        </p:txBody>
      </p:sp>
      <p:sp>
        <p:nvSpPr>
          <p:cNvPr id="24586" name="Freeform 10"/>
          <p:cNvSpPr>
            <a:spLocks/>
          </p:cNvSpPr>
          <p:nvPr/>
        </p:nvSpPr>
        <p:spPr bwMode="auto">
          <a:xfrm>
            <a:off x="3679825" y="2066925"/>
            <a:ext cx="2541588" cy="2505075"/>
          </a:xfrm>
          <a:custGeom>
            <a:avLst/>
            <a:gdLst>
              <a:gd name="T0" fmla="*/ 2147483647 w 1601"/>
              <a:gd name="T1" fmla="*/ 2147483647 h 1578"/>
              <a:gd name="T2" fmla="*/ 2147483647 w 1601"/>
              <a:gd name="T3" fmla="*/ 2147483647 h 1578"/>
              <a:gd name="T4" fmla="*/ 2147483647 w 1601"/>
              <a:gd name="T5" fmla="*/ 2147483647 h 1578"/>
              <a:gd name="T6" fmla="*/ 2147483647 w 1601"/>
              <a:gd name="T7" fmla="*/ 2147483647 h 1578"/>
              <a:gd name="T8" fmla="*/ 2147483647 w 1601"/>
              <a:gd name="T9" fmla="*/ 2147483647 h 1578"/>
              <a:gd name="T10" fmla="*/ 2147483647 w 1601"/>
              <a:gd name="T11" fmla="*/ 2147483647 h 1578"/>
              <a:gd name="T12" fmla="*/ 2147483647 w 1601"/>
              <a:gd name="T13" fmla="*/ 2147483647 h 1578"/>
              <a:gd name="T14" fmla="*/ 2147483647 w 1601"/>
              <a:gd name="T15" fmla="*/ 2147483647 h 1578"/>
              <a:gd name="T16" fmla="*/ 2147483647 w 1601"/>
              <a:gd name="T17" fmla="*/ 2147483647 h 1578"/>
              <a:gd name="T18" fmla="*/ 2147483647 w 1601"/>
              <a:gd name="T19" fmla="*/ 2147483647 h 1578"/>
              <a:gd name="T20" fmla="*/ 2147483647 w 1601"/>
              <a:gd name="T21" fmla="*/ 2147483647 h 1578"/>
              <a:gd name="T22" fmla="*/ 2147483647 w 1601"/>
              <a:gd name="T23" fmla="*/ 2147483647 h 1578"/>
              <a:gd name="T24" fmla="*/ 2147483647 w 1601"/>
              <a:gd name="T25" fmla="*/ 2147483647 h 1578"/>
              <a:gd name="T26" fmla="*/ 2147483647 w 1601"/>
              <a:gd name="T27" fmla="*/ 2147483647 h 1578"/>
              <a:gd name="T28" fmla="*/ 2147483647 w 1601"/>
              <a:gd name="T29" fmla="*/ 2147483647 h 1578"/>
              <a:gd name="T30" fmla="*/ 2147483647 w 1601"/>
              <a:gd name="T31" fmla="*/ 2147483647 h 1578"/>
              <a:gd name="T32" fmla="*/ 2147483647 w 1601"/>
              <a:gd name="T33" fmla="*/ 2147483647 h 1578"/>
              <a:gd name="T34" fmla="*/ 2147483647 w 1601"/>
              <a:gd name="T35" fmla="*/ 2147483647 h 1578"/>
              <a:gd name="T36" fmla="*/ 2147483647 w 1601"/>
              <a:gd name="T37" fmla="*/ 2147483647 h 1578"/>
              <a:gd name="T38" fmla="*/ 2147483647 w 1601"/>
              <a:gd name="T39" fmla="*/ 2147483647 h 1578"/>
              <a:gd name="T40" fmla="*/ 2147483647 w 1601"/>
              <a:gd name="T41" fmla="*/ 2147483647 h 1578"/>
              <a:gd name="T42" fmla="*/ 2147483647 w 1601"/>
              <a:gd name="T43" fmla="*/ 2147483647 h 1578"/>
              <a:gd name="T44" fmla="*/ 2147483647 w 1601"/>
              <a:gd name="T45" fmla="*/ 2147483647 h 1578"/>
              <a:gd name="T46" fmla="*/ 2147483647 w 1601"/>
              <a:gd name="T47" fmla="*/ 2147483647 h 1578"/>
              <a:gd name="T48" fmla="*/ 2147483647 w 1601"/>
              <a:gd name="T49" fmla="*/ 2147483647 h 1578"/>
              <a:gd name="T50" fmla="*/ 2147483647 w 1601"/>
              <a:gd name="T51" fmla="*/ 2147483647 h 1578"/>
              <a:gd name="T52" fmla="*/ 2147483647 w 1601"/>
              <a:gd name="T53" fmla="*/ 2147483647 h 1578"/>
              <a:gd name="T54" fmla="*/ 2147483647 w 1601"/>
              <a:gd name="T55" fmla="*/ 2147483647 h 1578"/>
              <a:gd name="T56" fmla="*/ 2147483647 w 1601"/>
              <a:gd name="T57" fmla="*/ 2147483647 h 1578"/>
              <a:gd name="T58" fmla="*/ 2147483647 w 1601"/>
              <a:gd name="T59" fmla="*/ 2147483647 h 1578"/>
              <a:gd name="T60" fmla="*/ 2147483647 w 1601"/>
              <a:gd name="T61" fmla="*/ 2147483647 h 1578"/>
              <a:gd name="T62" fmla="*/ 2147483647 w 1601"/>
              <a:gd name="T63" fmla="*/ 2147483647 h 1578"/>
              <a:gd name="T64" fmla="*/ 2147483647 w 1601"/>
              <a:gd name="T65" fmla="*/ 2147483647 h 1578"/>
              <a:gd name="T66" fmla="*/ 2147483647 w 1601"/>
              <a:gd name="T67" fmla="*/ 2147483647 h 1578"/>
              <a:gd name="T68" fmla="*/ 2147483647 w 1601"/>
              <a:gd name="T69" fmla="*/ 2147483647 h 1578"/>
              <a:gd name="T70" fmla="*/ 2147483647 w 1601"/>
              <a:gd name="T71" fmla="*/ 2147483647 h 1578"/>
              <a:gd name="T72" fmla="*/ 2147483647 w 1601"/>
              <a:gd name="T73" fmla="*/ 2147483647 h 1578"/>
              <a:gd name="T74" fmla="*/ 2147483647 w 1601"/>
              <a:gd name="T75" fmla="*/ 2147483647 h 1578"/>
              <a:gd name="T76" fmla="*/ 2147483647 w 1601"/>
              <a:gd name="T77" fmla="*/ 2147483647 h 1578"/>
              <a:gd name="T78" fmla="*/ 2147483647 w 1601"/>
              <a:gd name="T79" fmla="*/ 2147483647 h 1578"/>
              <a:gd name="T80" fmla="*/ 2147483647 w 1601"/>
              <a:gd name="T81" fmla="*/ 2147483647 h 1578"/>
              <a:gd name="T82" fmla="*/ 2147483647 w 1601"/>
              <a:gd name="T83" fmla="*/ 2147483647 h 1578"/>
              <a:gd name="T84" fmla="*/ 2147483647 w 1601"/>
              <a:gd name="T85" fmla="*/ 2147483647 h 1578"/>
              <a:gd name="T86" fmla="*/ 2147483647 w 1601"/>
              <a:gd name="T87" fmla="*/ 2147483647 h 1578"/>
              <a:gd name="T88" fmla="*/ 2147483647 w 1601"/>
              <a:gd name="T89" fmla="*/ 2147483647 h 1578"/>
              <a:gd name="T90" fmla="*/ 2147483647 w 1601"/>
              <a:gd name="T91" fmla="*/ 2147483647 h 1578"/>
              <a:gd name="T92" fmla="*/ 2147483647 w 1601"/>
              <a:gd name="T93" fmla="*/ 2147483647 h 1578"/>
              <a:gd name="T94" fmla="*/ 2147483647 w 1601"/>
              <a:gd name="T95" fmla="*/ 2147483647 h 1578"/>
              <a:gd name="T96" fmla="*/ 2147483647 w 1601"/>
              <a:gd name="T97" fmla="*/ 2147483647 h 15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01"/>
              <a:gd name="T148" fmla="*/ 0 h 1578"/>
              <a:gd name="T149" fmla="*/ 1601 w 1601"/>
              <a:gd name="T150" fmla="*/ 1578 h 157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01" h="1578">
                <a:moveTo>
                  <a:pt x="128" y="18"/>
                </a:moveTo>
                <a:cubicBezTo>
                  <a:pt x="82" y="33"/>
                  <a:pt x="66" y="27"/>
                  <a:pt x="30" y="63"/>
                </a:cubicBezTo>
                <a:cubicBezTo>
                  <a:pt x="35" y="126"/>
                  <a:pt x="18" y="223"/>
                  <a:pt x="92" y="249"/>
                </a:cubicBezTo>
                <a:cubicBezTo>
                  <a:pt x="120" y="303"/>
                  <a:pt x="127" y="343"/>
                  <a:pt x="190" y="364"/>
                </a:cubicBezTo>
                <a:cubicBezTo>
                  <a:pt x="199" y="373"/>
                  <a:pt x="208" y="381"/>
                  <a:pt x="216" y="391"/>
                </a:cubicBezTo>
                <a:cubicBezTo>
                  <a:pt x="229" y="408"/>
                  <a:pt x="252" y="444"/>
                  <a:pt x="252" y="444"/>
                </a:cubicBezTo>
                <a:cubicBezTo>
                  <a:pt x="274" y="549"/>
                  <a:pt x="306" y="650"/>
                  <a:pt x="332" y="754"/>
                </a:cubicBezTo>
                <a:cubicBezTo>
                  <a:pt x="329" y="775"/>
                  <a:pt x="332" y="797"/>
                  <a:pt x="323" y="816"/>
                </a:cubicBezTo>
                <a:cubicBezTo>
                  <a:pt x="319" y="824"/>
                  <a:pt x="304" y="820"/>
                  <a:pt x="296" y="825"/>
                </a:cubicBezTo>
                <a:cubicBezTo>
                  <a:pt x="277" y="835"/>
                  <a:pt x="243" y="860"/>
                  <a:pt x="243" y="860"/>
                </a:cubicBezTo>
                <a:cubicBezTo>
                  <a:pt x="205" y="917"/>
                  <a:pt x="145" y="921"/>
                  <a:pt x="83" y="940"/>
                </a:cubicBezTo>
                <a:cubicBezTo>
                  <a:pt x="65" y="946"/>
                  <a:pt x="30" y="958"/>
                  <a:pt x="30" y="958"/>
                </a:cubicBezTo>
                <a:cubicBezTo>
                  <a:pt x="24" y="967"/>
                  <a:pt x="14" y="974"/>
                  <a:pt x="13" y="984"/>
                </a:cubicBezTo>
                <a:cubicBezTo>
                  <a:pt x="10" y="1032"/>
                  <a:pt x="0" y="1089"/>
                  <a:pt x="30" y="1126"/>
                </a:cubicBezTo>
                <a:cubicBezTo>
                  <a:pt x="45" y="1145"/>
                  <a:pt x="94" y="1157"/>
                  <a:pt x="110" y="1162"/>
                </a:cubicBezTo>
                <a:cubicBezTo>
                  <a:pt x="246" y="1202"/>
                  <a:pt x="216" y="1189"/>
                  <a:pt x="429" y="1197"/>
                </a:cubicBezTo>
                <a:cubicBezTo>
                  <a:pt x="445" y="1208"/>
                  <a:pt x="466" y="1212"/>
                  <a:pt x="482" y="1224"/>
                </a:cubicBezTo>
                <a:cubicBezTo>
                  <a:pt x="490" y="1231"/>
                  <a:pt x="493" y="1242"/>
                  <a:pt x="500" y="1250"/>
                </a:cubicBezTo>
                <a:cubicBezTo>
                  <a:pt x="523" y="1277"/>
                  <a:pt x="546" y="1305"/>
                  <a:pt x="571" y="1330"/>
                </a:cubicBezTo>
                <a:cubicBezTo>
                  <a:pt x="581" y="1359"/>
                  <a:pt x="588" y="1389"/>
                  <a:pt x="597" y="1418"/>
                </a:cubicBezTo>
                <a:cubicBezTo>
                  <a:pt x="604" y="1468"/>
                  <a:pt x="597" y="1521"/>
                  <a:pt x="615" y="1569"/>
                </a:cubicBezTo>
                <a:cubicBezTo>
                  <a:pt x="618" y="1578"/>
                  <a:pt x="633" y="1575"/>
                  <a:pt x="642" y="1578"/>
                </a:cubicBezTo>
                <a:cubicBezTo>
                  <a:pt x="707" y="1575"/>
                  <a:pt x="772" y="1574"/>
                  <a:pt x="837" y="1569"/>
                </a:cubicBezTo>
                <a:cubicBezTo>
                  <a:pt x="846" y="1568"/>
                  <a:pt x="858" y="1567"/>
                  <a:pt x="863" y="1560"/>
                </a:cubicBezTo>
                <a:cubicBezTo>
                  <a:pt x="880" y="1536"/>
                  <a:pt x="883" y="1505"/>
                  <a:pt x="899" y="1481"/>
                </a:cubicBezTo>
                <a:cubicBezTo>
                  <a:pt x="903" y="1413"/>
                  <a:pt x="895" y="1342"/>
                  <a:pt x="916" y="1277"/>
                </a:cubicBezTo>
                <a:cubicBezTo>
                  <a:pt x="922" y="1258"/>
                  <a:pt x="937" y="1243"/>
                  <a:pt x="943" y="1224"/>
                </a:cubicBezTo>
                <a:cubicBezTo>
                  <a:pt x="1036" y="1227"/>
                  <a:pt x="1243" y="1229"/>
                  <a:pt x="1360" y="1241"/>
                </a:cubicBezTo>
                <a:cubicBezTo>
                  <a:pt x="1402" y="1245"/>
                  <a:pt x="1484" y="1259"/>
                  <a:pt x="1484" y="1259"/>
                </a:cubicBezTo>
                <a:cubicBezTo>
                  <a:pt x="1530" y="1275"/>
                  <a:pt x="1532" y="1255"/>
                  <a:pt x="1546" y="1215"/>
                </a:cubicBezTo>
                <a:cubicBezTo>
                  <a:pt x="1554" y="1156"/>
                  <a:pt x="1553" y="1094"/>
                  <a:pt x="1572" y="1037"/>
                </a:cubicBezTo>
                <a:cubicBezTo>
                  <a:pt x="1568" y="948"/>
                  <a:pt x="1601" y="857"/>
                  <a:pt x="1528" y="807"/>
                </a:cubicBezTo>
                <a:cubicBezTo>
                  <a:pt x="1463" y="710"/>
                  <a:pt x="1283" y="778"/>
                  <a:pt x="1200" y="780"/>
                </a:cubicBezTo>
                <a:cubicBezTo>
                  <a:pt x="1090" y="791"/>
                  <a:pt x="903" y="855"/>
                  <a:pt x="837" y="754"/>
                </a:cubicBezTo>
                <a:cubicBezTo>
                  <a:pt x="842" y="691"/>
                  <a:pt x="828" y="630"/>
                  <a:pt x="881" y="594"/>
                </a:cubicBezTo>
                <a:cubicBezTo>
                  <a:pt x="893" y="576"/>
                  <a:pt x="911" y="562"/>
                  <a:pt x="916" y="541"/>
                </a:cubicBezTo>
                <a:cubicBezTo>
                  <a:pt x="939" y="450"/>
                  <a:pt x="943" y="382"/>
                  <a:pt x="996" y="302"/>
                </a:cubicBezTo>
                <a:cubicBezTo>
                  <a:pt x="1008" y="284"/>
                  <a:pt x="1041" y="193"/>
                  <a:pt x="1049" y="169"/>
                </a:cubicBezTo>
                <a:cubicBezTo>
                  <a:pt x="1055" y="151"/>
                  <a:pt x="1067" y="116"/>
                  <a:pt x="1067" y="116"/>
                </a:cubicBezTo>
                <a:cubicBezTo>
                  <a:pt x="1064" y="101"/>
                  <a:pt x="1071" y="80"/>
                  <a:pt x="1058" y="72"/>
                </a:cubicBezTo>
                <a:cubicBezTo>
                  <a:pt x="1035" y="58"/>
                  <a:pt x="1005" y="67"/>
                  <a:pt x="978" y="63"/>
                </a:cubicBezTo>
                <a:cubicBezTo>
                  <a:pt x="966" y="61"/>
                  <a:pt x="931" y="54"/>
                  <a:pt x="943" y="54"/>
                </a:cubicBezTo>
                <a:cubicBezTo>
                  <a:pt x="970" y="54"/>
                  <a:pt x="996" y="60"/>
                  <a:pt x="1023" y="63"/>
                </a:cubicBezTo>
                <a:cubicBezTo>
                  <a:pt x="1027" y="76"/>
                  <a:pt x="1034" y="124"/>
                  <a:pt x="1067" y="80"/>
                </a:cubicBezTo>
                <a:cubicBezTo>
                  <a:pt x="1084" y="57"/>
                  <a:pt x="1037" y="46"/>
                  <a:pt x="1032" y="45"/>
                </a:cubicBezTo>
                <a:cubicBezTo>
                  <a:pt x="991" y="40"/>
                  <a:pt x="949" y="38"/>
                  <a:pt x="908" y="36"/>
                </a:cubicBezTo>
                <a:cubicBezTo>
                  <a:pt x="846" y="32"/>
                  <a:pt x="784" y="30"/>
                  <a:pt x="722" y="27"/>
                </a:cubicBezTo>
                <a:cubicBezTo>
                  <a:pt x="615" y="0"/>
                  <a:pt x="486" y="35"/>
                  <a:pt x="376" y="45"/>
                </a:cubicBezTo>
                <a:cubicBezTo>
                  <a:pt x="102" y="36"/>
                  <a:pt x="47" y="99"/>
                  <a:pt x="128" y="18"/>
                </a:cubicBezTo>
                <a:close/>
              </a:path>
            </a:pathLst>
          </a:custGeom>
          <a:solidFill>
            <a:srgbClr val="808080"/>
          </a:solidFill>
          <a:ln w="9525">
            <a:solidFill>
              <a:schemeClr val="tx1"/>
            </a:solidFill>
            <a:round/>
            <a:headEnd/>
            <a:tailEnd/>
          </a:ln>
        </p:spPr>
        <p:txBody>
          <a:bodyPr/>
          <a:lstStyle/>
          <a:p>
            <a:endParaRPr lang="en-GB"/>
          </a:p>
        </p:txBody>
      </p:sp>
      <p:sp>
        <p:nvSpPr>
          <p:cNvPr id="24587" name="Oval 11"/>
          <p:cNvSpPr>
            <a:spLocks noChangeArrowheads="1"/>
          </p:cNvSpPr>
          <p:nvPr/>
        </p:nvSpPr>
        <p:spPr bwMode="auto">
          <a:xfrm>
            <a:off x="3492500" y="2205038"/>
            <a:ext cx="2447925" cy="3095625"/>
          </a:xfrm>
          <a:prstGeom prst="ellipse">
            <a:avLst/>
          </a:prstGeom>
          <a:noFill/>
          <a:ln w="19050" cap="rnd">
            <a:solidFill>
              <a:srgbClr val="000000"/>
            </a:solidFill>
            <a:prstDash val="sysDot"/>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idx="4294967295"/>
          </p:nvPr>
        </p:nvSpPr>
        <p:spPr>
          <a:xfrm>
            <a:off x="539750" y="2781300"/>
            <a:ext cx="7772400" cy="1143000"/>
          </a:xfrm>
        </p:spPr>
        <p:txBody>
          <a:bodyPr rtlCol="0">
            <a:normAutofit fontScale="90000"/>
          </a:bodyPr>
          <a:lstStyle/>
          <a:p>
            <a:pPr eaLnBrk="1" fontAlgn="auto" hangingPunct="1">
              <a:spcAft>
                <a:spcPts val="0"/>
              </a:spcAft>
              <a:defRPr/>
            </a:pPr>
            <a:r>
              <a:rPr lang="en-GB" b="1" dirty="0" smtClean="0">
                <a:cs typeface="Arial" charset="0"/>
              </a:rPr>
              <a:t>The next series of slides presents examples of teeth which would be coded as trauma (code 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152400"/>
            <a:ext cx="7772400" cy="1143000"/>
          </a:xfrm>
        </p:spPr>
        <p:txBody>
          <a:bodyPr/>
          <a:lstStyle/>
          <a:p>
            <a:pPr eaLnBrk="1" hangingPunct="1"/>
            <a:r>
              <a:rPr lang="en-GB" sz="3200" b="1" smtClean="0">
                <a:cs typeface="Arial" charset="0"/>
              </a:rPr>
              <a:t>Surface code T – trauma</a:t>
            </a:r>
          </a:p>
        </p:txBody>
      </p:sp>
      <p:pic>
        <p:nvPicPr>
          <p:cNvPr id="26627" name="Picture 5" descr="5"/>
          <p:cNvPicPr>
            <a:picLocks noChangeAspect="1" noChangeArrowheads="1"/>
          </p:cNvPicPr>
          <p:nvPr/>
        </p:nvPicPr>
        <p:blipFill>
          <a:blip r:embed="rId2" cstate="print"/>
          <a:srcRect/>
          <a:stretch>
            <a:fillRect/>
          </a:stretch>
        </p:blipFill>
        <p:spPr bwMode="auto">
          <a:xfrm>
            <a:off x="971600" y="980728"/>
            <a:ext cx="7287344" cy="52571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457200"/>
            <a:ext cx="7772400" cy="1143000"/>
          </a:xfrm>
        </p:spPr>
        <p:txBody>
          <a:bodyPr/>
          <a:lstStyle/>
          <a:p>
            <a:pPr eaLnBrk="1" hangingPunct="1"/>
            <a:r>
              <a:rPr lang="en-GB" sz="3600" b="1" smtClean="0">
                <a:cs typeface="Arial" charset="0"/>
              </a:rPr>
              <a:t>Surface code T – trauma</a:t>
            </a:r>
            <a:r>
              <a:rPr lang="en-GB" sz="4000" b="1" smtClean="0">
                <a:cs typeface="Arial" charset="0"/>
              </a:rPr>
              <a:t> </a:t>
            </a:r>
          </a:p>
        </p:txBody>
      </p:sp>
      <p:sp>
        <p:nvSpPr>
          <p:cNvPr id="27651" name="Rectangle 3"/>
          <p:cNvSpPr>
            <a:spLocks noGrp="1" noChangeArrowheads="1"/>
          </p:cNvSpPr>
          <p:nvPr>
            <p:ph type="body" sz="half" idx="1"/>
          </p:nvPr>
        </p:nvSpPr>
        <p:spPr>
          <a:xfrm>
            <a:off x="685800" y="1676400"/>
            <a:ext cx="4572000" cy="3124200"/>
          </a:xfrm>
        </p:spPr>
        <p:txBody>
          <a:bodyPr/>
          <a:lstStyle/>
          <a:p>
            <a:pPr eaLnBrk="1" hangingPunct="1"/>
            <a:r>
              <a:rPr lang="en-GB" sz="2400" b="1" smtClean="0">
                <a:cs typeface="Arial" charset="0"/>
              </a:rPr>
              <a:t>UR1 – mesial and buccal surfaces are fractured. </a:t>
            </a:r>
          </a:p>
          <a:p>
            <a:pPr eaLnBrk="1" hangingPunct="1"/>
            <a:r>
              <a:rPr lang="en-GB" sz="2400" b="1" smtClean="0">
                <a:cs typeface="Arial" charset="0"/>
              </a:rPr>
              <a:t>Fracture involves dentine </a:t>
            </a:r>
          </a:p>
          <a:p>
            <a:pPr eaLnBrk="1" hangingPunct="1"/>
            <a:r>
              <a:rPr lang="en-GB" sz="2400" b="1" smtClean="0">
                <a:cs typeface="Arial" charset="0"/>
              </a:rPr>
              <a:t>View from all sides to determine which other surfaces are traumatised</a:t>
            </a:r>
          </a:p>
          <a:p>
            <a:pPr eaLnBrk="1" hangingPunct="1"/>
            <a:r>
              <a:rPr lang="en-GB" sz="2400" b="1" smtClean="0">
                <a:cs typeface="Arial" charset="0"/>
              </a:rPr>
              <a:t>Surface code is T - trauma. </a:t>
            </a:r>
          </a:p>
        </p:txBody>
      </p:sp>
      <p:sp>
        <p:nvSpPr>
          <p:cNvPr id="27652" name="Text Box 4"/>
          <p:cNvSpPr txBox="1">
            <a:spLocks noChangeArrowheads="1"/>
          </p:cNvSpPr>
          <p:nvPr/>
        </p:nvSpPr>
        <p:spPr bwMode="auto">
          <a:xfrm>
            <a:off x="914400" y="4724400"/>
            <a:ext cx="7254875" cy="1373188"/>
          </a:xfrm>
          <a:prstGeom prst="rect">
            <a:avLst/>
          </a:prstGeom>
          <a:noFill/>
          <a:ln w="9525">
            <a:noFill/>
            <a:miter lim="800000"/>
            <a:headEnd/>
            <a:tailEnd/>
          </a:ln>
        </p:spPr>
        <p:txBody>
          <a:bodyPr>
            <a:spAutoFit/>
          </a:bodyPr>
          <a:lstStyle/>
          <a:p>
            <a:pPr>
              <a:defRPr/>
            </a:pPr>
            <a:r>
              <a:rPr lang="en-GB" sz="2800" i="1" dirty="0">
                <a:latin typeface="+mn-lt"/>
                <a:cs typeface="Arial" charset="0"/>
              </a:rPr>
              <a:t>NB.   If caries into dentine was also present on these traumatised surfaces, surfaces would be coded for caries as appropriate. </a:t>
            </a:r>
          </a:p>
        </p:txBody>
      </p:sp>
      <p:pic>
        <p:nvPicPr>
          <p:cNvPr id="27653" name="Picture 7" descr="5"/>
          <p:cNvPicPr>
            <a:picLocks noChangeAspect="1" noChangeArrowheads="1"/>
          </p:cNvPicPr>
          <p:nvPr/>
        </p:nvPicPr>
        <p:blipFill>
          <a:blip r:embed="rId2" cstate="print"/>
          <a:srcRect/>
          <a:stretch>
            <a:fillRect/>
          </a:stretch>
        </p:blipFill>
        <p:spPr bwMode="auto">
          <a:xfrm>
            <a:off x="5219700" y="1844675"/>
            <a:ext cx="327660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0"/>
            <a:ext cx="7772400" cy="1143000"/>
          </a:xfrm>
        </p:spPr>
        <p:txBody>
          <a:bodyPr/>
          <a:lstStyle/>
          <a:p>
            <a:pPr eaLnBrk="1" hangingPunct="1"/>
            <a:r>
              <a:rPr lang="en-GB" sz="3200" b="1" smtClean="0">
                <a:cs typeface="Arial" charset="0"/>
              </a:rPr>
              <a:t>Surface code T – trauma</a:t>
            </a:r>
          </a:p>
        </p:txBody>
      </p:sp>
      <p:pic>
        <p:nvPicPr>
          <p:cNvPr id="28675" name="Picture 6" descr="6"/>
          <p:cNvPicPr>
            <a:picLocks noChangeAspect="1" noChangeArrowheads="1"/>
          </p:cNvPicPr>
          <p:nvPr/>
        </p:nvPicPr>
        <p:blipFill>
          <a:blip r:embed="rId2" cstate="print"/>
          <a:srcRect/>
          <a:stretch>
            <a:fillRect/>
          </a:stretch>
        </p:blipFill>
        <p:spPr bwMode="auto">
          <a:xfrm>
            <a:off x="755576" y="1052736"/>
            <a:ext cx="7723584" cy="5179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457200"/>
            <a:ext cx="7772400" cy="1143000"/>
          </a:xfrm>
        </p:spPr>
        <p:txBody>
          <a:bodyPr/>
          <a:lstStyle/>
          <a:p>
            <a:pPr eaLnBrk="1" hangingPunct="1"/>
            <a:r>
              <a:rPr lang="en-GB" sz="3600" b="1" smtClean="0">
                <a:cs typeface="Arial" charset="0"/>
              </a:rPr>
              <a:t>Surface code T – trauma</a:t>
            </a:r>
            <a:r>
              <a:rPr lang="en-GB" sz="4000" b="1" smtClean="0">
                <a:cs typeface="Arial" charset="0"/>
              </a:rPr>
              <a:t> </a:t>
            </a:r>
          </a:p>
        </p:txBody>
      </p:sp>
      <p:sp>
        <p:nvSpPr>
          <p:cNvPr id="29699" name="Rectangle 3"/>
          <p:cNvSpPr>
            <a:spLocks noGrp="1" noChangeArrowheads="1"/>
          </p:cNvSpPr>
          <p:nvPr>
            <p:ph type="body" sz="half" idx="1"/>
          </p:nvPr>
        </p:nvSpPr>
        <p:spPr>
          <a:xfrm>
            <a:off x="685800" y="1676400"/>
            <a:ext cx="4572000" cy="3124200"/>
          </a:xfrm>
        </p:spPr>
        <p:txBody>
          <a:bodyPr/>
          <a:lstStyle/>
          <a:p>
            <a:pPr eaLnBrk="1" hangingPunct="1"/>
            <a:r>
              <a:rPr lang="en-GB" sz="2400" b="1" smtClean="0">
                <a:cs typeface="Arial" charset="0"/>
              </a:rPr>
              <a:t>UL1 –tooth has been traumatised and repaired </a:t>
            </a:r>
          </a:p>
          <a:p>
            <a:pPr eaLnBrk="1" hangingPunct="1"/>
            <a:r>
              <a:rPr lang="en-GB" sz="2400" b="1" smtClean="0">
                <a:cs typeface="Arial" charset="0"/>
              </a:rPr>
              <a:t>Restoration involves the distal and buccal surfaces.  </a:t>
            </a:r>
          </a:p>
          <a:p>
            <a:pPr eaLnBrk="1" hangingPunct="1"/>
            <a:r>
              <a:rPr lang="en-GB" sz="2400" b="1" smtClean="0">
                <a:cs typeface="Arial" charset="0"/>
              </a:rPr>
              <a:t>These surfaces would be coded as T. </a:t>
            </a:r>
          </a:p>
        </p:txBody>
      </p:sp>
      <p:sp>
        <p:nvSpPr>
          <p:cNvPr id="29700" name="Text Box 4"/>
          <p:cNvSpPr txBox="1">
            <a:spLocks noChangeArrowheads="1"/>
          </p:cNvSpPr>
          <p:nvPr/>
        </p:nvSpPr>
        <p:spPr bwMode="auto">
          <a:xfrm>
            <a:off x="914400" y="4724400"/>
            <a:ext cx="7254875" cy="1384300"/>
          </a:xfrm>
          <a:prstGeom prst="rect">
            <a:avLst/>
          </a:prstGeom>
          <a:noFill/>
          <a:ln w="9525">
            <a:noFill/>
            <a:miter lim="800000"/>
            <a:headEnd/>
            <a:tailEnd/>
          </a:ln>
        </p:spPr>
        <p:txBody>
          <a:bodyPr>
            <a:spAutoFit/>
          </a:bodyPr>
          <a:lstStyle/>
          <a:p>
            <a:pPr>
              <a:defRPr/>
            </a:pPr>
            <a:r>
              <a:rPr lang="en-GB" sz="2800" i="1" dirty="0">
                <a:latin typeface="+mn-lt"/>
                <a:cs typeface="Arial" charset="0"/>
              </a:rPr>
              <a:t>NB.  Surface code T includes both untreated and treated trauma.  Trauma code only used in absence of treated or untreated caries</a:t>
            </a:r>
          </a:p>
        </p:txBody>
      </p:sp>
      <p:pic>
        <p:nvPicPr>
          <p:cNvPr id="29701" name="Picture 7" descr="6"/>
          <p:cNvPicPr>
            <a:picLocks noChangeAspect="1" noChangeArrowheads="1"/>
          </p:cNvPicPr>
          <p:nvPr/>
        </p:nvPicPr>
        <p:blipFill>
          <a:blip r:embed="rId2" cstate="print"/>
          <a:srcRect/>
          <a:stretch>
            <a:fillRect/>
          </a:stretch>
        </p:blipFill>
        <p:spPr bwMode="auto">
          <a:xfrm>
            <a:off x="5257800" y="1828800"/>
            <a:ext cx="3276600" cy="2197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685800" y="2286000"/>
            <a:ext cx="7772400" cy="1143000"/>
          </a:xfrm>
        </p:spPr>
        <p:txBody>
          <a:bodyPr rtlCol="0">
            <a:normAutofit fontScale="90000"/>
          </a:bodyPr>
          <a:lstStyle/>
          <a:p>
            <a:pPr eaLnBrk="1" fontAlgn="auto" hangingPunct="1">
              <a:spcAft>
                <a:spcPts val="0"/>
              </a:spcAft>
              <a:defRPr/>
            </a:pPr>
            <a:r>
              <a:rPr lang="en-GB" b="1" dirty="0" smtClean="0">
                <a:cs typeface="Arial" charset="0"/>
              </a:rPr>
              <a:t>The next series of slides present examples of teeth which would be coded as sound (code 0)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8600" y="0"/>
            <a:ext cx="8915400" cy="914400"/>
          </a:xfrm>
        </p:spPr>
        <p:txBody>
          <a:bodyPr/>
          <a:lstStyle/>
          <a:p>
            <a:pPr eaLnBrk="1" hangingPunct="1"/>
            <a:r>
              <a:rPr lang="en-GB" sz="3600" b="1" smtClean="0">
                <a:cs typeface="Arial" charset="0"/>
              </a:rPr>
              <a:t>Surface code 0 – present and "sound"</a:t>
            </a:r>
            <a:r>
              <a:rPr lang="en-GB" b="1" smtClean="0">
                <a:cs typeface="Arial" charset="0"/>
              </a:rPr>
              <a:t> </a:t>
            </a:r>
          </a:p>
        </p:txBody>
      </p:sp>
      <p:pic>
        <p:nvPicPr>
          <p:cNvPr id="52227" name="Picture 4" descr="18"/>
          <p:cNvPicPr>
            <a:picLocks noChangeAspect="1" noChangeArrowheads="1"/>
          </p:cNvPicPr>
          <p:nvPr/>
        </p:nvPicPr>
        <p:blipFill>
          <a:blip r:embed="rId2" cstate="print"/>
          <a:srcRect/>
          <a:stretch>
            <a:fillRect/>
          </a:stretch>
        </p:blipFill>
        <p:spPr bwMode="auto">
          <a:xfrm>
            <a:off x="539552" y="1124744"/>
            <a:ext cx="8237540" cy="51002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GB" sz="3600" b="1" smtClean="0">
                <a:cs typeface="Arial" charset="0"/>
              </a:rPr>
              <a:t>Surface code 0 – present and "sound"</a:t>
            </a:r>
            <a:r>
              <a:rPr lang="en-GB" sz="4000" b="1" smtClean="0">
                <a:cs typeface="Arial" charset="0"/>
              </a:rPr>
              <a:t> </a:t>
            </a:r>
          </a:p>
        </p:txBody>
      </p:sp>
      <p:sp>
        <p:nvSpPr>
          <p:cNvPr id="32771" name="Rectangle 3"/>
          <p:cNvSpPr>
            <a:spLocks noGrp="1" noChangeArrowheads="1"/>
          </p:cNvSpPr>
          <p:nvPr>
            <p:ph type="body" sz="half" idx="1"/>
          </p:nvPr>
        </p:nvSpPr>
        <p:spPr>
          <a:xfrm>
            <a:off x="304800" y="2819400"/>
            <a:ext cx="4495800" cy="3810000"/>
          </a:xfrm>
        </p:spPr>
        <p:txBody>
          <a:bodyPr/>
          <a:lstStyle/>
          <a:p>
            <a:pPr eaLnBrk="1" hangingPunct="1"/>
            <a:r>
              <a:rPr lang="en-GB" sz="2800" b="1" smtClean="0">
                <a:cs typeface="Arial" charset="0"/>
              </a:rPr>
              <a:t>ULE –occlusal surface is sound and is coded as 0. </a:t>
            </a:r>
          </a:p>
        </p:txBody>
      </p:sp>
      <p:pic>
        <p:nvPicPr>
          <p:cNvPr id="53252" name="Picture 5" descr="18"/>
          <p:cNvPicPr>
            <a:picLocks noChangeAspect="1" noChangeArrowheads="1"/>
          </p:cNvPicPr>
          <p:nvPr/>
        </p:nvPicPr>
        <p:blipFill>
          <a:blip r:embed="rId2" cstate="print"/>
          <a:srcRect/>
          <a:stretch>
            <a:fillRect/>
          </a:stretch>
        </p:blipFill>
        <p:spPr bwMode="auto">
          <a:xfrm>
            <a:off x="5029200" y="2514600"/>
            <a:ext cx="3657600" cy="2265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457200"/>
            <a:ext cx="7772400" cy="1143000"/>
          </a:xfrm>
        </p:spPr>
        <p:txBody>
          <a:bodyPr/>
          <a:lstStyle/>
          <a:p>
            <a:pPr eaLnBrk="1" hangingPunct="1"/>
            <a:r>
              <a:rPr lang="en-GB" sz="3600" b="1" smtClean="0"/>
              <a:t>Background</a:t>
            </a:r>
          </a:p>
        </p:txBody>
      </p:sp>
      <p:sp>
        <p:nvSpPr>
          <p:cNvPr id="6147" name="Rectangle 3"/>
          <p:cNvSpPr>
            <a:spLocks noGrp="1" noChangeArrowheads="1"/>
          </p:cNvSpPr>
          <p:nvPr>
            <p:ph idx="1"/>
          </p:nvPr>
        </p:nvSpPr>
        <p:spPr>
          <a:xfrm>
            <a:off x="685800" y="1600200"/>
            <a:ext cx="7772400" cy="4495800"/>
          </a:xfrm>
        </p:spPr>
        <p:txBody>
          <a:bodyPr/>
          <a:lstStyle/>
          <a:p>
            <a:pPr eaLnBrk="1" hangingPunct="1">
              <a:lnSpc>
                <a:spcPct val="90000"/>
              </a:lnSpc>
            </a:pPr>
            <a:r>
              <a:rPr lang="en-GB" b="1" smtClean="0"/>
              <a:t>The British Association for the Study of Community Dentistry (BASCD) has co-ordinated and provided the standards for a programme of dental health surveys for many years.</a:t>
            </a:r>
          </a:p>
          <a:p>
            <a:pPr eaLnBrk="1" hangingPunct="1">
              <a:lnSpc>
                <a:spcPct val="90000"/>
              </a:lnSpc>
            </a:pPr>
            <a:endParaRPr lang="en-GB" b="1" smtClean="0"/>
          </a:p>
          <a:p>
            <a:pPr eaLnBrk="1" hangingPunct="1">
              <a:lnSpc>
                <a:spcPct val="90000"/>
              </a:lnSpc>
            </a:pPr>
            <a:r>
              <a:rPr lang="en-GB" b="1" smtClean="0"/>
              <a:t>The collected resources and guidance are available at</a:t>
            </a:r>
          </a:p>
          <a:p>
            <a:pPr eaLnBrk="1" hangingPunct="1">
              <a:lnSpc>
                <a:spcPct val="90000"/>
              </a:lnSpc>
              <a:buFontTx/>
              <a:buNone/>
            </a:pPr>
            <a:r>
              <a:rPr lang="en-GB" b="1" smtClean="0">
                <a:solidFill>
                  <a:schemeClr val="tx2"/>
                </a:solidFill>
              </a:rPr>
              <a:t>   http://www.bascd.org/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8600" y="0"/>
            <a:ext cx="8915400" cy="914400"/>
          </a:xfrm>
        </p:spPr>
        <p:txBody>
          <a:bodyPr/>
          <a:lstStyle/>
          <a:p>
            <a:pPr eaLnBrk="1" hangingPunct="1"/>
            <a:r>
              <a:rPr lang="en-GB" sz="3600" b="1" smtClean="0">
                <a:cs typeface="Arial" charset="0"/>
              </a:rPr>
              <a:t>Surface code 0 – present and "sound"</a:t>
            </a:r>
            <a:r>
              <a:rPr lang="en-GB" b="1" smtClean="0">
                <a:cs typeface="Arial" charset="0"/>
              </a:rPr>
              <a:t> </a:t>
            </a:r>
          </a:p>
        </p:txBody>
      </p:sp>
      <p:pic>
        <p:nvPicPr>
          <p:cNvPr id="35843" name="Picture 4" descr="9"/>
          <p:cNvPicPr>
            <a:picLocks noChangeAspect="1" noChangeArrowheads="1"/>
          </p:cNvPicPr>
          <p:nvPr/>
        </p:nvPicPr>
        <p:blipFill>
          <a:blip r:embed="rId2" cstate="print"/>
          <a:srcRect/>
          <a:stretch>
            <a:fillRect/>
          </a:stretch>
        </p:blipFill>
        <p:spPr bwMode="auto">
          <a:xfrm>
            <a:off x="611560" y="980728"/>
            <a:ext cx="7954162" cy="53554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sz="3600" b="1" smtClean="0">
                <a:cs typeface="Arial" charset="0"/>
              </a:rPr>
              <a:t>Surface code 0 – present and "sound"</a:t>
            </a:r>
            <a:r>
              <a:rPr lang="en-GB" sz="4000" b="1" smtClean="0">
                <a:cs typeface="Arial" charset="0"/>
              </a:rPr>
              <a:t> </a:t>
            </a:r>
          </a:p>
        </p:txBody>
      </p:sp>
      <p:sp>
        <p:nvSpPr>
          <p:cNvPr id="34819" name="Rectangle 3"/>
          <p:cNvSpPr>
            <a:spLocks noGrp="1" noChangeArrowheads="1"/>
          </p:cNvSpPr>
          <p:nvPr>
            <p:ph type="body" sz="half" idx="1"/>
          </p:nvPr>
        </p:nvSpPr>
        <p:spPr>
          <a:xfrm>
            <a:off x="457200" y="2286000"/>
            <a:ext cx="4572000" cy="3810000"/>
          </a:xfrm>
        </p:spPr>
        <p:txBody>
          <a:bodyPr/>
          <a:lstStyle/>
          <a:p>
            <a:pPr eaLnBrk="1" hangingPunct="1"/>
            <a:r>
              <a:rPr lang="en-GB" b="1" smtClean="0">
                <a:cs typeface="Arial" charset="0"/>
              </a:rPr>
              <a:t>UL2 &amp; UL3 buccal surfaces –white spot lesions in a band around the gingival 3</a:t>
            </a:r>
            <a:r>
              <a:rPr lang="en-GB" b="1" baseline="30000" smtClean="0">
                <a:cs typeface="Arial" charset="0"/>
              </a:rPr>
              <a:t>rd</a:t>
            </a:r>
            <a:r>
              <a:rPr lang="en-GB" b="1" smtClean="0">
                <a:cs typeface="Arial" charset="0"/>
              </a:rPr>
              <a:t> </a:t>
            </a:r>
          </a:p>
        </p:txBody>
      </p:sp>
      <p:pic>
        <p:nvPicPr>
          <p:cNvPr id="36868" name="Picture 5" descr="9"/>
          <p:cNvPicPr>
            <a:picLocks noChangeAspect="1" noChangeArrowheads="1"/>
          </p:cNvPicPr>
          <p:nvPr/>
        </p:nvPicPr>
        <p:blipFill>
          <a:blip r:embed="rId2" cstate="print"/>
          <a:srcRect/>
          <a:stretch>
            <a:fillRect/>
          </a:stretch>
        </p:blipFill>
        <p:spPr bwMode="auto">
          <a:xfrm>
            <a:off x="5004048" y="2132856"/>
            <a:ext cx="3598863" cy="2422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6869" name="Text Box 6"/>
          <p:cNvSpPr txBox="1">
            <a:spLocks noChangeArrowheads="1"/>
          </p:cNvSpPr>
          <p:nvPr/>
        </p:nvSpPr>
        <p:spPr bwMode="auto">
          <a:xfrm>
            <a:off x="762000" y="4953000"/>
            <a:ext cx="8093075" cy="1446213"/>
          </a:xfrm>
          <a:prstGeom prst="rect">
            <a:avLst/>
          </a:prstGeom>
          <a:noFill/>
          <a:ln w="9525">
            <a:noFill/>
            <a:miter lim="800000"/>
            <a:headEnd/>
            <a:tailEnd/>
          </a:ln>
        </p:spPr>
        <p:txBody>
          <a:bodyPr>
            <a:spAutoFit/>
          </a:bodyPr>
          <a:lstStyle/>
          <a:p>
            <a:pPr>
              <a:defRPr/>
            </a:pPr>
            <a:r>
              <a:rPr lang="en-GB" sz="2200" i="1" dirty="0">
                <a:latin typeface="+mn-lt"/>
                <a:cs typeface="Arial" charset="0"/>
              </a:rPr>
              <a:t>NB. These lesions represent one of the early stages of caries and are excluded from the caries scores, which record at the "caries into dentine" diagnostic threshold, therefore, these surfaces are scored as sound.</a:t>
            </a:r>
            <a:r>
              <a:rPr lang="en-GB" sz="2200" i="1" dirty="0">
                <a:latin typeface="+mn-lt"/>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Pre cavities Devon"/>
          <p:cNvPicPr>
            <a:picLocks noChangeAspect="1" noChangeArrowheads="1"/>
          </p:cNvPicPr>
          <p:nvPr/>
        </p:nvPicPr>
        <p:blipFill>
          <a:blip r:embed="rId2" cstate="print"/>
          <a:srcRect/>
          <a:stretch>
            <a:fillRect/>
          </a:stretch>
        </p:blipFill>
        <p:spPr bwMode="auto">
          <a:xfrm>
            <a:off x="755576" y="1484784"/>
            <a:ext cx="7515175" cy="49732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7891" name="Rectangle 2"/>
          <p:cNvSpPr txBox="1">
            <a:spLocks noChangeArrowheads="1"/>
          </p:cNvSpPr>
          <p:nvPr/>
        </p:nvSpPr>
        <p:spPr bwMode="auto">
          <a:xfrm>
            <a:off x="785813" y="285750"/>
            <a:ext cx="7772400" cy="1143000"/>
          </a:xfrm>
          <a:prstGeom prst="rect">
            <a:avLst/>
          </a:prstGeom>
          <a:noFill/>
          <a:ln w="9525">
            <a:noFill/>
            <a:miter lim="800000"/>
            <a:headEnd/>
            <a:tailEnd/>
          </a:ln>
        </p:spPr>
        <p:txBody>
          <a:bodyPr anchor="ctr"/>
          <a:lstStyle/>
          <a:p>
            <a:pPr algn="ctr">
              <a:defRPr/>
            </a:pPr>
            <a:r>
              <a:rPr lang="en-GB" sz="3600" b="1" dirty="0">
                <a:latin typeface="+mn-lt"/>
                <a:cs typeface="Arial" charset="0"/>
              </a:rPr>
              <a:t>Surface code 0 – present and "sound"</a:t>
            </a:r>
            <a:r>
              <a:rPr lang="en-GB" sz="4000" b="1" dirty="0">
                <a:latin typeface="+mn-lt"/>
                <a:cs typeface="Arial" charset="0"/>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GB" sz="3600" b="1" smtClean="0">
                <a:cs typeface="Arial" charset="0"/>
              </a:rPr>
              <a:t>Surface code 0 – present and "sound"</a:t>
            </a:r>
            <a:r>
              <a:rPr lang="en-GB" sz="4000" b="1" smtClean="0">
                <a:cs typeface="Arial" charset="0"/>
              </a:rPr>
              <a:t> </a:t>
            </a:r>
          </a:p>
        </p:txBody>
      </p:sp>
      <p:sp>
        <p:nvSpPr>
          <p:cNvPr id="36867" name="Rectangle 3"/>
          <p:cNvSpPr>
            <a:spLocks noGrp="1" noChangeArrowheads="1"/>
          </p:cNvSpPr>
          <p:nvPr>
            <p:ph type="body" sz="half" idx="1"/>
          </p:nvPr>
        </p:nvSpPr>
        <p:spPr>
          <a:xfrm>
            <a:off x="304800" y="2286000"/>
            <a:ext cx="4572000" cy="3810000"/>
          </a:xfrm>
        </p:spPr>
        <p:txBody>
          <a:bodyPr/>
          <a:lstStyle/>
          <a:p>
            <a:pPr eaLnBrk="1" hangingPunct="1"/>
            <a:r>
              <a:rPr lang="en-US" sz="2800" b="1" smtClean="0">
                <a:cs typeface="Arial" charset="0"/>
              </a:rPr>
              <a:t>In these deciduous teeth, the demineralised areas probably correspond with plaque coverage at the original gingival margin.</a:t>
            </a:r>
          </a:p>
        </p:txBody>
      </p:sp>
      <p:pic>
        <p:nvPicPr>
          <p:cNvPr id="38916" name="Picture 2" descr="Pre cavities Devon"/>
          <p:cNvPicPr>
            <a:picLocks noChangeAspect="1" noChangeArrowheads="1"/>
          </p:cNvPicPr>
          <p:nvPr/>
        </p:nvPicPr>
        <p:blipFill>
          <a:blip r:embed="rId2" cstate="print"/>
          <a:srcRect/>
          <a:stretch>
            <a:fillRect/>
          </a:stretch>
        </p:blipFill>
        <p:spPr bwMode="auto">
          <a:xfrm>
            <a:off x="5072063" y="2286000"/>
            <a:ext cx="3670300" cy="2428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0"/>
            <a:ext cx="8915400" cy="914400"/>
          </a:xfrm>
        </p:spPr>
        <p:txBody>
          <a:bodyPr/>
          <a:lstStyle/>
          <a:p>
            <a:pPr eaLnBrk="1" hangingPunct="1"/>
            <a:r>
              <a:rPr lang="en-GB" sz="3600" b="1" smtClean="0">
                <a:cs typeface="Arial" charset="0"/>
              </a:rPr>
              <a:t>Surface code 0 – present and "sound"</a:t>
            </a:r>
            <a:r>
              <a:rPr lang="en-GB" b="1" smtClean="0">
                <a:cs typeface="Arial" charset="0"/>
              </a:rPr>
              <a:t> </a:t>
            </a:r>
          </a:p>
        </p:txBody>
      </p:sp>
      <p:pic>
        <p:nvPicPr>
          <p:cNvPr id="39939" name="Picture 5" descr="10"/>
          <p:cNvPicPr>
            <a:picLocks noChangeAspect="1" noChangeArrowheads="1"/>
          </p:cNvPicPr>
          <p:nvPr/>
        </p:nvPicPr>
        <p:blipFill>
          <a:blip r:embed="rId2" cstate="print"/>
          <a:srcRect/>
          <a:stretch>
            <a:fillRect/>
          </a:stretch>
        </p:blipFill>
        <p:spPr bwMode="auto">
          <a:xfrm>
            <a:off x="827584" y="1052736"/>
            <a:ext cx="7791400" cy="50791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sz="3600" b="1" smtClean="0">
                <a:cs typeface="Arial" charset="0"/>
              </a:rPr>
              <a:t>Surface code 0 – present and "sound"</a:t>
            </a:r>
            <a:r>
              <a:rPr lang="en-GB" sz="4000" b="1" smtClean="0">
                <a:cs typeface="Arial" charset="0"/>
              </a:rPr>
              <a:t> </a:t>
            </a:r>
          </a:p>
        </p:txBody>
      </p:sp>
      <p:sp>
        <p:nvSpPr>
          <p:cNvPr id="38915" name="Rectangle 3"/>
          <p:cNvSpPr>
            <a:spLocks noGrp="1" noChangeArrowheads="1"/>
          </p:cNvSpPr>
          <p:nvPr>
            <p:ph type="body" sz="half" idx="1"/>
          </p:nvPr>
        </p:nvSpPr>
        <p:spPr>
          <a:xfrm>
            <a:off x="304800" y="2286000"/>
            <a:ext cx="4572000" cy="3810000"/>
          </a:xfrm>
        </p:spPr>
        <p:txBody>
          <a:bodyPr/>
          <a:lstStyle/>
          <a:p>
            <a:pPr eaLnBrk="1" hangingPunct="1"/>
            <a:r>
              <a:rPr lang="en-GB" sz="2800" b="1" smtClean="0">
                <a:cs typeface="Arial" charset="0"/>
              </a:rPr>
              <a:t>LL5 &amp; LL6 buccal surfaces –white spot lesions around the necks of the teeth giving a band-like appearance.  </a:t>
            </a:r>
          </a:p>
          <a:p>
            <a:pPr eaLnBrk="1" hangingPunct="1"/>
            <a:r>
              <a:rPr lang="en-GB" sz="2800" b="1" smtClean="0">
                <a:cs typeface="Arial" charset="0"/>
              </a:rPr>
              <a:t>Surfaces are scored as sound. </a:t>
            </a:r>
          </a:p>
        </p:txBody>
      </p:sp>
      <p:pic>
        <p:nvPicPr>
          <p:cNvPr id="40964" name="Picture 7" descr="10"/>
          <p:cNvPicPr>
            <a:picLocks noChangeAspect="1" noChangeArrowheads="1"/>
          </p:cNvPicPr>
          <p:nvPr/>
        </p:nvPicPr>
        <p:blipFill>
          <a:blip r:embed="rId2" cstate="print"/>
          <a:srcRect/>
          <a:stretch>
            <a:fillRect/>
          </a:stretch>
        </p:blipFill>
        <p:spPr bwMode="auto">
          <a:xfrm>
            <a:off x="5105400" y="2514600"/>
            <a:ext cx="3429000" cy="223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 y="0"/>
            <a:ext cx="8915400" cy="914400"/>
          </a:xfrm>
        </p:spPr>
        <p:txBody>
          <a:bodyPr/>
          <a:lstStyle/>
          <a:p>
            <a:pPr eaLnBrk="1" hangingPunct="1"/>
            <a:r>
              <a:rPr lang="en-GB" sz="3600" b="1" smtClean="0">
                <a:cs typeface="Arial" charset="0"/>
              </a:rPr>
              <a:t>Surface code 0 – present and "sound"</a:t>
            </a:r>
            <a:r>
              <a:rPr lang="en-GB" b="1" smtClean="0">
                <a:cs typeface="Arial" charset="0"/>
              </a:rPr>
              <a:t> </a:t>
            </a:r>
          </a:p>
        </p:txBody>
      </p:sp>
      <p:pic>
        <p:nvPicPr>
          <p:cNvPr id="41987" name="Picture 4" descr="Dscf0003"/>
          <p:cNvPicPr>
            <a:picLocks noChangeAspect="1" noChangeArrowheads="1"/>
          </p:cNvPicPr>
          <p:nvPr/>
        </p:nvPicPr>
        <p:blipFill>
          <a:blip r:embed="rId2" cstate="print"/>
          <a:srcRect/>
          <a:stretch>
            <a:fillRect/>
          </a:stretch>
        </p:blipFill>
        <p:spPr bwMode="auto">
          <a:xfrm>
            <a:off x="1619672" y="908720"/>
            <a:ext cx="6156920" cy="5403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p:txBody>
          <a:bodyPr/>
          <a:lstStyle/>
          <a:p>
            <a:pPr eaLnBrk="1" hangingPunct="1"/>
            <a:r>
              <a:rPr lang="en-GB" sz="3600" b="1" smtClean="0">
                <a:cs typeface="Arial" charset="0"/>
              </a:rPr>
              <a:t>Surface code 0 – present and "sound"</a:t>
            </a:r>
            <a:r>
              <a:rPr lang="en-GB" sz="4000" b="1" smtClean="0">
                <a:cs typeface="Arial" charset="0"/>
              </a:rPr>
              <a:t> </a:t>
            </a:r>
          </a:p>
        </p:txBody>
      </p:sp>
      <p:sp>
        <p:nvSpPr>
          <p:cNvPr id="40963" name="Rectangle 1027"/>
          <p:cNvSpPr>
            <a:spLocks noGrp="1" noChangeArrowheads="1"/>
          </p:cNvSpPr>
          <p:nvPr>
            <p:ph type="body" sz="half" idx="1"/>
          </p:nvPr>
        </p:nvSpPr>
        <p:spPr>
          <a:xfrm>
            <a:off x="304800" y="2286000"/>
            <a:ext cx="4572000" cy="3810000"/>
          </a:xfrm>
        </p:spPr>
        <p:txBody>
          <a:bodyPr/>
          <a:lstStyle/>
          <a:p>
            <a:pPr eaLnBrk="1" hangingPunct="1"/>
            <a:r>
              <a:rPr lang="en-GB" sz="2800" b="1" smtClean="0">
                <a:cs typeface="Arial" charset="0"/>
              </a:rPr>
              <a:t>Stained fissure/enamel caries</a:t>
            </a:r>
          </a:p>
          <a:p>
            <a:pPr eaLnBrk="1" hangingPunct="1"/>
            <a:r>
              <a:rPr lang="en-GB" sz="2800" b="1" smtClean="0">
                <a:cs typeface="Arial" charset="0"/>
              </a:rPr>
              <a:t>Stained pits or fissures in the enamel not associated with a carious lesion into dentine are coded as sound. </a:t>
            </a:r>
          </a:p>
        </p:txBody>
      </p:sp>
      <p:pic>
        <p:nvPicPr>
          <p:cNvPr id="43012" name="Picture 1028" descr="Dscf0003"/>
          <p:cNvPicPr>
            <a:picLocks noChangeAspect="1" noChangeArrowheads="1"/>
          </p:cNvPicPr>
          <p:nvPr/>
        </p:nvPicPr>
        <p:blipFill>
          <a:blip r:embed="rId2" cstate="print"/>
          <a:srcRect/>
          <a:stretch>
            <a:fillRect/>
          </a:stretch>
        </p:blipFill>
        <p:spPr bwMode="auto">
          <a:xfrm>
            <a:off x="5004048" y="2204864"/>
            <a:ext cx="3657600" cy="3209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28600" y="0"/>
            <a:ext cx="8915400" cy="914400"/>
          </a:xfrm>
        </p:spPr>
        <p:txBody>
          <a:bodyPr/>
          <a:lstStyle/>
          <a:p>
            <a:pPr eaLnBrk="1" hangingPunct="1"/>
            <a:r>
              <a:rPr lang="en-GB" sz="3600" b="1" smtClean="0">
                <a:cs typeface="Arial" charset="0"/>
              </a:rPr>
              <a:t>Surface code 0 – present and "sound"</a:t>
            </a:r>
            <a:r>
              <a:rPr lang="en-GB" b="1" smtClean="0">
                <a:cs typeface="Arial" charset="0"/>
              </a:rPr>
              <a:t> </a:t>
            </a:r>
          </a:p>
        </p:txBody>
      </p:sp>
      <p:pic>
        <p:nvPicPr>
          <p:cNvPr id="44035" name="Picture 4" descr="12"/>
          <p:cNvPicPr>
            <a:picLocks noChangeAspect="1" noChangeArrowheads="1"/>
          </p:cNvPicPr>
          <p:nvPr/>
        </p:nvPicPr>
        <p:blipFill>
          <a:blip r:embed="rId2" cstate="print"/>
          <a:srcRect/>
          <a:stretch>
            <a:fillRect/>
          </a:stretch>
        </p:blipFill>
        <p:spPr bwMode="auto">
          <a:xfrm>
            <a:off x="611560" y="980728"/>
            <a:ext cx="8011616" cy="5136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GB" sz="3600" b="1" smtClean="0">
                <a:cs typeface="Arial" charset="0"/>
              </a:rPr>
              <a:t>Surface code 0 – present and "sound"</a:t>
            </a:r>
            <a:r>
              <a:rPr lang="en-GB" sz="4000" b="1" smtClean="0">
                <a:cs typeface="Arial" charset="0"/>
              </a:rPr>
              <a:t> </a:t>
            </a:r>
          </a:p>
        </p:txBody>
      </p:sp>
      <p:sp>
        <p:nvSpPr>
          <p:cNvPr id="43011" name="Rectangle 3"/>
          <p:cNvSpPr>
            <a:spLocks noGrp="1" noChangeArrowheads="1"/>
          </p:cNvSpPr>
          <p:nvPr>
            <p:ph type="body" sz="half" idx="1"/>
          </p:nvPr>
        </p:nvSpPr>
        <p:spPr>
          <a:xfrm>
            <a:off x="304800" y="2286000"/>
            <a:ext cx="4495800" cy="3810000"/>
          </a:xfrm>
        </p:spPr>
        <p:txBody>
          <a:bodyPr/>
          <a:lstStyle/>
          <a:p>
            <a:pPr eaLnBrk="1" hangingPunct="1"/>
            <a:r>
              <a:rPr lang="en-GB" sz="2800" b="1" smtClean="0">
                <a:cs typeface="Arial" charset="0"/>
              </a:rPr>
              <a:t>UL2 – lingual surface has stained pit.  </a:t>
            </a:r>
          </a:p>
          <a:p>
            <a:pPr eaLnBrk="1" hangingPunct="1"/>
            <a:r>
              <a:rPr lang="en-GB" sz="2800" b="1" smtClean="0">
                <a:cs typeface="Arial" charset="0"/>
              </a:rPr>
              <a:t>No visible evidence of caries into dentine</a:t>
            </a:r>
          </a:p>
          <a:p>
            <a:pPr eaLnBrk="1" hangingPunct="1"/>
            <a:r>
              <a:rPr lang="en-GB" sz="2800" b="1" smtClean="0">
                <a:cs typeface="Arial" charset="0"/>
              </a:rPr>
              <a:t>Surface scored as sound. </a:t>
            </a:r>
          </a:p>
        </p:txBody>
      </p:sp>
      <p:pic>
        <p:nvPicPr>
          <p:cNvPr id="45060" name="Picture 5" descr="12"/>
          <p:cNvPicPr>
            <a:picLocks noChangeAspect="1" noChangeArrowheads="1"/>
          </p:cNvPicPr>
          <p:nvPr/>
        </p:nvPicPr>
        <p:blipFill>
          <a:blip r:embed="rId2" cstate="print"/>
          <a:srcRect/>
          <a:stretch>
            <a:fillRect/>
          </a:stretch>
        </p:blipFill>
        <p:spPr bwMode="auto">
          <a:xfrm>
            <a:off x="4932040" y="2420888"/>
            <a:ext cx="3721100" cy="23860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755650" y="1773238"/>
            <a:ext cx="7772400" cy="2486025"/>
          </a:xfrm>
        </p:spPr>
        <p:txBody>
          <a:bodyPr/>
          <a:lstStyle/>
          <a:p>
            <a:pPr eaLnBrk="1" hangingPunct="1">
              <a:lnSpc>
                <a:spcPct val="90000"/>
              </a:lnSpc>
            </a:pPr>
            <a:r>
              <a:rPr lang="en-GB" b="1" smtClean="0"/>
              <a:t>This presentation is designed to support the training of dental examiners in the assessment of dental caries undertaken in the surveys.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a:xfrm>
            <a:off x="228600" y="0"/>
            <a:ext cx="8915400" cy="914400"/>
          </a:xfrm>
        </p:spPr>
        <p:txBody>
          <a:bodyPr/>
          <a:lstStyle/>
          <a:p>
            <a:pPr eaLnBrk="1" hangingPunct="1"/>
            <a:r>
              <a:rPr lang="en-GB" sz="3600" b="1" smtClean="0">
                <a:cs typeface="Arial" charset="0"/>
              </a:rPr>
              <a:t>Surface code 0 – present and "sound"</a:t>
            </a:r>
            <a:r>
              <a:rPr lang="en-GB" b="1" smtClean="0">
                <a:cs typeface="Arial" charset="0"/>
              </a:rPr>
              <a:t> </a:t>
            </a:r>
          </a:p>
        </p:txBody>
      </p:sp>
      <p:pic>
        <p:nvPicPr>
          <p:cNvPr id="46083" name="Picture 1028" descr="Dscf0042"/>
          <p:cNvPicPr>
            <a:picLocks noChangeAspect="1" noChangeArrowheads="1"/>
          </p:cNvPicPr>
          <p:nvPr/>
        </p:nvPicPr>
        <p:blipFill>
          <a:blip r:embed="rId2" cstate="print"/>
          <a:srcRect/>
          <a:stretch>
            <a:fillRect/>
          </a:stretch>
        </p:blipFill>
        <p:spPr bwMode="auto">
          <a:xfrm>
            <a:off x="395536" y="764704"/>
            <a:ext cx="8287186" cy="54972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p:txBody>
          <a:bodyPr/>
          <a:lstStyle/>
          <a:p>
            <a:pPr eaLnBrk="1" hangingPunct="1"/>
            <a:r>
              <a:rPr lang="en-GB" sz="3600" b="1" smtClean="0">
                <a:cs typeface="Arial" charset="0"/>
              </a:rPr>
              <a:t>Surface code 0 – present and "sound"</a:t>
            </a:r>
          </a:p>
        </p:txBody>
      </p:sp>
      <p:sp>
        <p:nvSpPr>
          <p:cNvPr id="45059" name="Rectangle 1027"/>
          <p:cNvSpPr>
            <a:spLocks noGrp="1" noChangeArrowheads="1"/>
          </p:cNvSpPr>
          <p:nvPr>
            <p:ph type="body" sz="half" idx="1"/>
          </p:nvPr>
        </p:nvSpPr>
        <p:spPr>
          <a:xfrm>
            <a:off x="304800" y="2057400"/>
            <a:ext cx="4495800" cy="3810000"/>
          </a:xfrm>
        </p:spPr>
        <p:txBody>
          <a:bodyPr/>
          <a:lstStyle/>
          <a:p>
            <a:pPr eaLnBrk="1" hangingPunct="1"/>
            <a:r>
              <a:rPr lang="en-GB" sz="2800" b="1" smtClean="0">
                <a:cs typeface="Arial" charset="0"/>
              </a:rPr>
              <a:t>Distal fissure of molar has a small carious lesion in enamel</a:t>
            </a:r>
          </a:p>
          <a:p>
            <a:pPr eaLnBrk="1" hangingPunct="1"/>
            <a:r>
              <a:rPr lang="en-GB" sz="2800" b="1" smtClean="0">
                <a:cs typeface="Arial" charset="0"/>
              </a:rPr>
              <a:t>No visual evidence of dentine involvement</a:t>
            </a:r>
          </a:p>
          <a:p>
            <a:pPr eaLnBrk="1" hangingPunct="1"/>
            <a:r>
              <a:rPr lang="en-GB" sz="2800" b="1" smtClean="0">
                <a:cs typeface="Arial" charset="0"/>
              </a:rPr>
              <a:t>Scored as sound</a:t>
            </a:r>
          </a:p>
        </p:txBody>
      </p:sp>
      <p:pic>
        <p:nvPicPr>
          <p:cNvPr id="47108" name="Picture 1028" descr="Dscf0042"/>
          <p:cNvPicPr>
            <a:picLocks noChangeAspect="1" noChangeArrowheads="1"/>
          </p:cNvPicPr>
          <p:nvPr/>
        </p:nvPicPr>
        <p:blipFill>
          <a:blip r:embed="rId2" cstate="print"/>
          <a:srcRect/>
          <a:stretch>
            <a:fillRect/>
          </a:stretch>
        </p:blipFill>
        <p:spPr bwMode="auto">
          <a:xfrm>
            <a:off x="4800600" y="2438400"/>
            <a:ext cx="3810000" cy="2527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28600" y="0"/>
            <a:ext cx="8915400" cy="914400"/>
          </a:xfrm>
        </p:spPr>
        <p:txBody>
          <a:bodyPr/>
          <a:lstStyle/>
          <a:p>
            <a:pPr eaLnBrk="1" hangingPunct="1"/>
            <a:r>
              <a:rPr lang="en-GB" sz="3600" b="1" smtClean="0">
                <a:cs typeface="Arial" charset="0"/>
              </a:rPr>
              <a:t>Surface code 0 – present and "sound"</a:t>
            </a:r>
            <a:r>
              <a:rPr lang="en-GB" b="1" smtClean="0">
                <a:cs typeface="Arial" charset="0"/>
              </a:rPr>
              <a:t> </a:t>
            </a:r>
          </a:p>
        </p:txBody>
      </p:sp>
      <p:pic>
        <p:nvPicPr>
          <p:cNvPr id="48131" name="Picture 4" descr="16"/>
          <p:cNvPicPr>
            <a:picLocks noChangeAspect="1" noChangeArrowheads="1"/>
          </p:cNvPicPr>
          <p:nvPr/>
        </p:nvPicPr>
        <p:blipFill>
          <a:blip r:embed="rId2" cstate="print"/>
          <a:srcRect/>
          <a:stretch>
            <a:fillRect/>
          </a:stretch>
        </p:blipFill>
        <p:spPr bwMode="auto">
          <a:xfrm>
            <a:off x="381000" y="1066800"/>
            <a:ext cx="8382000" cy="5372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GB" sz="3600" b="1" smtClean="0">
                <a:cs typeface="Arial" charset="0"/>
              </a:rPr>
              <a:t>Surface code 0 – present and "sound"</a:t>
            </a:r>
            <a:r>
              <a:rPr lang="en-GB" sz="4000" b="1" smtClean="0">
                <a:cs typeface="Arial" charset="0"/>
              </a:rPr>
              <a:t> </a:t>
            </a:r>
          </a:p>
        </p:txBody>
      </p:sp>
      <p:sp>
        <p:nvSpPr>
          <p:cNvPr id="47107" name="Rectangle 3"/>
          <p:cNvSpPr>
            <a:spLocks noGrp="1" noChangeArrowheads="1"/>
          </p:cNvSpPr>
          <p:nvPr>
            <p:ph type="body" sz="half" idx="1"/>
          </p:nvPr>
        </p:nvSpPr>
        <p:spPr>
          <a:xfrm>
            <a:off x="304800" y="2286000"/>
            <a:ext cx="4495800" cy="3810000"/>
          </a:xfrm>
        </p:spPr>
        <p:txBody>
          <a:bodyPr/>
          <a:lstStyle/>
          <a:p>
            <a:pPr eaLnBrk="1" hangingPunct="1">
              <a:lnSpc>
                <a:spcPct val="90000"/>
              </a:lnSpc>
            </a:pPr>
            <a:r>
              <a:rPr lang="en-GB" sz="2800" b="1" smtClean="0">
                <a:cs typeface="Arial" charset="0"/>
              </a:rPr>
              <a:t>UL4 –lingual surface has enamel loss and an orange/brown lesion.  </a:t>
            </a:r>
          </a:p>
          <a:p>
            <a:pPr eaLnBrk="1" hangingPunct="1">
              <a:lnSpc>
                <a:spcPct val="90000"/>
              </a:lnSpc>
            </a:pPr>
            <a:r>
              <a:rPr lang="en-GB" sz="2800" b="1" smtClean="0">
                <a:cs typeface="Arial" charset="0"/>
              </a:rPr>
              <a:t>This is hypoplasia, a developmental defect of the enamel. </a:t>
            </a:r>
          </a:p>
          <a:p>
            <a:pPr eaLnBrk="1" hangingPunct="1">
              <a:lnSpc>
                <a:spcPct val="90000"/>
              </a:lnSpc>
            </a:pPr>
            <a:r>
              <a:rPr lang="en-GB" sz="2800" b="1" smtClean="0">
                <a:cs typeface="Arial" charset="0"/>
              </a:rPr>
              <a:t>Surface is scored sound. </a:t>
            </a:r>
          </a:p>
        </p:txBody>
      </p:sp>
      <p:pic>
        <p:nvPicPr>
          <p:cNvPr id="49156" name="Picture 5" descr="16"/>
          <p:cNvPicPr>
            <a:picLocks noChangeAspect="1" noChangeArrowheads="1"/>
          </p:cNvPicPr>
          <p:nvPr/>
        </p:nvPicPr>
        <p:blipFill>
          <a:blip r:embed="rId2" cstate="print"/>
          <a:srcRect/>
          <a:stretch>
            <a:fillRect/>
          </a:stretch>
        </p:blipFill>
        <p:spPr bwMode="auto">
          <a:xfrm>
            <a:off x="5105400" y="2590800"/>
            <a:ext cx="3638550" cy="2332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8600" y="0"/>
            <a:ext cx="8915400" cy="914400"/>
          </a:xfrm>
        </p:spPr>
        <p:txBody>
          <a:bodyPr/>
          <a:lstStyle/>
          <a:p>
            <a:pPr eaLnBrk="1" hangingPunct="1"/>
            <a:r>
              <a:rPr lang="en-GB" sz="3600" b="1" smtClean="0">
                <a:cs typeface="Arial" charset="0"/>
              </a:rPr>
              <a:t>Surface code 0 – present and "sound"</a:t>
            </a:r>
            <a:r>
              <a:rPr lang="en-GB" b="1" smtClean="0">
                <a:cs typeface="Arial" charset="0"/>
              </a:rPr>
              <a:t> </a:t>
            </a:r>
          </a:p>
        </p:txBody>
      </p:sp>
      <p:pic>
        <p:nvPicPr>
          <p:cNvPr id="50179" name="Picture 2" descr="Picture22"/>
          <p:cNvPicPr>
            <a:picLocks noChangeAspect="1" noChangeArrowheads="1"/>
          </p:cNvPicPr>
          <p:nvPr/>
        </p:nvPicPr>
        <p:blipFill>
          <a:blip r:embed="rId2" cstate="print"/>
          <a:srcRect/>
          <a:stretch>
            <a:fillRect/>
          </a:stretch>
        </p:blipFill>
        <p:spPr bwMode="auto">
          <a:xfrm>
            <a:off x="1357313" y="928688"/>
            <a:ext cx="6297612" cy="571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GB" sz="3600" b="1" smtClean="0">
                <a:cs typeface="Arial" charset="0"/>
              </a:rPr>
              <a:t>Surface code 0 – present and "sound"</a:t>
            </a:r>
            <a:r>
              <a:rPr lang="en-GB" sz="4000" b="1" smtClean="0">
                <a:cs typeface="Arial" charset="0"/>
              </a:rPr>
              <a:t> </a:t>
            </a:r>
          </a:p>
        </p:txBody>
      </p:sp>
      <p:sp>
        <p:nvSpPr>
          <p:cNvPr id="49155" name="Rectangle 3"/>
          <p:cNvSpPr>
            <a:spLocks noGrp="1" noChangeArrowheads="1"/>
          </p:cNvSpPr>
          <p:nvPr>
            <p:ph type="body" sz="half" idx="1"/>
          </p:nvPr>
        </p:nvSpPr>
        <p:spPr>
          <a:xfrm>
            <a:off x="304800" y="2286000"/>
            <a:ext cx="4495800" cy="3810000"/>
          </a:xfrm>
        </p:spPr>
        <p:txBody>
          <a:bodyPr/>
          <a:lstStyle/>
          <a:p>
            <a:pPr eaLnBrk="1" hangingPunct="1">
              <a:lnSpc>
                <a:spcPct val="90000"/>
              </a:lnSpc>
            </a:pPr>
            <a:r>
              <a:rPr lang="en-GB" sz="2800" b="1" smtClean="0">
                <a:cs typeface="Arial" charset="0"/>
              </a:rPr>
              <a:t>Deciduous molar has a hypoplastic pit on the buccal surface. </a:t>
            </a:r>
          </a:p>
          <a:p>
            <a:pPr eaLnBrk="1" hangingPunct="1">
              <a:lnSpc>
                <a:spcPct val="90000"/>
              </a:lnSpc>
            </a:pPr>
            <a:r>
              <a:rPr lang="en-GB" sz="2800" b="1" smtClean="0">
                <a:cs typeface="Arial" charset="0"/>
              </a:rPr>
              <a:t>This is scored sound.</a:t>
            </a:r>
          </a:p>
        </p:txBody>
      </p:sp>
      <p:pic>
        <p:nvPicPr>
          <p:cNvPr id="51204" name="Picture 2" descr="Picture22"/>
          <p:cNvPicPr>
            <a:picLocks noChangeAspect="1" noChangeArrowheads="1"/>
          </p:cNvPicPr>
          <p:nvPr/>
        </p:nvPicPr>
        <p:blipFill>
          <a:blip r:embed="rId2" cstate="print"/>
          <a:srcRect/>
          <a:stretch>
            <a:fillRect/>
          </a:stretch>
        </p:blipFill>
        <p:spPr bwMode="auto">
          <a:xfrm>
            <a:off x="5143500" y="2428875"/>
            <a:ext cx="3500438" cy="31765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685800" y="2286000"/>
            <a:ext cx="7772400" cy="1143000"/>
          </a:xfrm>
        </p:spPr>
        <p:txBody>
          <a:bodyPr rtlCol="0">
            <a:normAutofit fontScale="90000"/>
          </a:bodyPr>
          <a:lstStyle/>
          <a:p>
            <a:pPr eaLnBrk="1" fontAlgn="auto" hangingPunct="1">
              <a:spcAft>
                <a:spcPts val="0"/>
              </a:spcAft>
              <a:defRPr/>
            </a:pPr>
            <a:r>
              <a:rPr lang="en-GB" b="1" smtClean="0">
                <a:cs typeface="Arial" charset="0"/>
              </a:rPr>
              <a:t>The next series of slides illustrate surfaces with decay</a:t>
            </a:r>
            <a:r>
              <a:rPr lang="en-GB" b="1" smtClean="0"/>
              <a: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228600" y="0"/>
            <a:ext cx="8915400" cy="914400"/>
          </a:xfrm>
        </p:spPr>
        <p:txBody>
          <a:bodyPr/>
          <a:lstStyle/>
          <a:p>
            <a:pPr eaLnBrk="1" hangingPunct="1"/>
            <a:r>
              <a:rPr lang="en-GB" sz="3200" b="1" smtClean="0">
                <a:cs typeface="Arial" charset="0"/>
              </a:rPr>
              <a:t>Surface code 1 – arrested dentinal decay </a:t>
            </a:r>
          </a:p>
        </p:txBody>
      </p:sp>
      <p:pic>
        <p:nvPicPr>
          <p:cNvPr id="55299" name="Picture 4" descr="19"/>
          <p:cNvPicPr>
            <a:picLocks noChangeAspect="1" noChangeArrowheads="1"/>
          </p:cNvPicPr>
          <p:nvPr/>
        </p:nvPicPr>
        <p:blipFill>
          <a:blip r:embed="rId2" cstate="print"/>
          <a:srcRect/>
          <a:stretch>
            <a:fillRect/>
          </a:stretch>
        </p:blipFill>
        <p:spPr bwMode="auto">
          <a:xfrm>
            <a:off x="539552" y="908720"/>
            <a:ext cx="8246403" cy="53861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GB" sz="3600" b="1" smtClean="0">
                <a:cs typeface="Arial" charset="0"/>
              </a:rPr>
              <a:t>Surface code 1 – arrested dentinal decay </a:t>
            </a:r>
          </a:p>
        </p:txBody>
      </p:sp>
      <p:sp>
        <p:nvSpPr>
          <p:cNvPr id="52227" name="Rectangle 3"/>
          <p:cNvSpPr>
            <a:spLocks noGrp="1" noChangeArrowheads="1"/>
          </p:cNvSpPr>
          <p:nvPr>
            <p:ph type="body" sz="half" idx="1"/>
          </p:nvPr>
        </p:nvSpPr>
        <p:spPr>
          <a:xfrm>
            <a:off x="304800" y="2209800"/>
            <a:ext cx="4495800" cy="3810000"/>
          </a:xfrm>
        </p:spPr>
        <p:txBody>
          <a:bodyPr/>
          <a:lstStyle/>
          <a:p>
            <a:pPr eaLnBrk="1" hangingPunct="1"/>
            <a:r>
              <a:rPr lang="en-GB" sz="2800" b="1" smtClean="0">
                <a:cs typeface="Arial" charset="0"/>
              </a:rPr>
              <a:t>URE –occlusal surface has arrested dentinal caries </a:t>
            </a:r>
          </a:p>
          <a:p>
            <a:pPr eaLnBrk="1" hangingPunct="1"/>
            <a:r>
              <a:rPr lang="en-GB" sz="2800" b="1" smtClean="0">
                <a:cs typeface="Arial" charset="0"/>
              </a:rPr>
              <a:t>Distal, lingual and buccal surfaces would also be coded as 1. </a:t>
            </a:r>
          </a:p>
        </p:txBody>
      </p:sp>
      <p:pic>
        <p:nvPicPr>
          <p:cNvPr id="54276" name="Picture 5" descr="19"/>
          <p:cNvPicPr>
            <a:picLocks noChangeAspect="1" noChangeArrowheads="1"/>
          </p:cNvPicPr>
          <p:nvPr/>
        </p:nvPicPr>
        <p:blipFill>
          <a:blip r:embed="rId2" cstate="print"/>
          <a:srcRect/>
          <a:stretch>
            <a:fillRect/>
          </a:stretch>
        </p:blipFill>
        <p:spPr bwMode="auto">
          <a:xfrm>
            <a:off x="5029200" y="2362200"/>
            <a:ext cx="3625850" cy="2368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8600" y="0"/>
            <a:ext cx="8915400" cy="914400"/>
          </a:xfrm>
        </p:spPr>
        <p:txBody>
          <a:bodyPr/>
          <a:lstStyle/>
          <a:p>
            <a:pPr eaLnBrk="1" hangingPunct="1"/>
            <a:r>
              <a:rPr lang="en-GB" sz="3200" b="1" smtClean="0">
                <a:cs typeface="Arial" charset="0"/>
              </a:rPr>
              <a:t>Surface code 2 – decayed into dentine </a:t>
            </a:r>
          </a:p>
        </p:txBody>
      </p:sp>
      <p:pic>
        <p:nvPicPr>
          <p:cNvPr id="55299" name="Picture 4" descr="21"/>
          <p:cNvPicPr>
            <a:picLocks noChangeAspect="1" noChangeArrowheads="1"/>
          </p:cNvPicPr>
          <p:nvPr/>
        </p:nvPicPr>
        <p:blipFill>
          <a:blip r:embed="rId2" cstate="print"/>
          <a:srcRect/>
          <a:stretch>
            <a:fillRect/>
          </a:stretch>
        </p:blipFill>
        <p:spPr bwMode="auto">
          <a:xfrm>
            <a:off x="228600" y="914400"/>
            <a:ext cx="8610600" cy="54562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685800" y="-76200"/>
            <a:ext cx="7772400" cy="1143000"/>
          </a:xfrm>
        </p:spPr>
        <p:txBody>
          <a:bodyPr/>
          <a:lstStyle/>
          <a:p>
            <a:pPr eaLnBrk="1" hangingPunct="1"/>
            <a:r>
              <a:rPr lang="en-GB" sz="3200" b="1" smtClean="0"/>
              <a:t>The Examination</a:t>
            </a:r>
          </a:p>
        </p:txBody>
      </p:sp>
      <p:pic>
        <p:nvPicPr>
          <p:cNvPr id="8195" name="Picture 1027" descr="1"/>
          <p:cNvPicPr>
            <a:picLocks noChangeAspect="1" noChangeArrowheads="1"/>
          </p:cNvPicPr>
          <p:nvPr/>
        </p:nvPicPr>
        <p:blipFill>
          <a:blip r:embed="rId2" cstate="print"/>
          <a:srcRect/>
          <a:stretch>
            <a:fillRect/>
          </a:stretch>
        </p:blipFill>
        <p:spPr bwMode="auto">
          <a:xfrm>
            <a:off x="381000" y="838200"/>
            <a:ext cx="8305800" cy="58054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GB" sz="3600" b="1" smtClean="0">
                <a:cs typeface="Arial" charset="0"/>
              </a:rPr>
              <a:t>Surface code 2 – decayed into dentine </a:t>
            </a:r>
          </a:p>
        </p:txBody>
      </p:sp>
      <p:sp>
        <p:nvSpPr>
          <p:cNvPr id="56323" name="Rectangle 3"/>
          <p:cNvSpPr>
            <a:spLocks noGrp="1" noChangeArrowheads="1"/>
          </p:cNvSpPr>
          <p:nvPr>
            <p:ph type="body" sz="half" idx="1"/>
          </p:nvPr>
        </p:nvSpPr>
        <p:spPr>
          <a:xfrm>
            <a:off x="304800" y="1828800"/>
            <a:ext cx="4495800" cy="3810000"/>
          </a:xfrm>
        </p:spPr>
        <p:txBody>
          <a:bodyPr rtlCol="0">
            <a:normAutofit fontScale="92500"/>
          </a:bodyPr>
          <a:lstStyle/>
          <a:p>
            <a:pPr eaLnBrk="1" fontAlgn="auto" hangingPunct="1">
              <a:lnSpc>
                <a:spcPct val="90000"/>
              </a:lnSpc>
              <a:spcAft>
                <a:spcPts val="0"/>
              </a:spcAft>
              <a:buFont typeface="Arial" pitchFamily="34" charset="0"/>
              <a:buChar char="•"/>
              <a:defRPr/>
            </a:pPr>
            <a:r>
              <a:rPr lang="en-GB" sz="2400" b="1" smtClean="0">
                <a:cs typeface="Arial" charset="0"/>
              </a:rPr>
              <a:t>LR6 –buccal surface has a visible carious lesion within fissure  </a:t>
            </a:r>
          </a:p>
          <a:p>
            <a:pPr eaLnBrk="1" fontAlgn="auto" hangingPunct="1">
              <a:lnSpc>
                <a:spcPct val="90000"/>
              </a:lnSpc>
              <a:spcAft>
                <a:spcPts val="0"/>
              </a:spcAft>
              <a:buFont typeface="Arial" pitchFamily="34" charset="0"/>
              <a:buChar char="•"/>
              <a:defRPr/>
            </a:pPr>
            <a:r>
              <a:rPr lang="en-GB" sz="2400" b="1" smtClean="0">
                <a:cs typeface="Arial" charset="0"/>
              </a:rPr>
              <a:t>Surface is cavitated into dentine</a:t>
            </a:r>
          </a:p>
          <a:p>
            <a:pPr eaLnBrk="1" fontAlgn="auto" hangingPunct="1">
              <a:lnSpc>
                <a:spcPct val="90000"/>
              </a:lnSpc>
              <a:spcAft>
                <a:spcPts val="0"/>
              </a:spcAft>
              <a:buFont typeface="Arial" pitchFamily="34" charset="0"/>
              <a:buChar char="•"/>
              <a:defRPr/>
            </a:pPr>
            <a:r>
              <a:rPr lang="en-GB" sz="2400" b="1" smtClean="0">
                <a:cs typeface="Arial" charset="0"/>
              </a:rPr>
              <a:t>Creamy shadowing beneath enamel (mesial aspect) </a:t>
            </a:r>
          </a:p>
          <a:p>
            <a:pPr eaLnBrk="1" fontAlgn="auto" hangingPunct="1">
              <a:lnSpc>
                <a:spcPct val="90000"/>
              </a:lnSpc>
              <a:spcAft>
                <a:spcPts val="0"/>
              </a:spcAft>
              <a:buFont typeface="Arial" pitchFamily="34" charset="0"/>
              <a:buChar char="•"/>
              <a:defRPr/>
            </a:pPr>
            <a:r>
              <a:rPr lang="en-GB" sz="2400" b="1" smtClean="0">
                <a:cs typeface="Arial" charset="0"/>
              </a:rPr>
              <a:t>Grey shadowing beneath enamel (distal aspect) </a:t>
            </a:r>
          </a:p>
          <a:p>
            <a:pPr eaLnBrk="1" fontAlgn="auto" hangingPunct="1">
              <a:lnSpc>
                <a:spcPct val="90000"/>
              </a:lnSpc>
              <a:spcAft>
                <a:spcPts val="0"/>
              </a:spcAft>
              <a:buFont typeface="Arial" pitchFamily="34" charset="0"/>
              <a:buChar char="•"/>
              <a:defRPr/>
            </a:pPr>
            <a:r>
              <a:rPr lang="en-GB" sz="2400" b="1" smtClean="0">
                <a:cs typeface="Arial" charset="0"/>
              </a:rPr>
              <a:t>Both areas are undermined enamel indicating extent of carious lesion into dentine. </a:t>
            </a:r>
          </a:p>
        </p:txBody>
      </p:sp>
      <p:pic>
        <p:nvPicPr>
          <p:cNvPr id="56324" name="Picture 5" descr="21"/>
          <p:cNvPicPr>
            <a:picLocks noChangeAspect="1" noChangeArrowheads="1"/>
          </p:cNvPicPr>
          <p:nvPr/>
        </p:nvPicPr>
        <p:blipFill>
          <a:blip r:embed="rId2" cstate="print"/>
          <a:srcRect/>
          <a:stretch>
            <a:fillRect/>
          </a:stretch>
        </p:blipFill>
        <p:spPr bwMode="auto">
          <a:xfrm>
            <a:off x="5105400" y="2514600"/>
            <a:ext cx="3708400" cy="2349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28600" y="0"/>
            <a:ext cx="8915400" cy="914400"/>
          </a:xfrm>
        </p:spPr>
        <p:txBody>
          <a:bodyPr/>
          <a:lstStyle/>
          <a:p>
            <a:pPr eaLnBrk="1" hangingPunct="1"/>
            <a:r>
              <a:rPr lang="en-GB" sz="3200" b="1" smtClean="0">
                <a:cs typeface="Arial" charset="0"/>
              </a:rPr>
              <a:t>Surface code 2 – decayed into dentine </a:t>
            </a:r>
          </a:p>
        </p:txBody>
      </p:sp>
      <p:pic>
        <p:nvPicPr>
          <p:cNvPr id="59395" name="Picture 4" descr="22"/>
          <p:cNvPicPr>
            <a:picLocks noChangeAspect="1" noChangeArrowheads="1"/>
          </p:cNvPicPr>
          <p:nvPr/>
        </p:nvPicPr>
        <p:blipFill>
          <a:blip r:embed="rId2" cstate="print"/>
          <a:srcRect/>
          <a:stretch>
            <a:fillRect/>
          </a:stretch>
        </p:blipFill>
        <p:spPr bwMode="auto">
          <a:xfrm>
            <a:off x="539552" y="908720"/>
            <a:ext cx="8032894" cy="52892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GB" sz="3600" b="1" smtClean="0">
                <a:cs typeface="Arial" charset="0"/>
              </a:rPr>
              <a:t>Surface code 2 – decayed into dentine </a:t>
            </a:r>
          </a:p>
        </p:txBody>
      </p:sp>
      <p:sp>
        <p:nvSpPr>
          <p:cNvPr id="58371" name="Rectangle 3"/>
          <p:cNvSpPr>
            <a:spLocks noGrp="1" noChangeArrowheads="1"/>
          </p:cNvSpPr>
          <p:nvPr>
            <p:ph type="body" sz="half" idx="1"/>
          </p:nvPr>
        </p:nvSpPr>
        <p:spPr>
          <a:xfrm>
            <a:off x="304800" y="1828800"/>
            <a:ext cx="4495800" cy="3810000"/>
          </a:xfrm>
        </p:spPr>
        <p:txBody>
          <a:bodyPr rtlCol="0">
            <a:normAutofit lnSpcReduction="10000"/>
          </a:bodyPr>
          <a:lstStyle/>
          <a:p>
            <a:pPr eaLnBrk="1" fontAlgn="auto" hangingPunct="1">
              <a:lnSpc>
                <a:spcPct val="90000"/>
              </a:lnSpc>
              <a:spcAft>
                <a:spcPts val="0"/>
              </a:spcAft>
              <a:buFont typeface="Arial" pitchFamily="34" charset="0"/>
              <a:buChar char="•"/>
              <a:defRPr/>
            </a:pPr>
            <a:r>
              <a:rPr lang="en-GB" sz="2400" b="1" smtClean="0">
                <a:cs typeface="Arial" charset="0"/>
              </a:rPr>
              <a:t>LR7 - buccal surface has an oval lesion at the base of the fissure.  </a:t>
            </a:r>
          </a:p>
          <a:p>
            <a:pPr eaLnBrk="1" fontAlgn="auto" hangingPunct="1">
              <a:lnSpc>
                <a:spcPct val="90000"/>
              </a:lnSpc>
              <a:spcAft>
                <a:spcPts val="0"/>
              </a:spcAft>
              <a:buFont typeface="Arial" pitchFamily="34" charset="0"/>
              <a:buChar char="•"/>
              <a:defRPr/>
            </a:pPr>
            <a:r>
              <a:rPr lang="en-GB" sz="2400" b="1" smtClean="0">
                <a:cs typeface="Arial" charset="0"/>
              </a:rPr>
              <a:t>Lesion extends into dentine and is coded 2.</a:t>
            </a:r>
          </a:p>
          <a:p>
            <a:pPr eaLnBrk="1" fontAlgn="auto" hangingPunct="1">
              <a:lnSpc>
                <a:spcPct val="90000"/>
              </a:lnSpc>
              <a:spcAft>
                <a:spcPts val="0"/>
              </a:spcAft>
              <a:buFont typeface="Arial" pitchFamily="34" charset="0"/>
              <a:buChar char="•"/>
              <a:defRPr/>
            </a:pPr>
            <a:r>
              <a:rPr lang="en-GB" sz="2400" b="1" smtClean="0">
                <a:cs typeface="Arial" charset="0"/>
              </a:rPr>
              <a:t>LR6 –buccal surface has intact filling in fissure with no decay or loss in adequacy of filling material  </a:t>
            </a:r>
          </a:p>
          <a:p>
            <a:pPr eaLnBrk="1" fontAlgn="auto" hangingPunct="1">
              <a:lnSpc>
                <a:spcPct val="90000"/>
              </a:lnSpc>
              <a:spcAft>
                <a:spcPts val="0"/>
              </a:spcAft>
              <a:buFont typeface="Arial" pitchFamily="34" charset="0"/>
              <a:buChar char="•"/>
              <a:defRPr/>
            </a:pPr>
            <a:r>
              <a:rPr lang="en-GB" sz="2400" b="1" smtClean="0">
                <a:cs typeface="Arial" charset="0"/>
              </a:rPr>
              <a:t>This surface would be coded as 5 – filled with no decay </a:t>
            </a:r>
          </a:p>
        </p:txBody>
      </p:sp>
      <p:pic>
        <p:nvPicPr>
          <p:cNvPr id="60420" name="Picture 5" descr="22"/>
          <p:cNvPicPr>
            <a:picLocks noChangeAspect="1" noChangeArrowheads="1"/>
          </p:cNvPicPr>
          <p:nvPr/>
        </p:nvPicPr>
        <p:blipFill>
          <a:blip r:embed="rId2" cstate="print"/>
          <a:srcRect/>
          <a:stretch>
            <a:fillRect/>
          </a:stretch>
        </p:blipFill>
        <p:spPr bwMode="auto">
          <a:xfrm>
            <a:off x="4953000" y="2438400"/>
            <a:ext cx="3867150" cy="2546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0"/>
            <a:ext cx="8915400" cy="914400"/>
          </a:xfrm>
        </p:spPr>
        <p:txBody>
          <a:bodyPr/>
          <a:lstStyle/>
          <a:p>
            <a:pPr eaLnBrk="1" hangingPunct="1"/>
            <a:r>
              <a:rPr lang="en-GB" sz="3200" b="1" smtClean="0">
                <a:cs typeface="Arial" charset="0"/>
              </a:rPr>
              <a:t>Surface code 2 – decayed into dentine </a:t>
            </a:r>
          </a:p>
        </p:txBody>
      </p:sp>
      <p:pic>
        <p:nvPicPr>
          <p:cNvPr id="61443" name="Picture 4" descr="Dscf0044"/>
          <p:cNvPicPr>
            <a:picLocks noChangeAspect="1" noChangeArrowheads="1"/>
          </p:cNvPicPr>
          <p:nvPr/>
        </p:nvPicPr>
        <p:blipFill>
          <a:blip r:embed="rId2" cstate="print"/>
          <a:srcRect/>
          <a:stretch>
            <a:fillRect/>
          </a:stretch>
        </p:blipFill>
        <p:spPr bwMode="auto">
          <a:xfrm>
            <a:off x="611560" y="836712"/>
            <a:ext cx="7859216" cy="53927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p:txBody>
          <a:bodyPr/>
          <a:lstStyle/>
          <a:p>
            <a:pPr eaLnBrk="1" hangingPunct="1"/>
            <a:r>
              <a:rPr lang="en-GB" sz="3600" b="1" smtClean="0">
                <a:cs typeface="Arial" charset="0"/>
              </a:rPr>
              <a:t>Surface code 2 – decayed into dentine </a:t>
            </a:r>
          </a:p>
        </p:txBody>
      </p:sp>
      <p:sp>
        <p:nvSpPr>
          <p:cNvPr id="58371" name="Rectangle 1027"/>
          <p:cNvSpPr>
            <a:spLocks noGrp="1" noChangeArrowheads="1"/>
          </p:cNvSpPr>
          <p:nvPr>
            <p:ph type="body" sz="half" idx="1"/>
          </p:nvPr>
        </p:nvSpPr>
        <p:spPr>
          <a:xfrm>
            <a:off x="304800" y="2209800"/>
            <a:ext cx="4495800" cy="3810000"/>
          </a:xfrm>
        </p:spPr>
        <p:txBody>
          <a:bodyPr/>
          <a:lstStyle/>
          <a:p>
            <a:pPr eaLnBrk="1" hangingPunct="1"/>
            <a:r>
              <a:rPr lang="en-GB" sz="2800" b="1" smtClean="0">
                <a:cs typeface="Arial" charset="0"/>
              </a:rPr>
              <a:t>Distal fissure has</a:t>
            </a:r>
          </a:p>
          <a:p>
            <a:pPr lvl="1" eaLnBrk="1" hangingPunct="1"/>
            <a:r>
              <a:rPr lang="en-GB" sz="2400" b="1" smtClean="0">
                <a:cs typeface="Arial" charset="0"/>
              </a:rPr>
              <a:t>Break in enamel</a:t>
            </a:r>
          </a:p>
          <a:p>
            <a:pPr lvl="1" eaLnBrk="1" hangingPunct="1"/>
            <a:r>
              <a:rPr lang="en-GB" sz="2400" b="1" smtClean="0">
                <a:cs typeface="Arial" charset="0"/>
              </a:rPr>
              <a:t>Widened fissure</a:t>
            </a:r>
          </a:p>
          <a:p>
            <a:pPr lvl="1" eaLnBrk="1" hangingPunct="1"/>
            <a:r>
              <a:rPr lang="en-GB" sz="2400" b="1" smtClean="0">
                <a:cs typeface="Arial" charset="0"/>
              </a:rPr>
              <a:t>Grey shadow beneath the enamel</a:t>
            </a:r>
          </a:p>
          <a:p>
            <a:pPr eaLnBrk="1" hangingPunct="1"/>
            <a:r>
              <a:rPr lang="en-GB" sz="2800" b="1" smtClean="0">
                <a:cs typeface="Arial" charset="0"/>
              </a:rPr>
              <a:t>Lesion scored as 2 – decayed into dentine</a:t>
            </a:r>
          </a:p>
        </p:txBody>
      </p:sp>
      <p:pic>
        <p:nvPicPr>
          <p:cNvPr id="62468" name="Picture 1028" descr="Dscf0044"/>
          <p:cNvPicPr>
            <a:picLocks noChangeAspect="1" noChangeArrowheads="1"/>
          </p:cNvPicPr>
          <p:nvPr/>
        </p:nvPicPr>
        <p:blipFill>
          <a:blip r:embed="rId2" cstate="print"/>
          <a:srcRect/>
          <a:stretch>
            <a:fillRect/>
          </a:stretch>
        </p:blipFill>
        <p:spPr bwMode="auto">
          <a:xfrm>
            <a:off x="5029200" y="2438400"/>
            <a:ext cx="3505200" cy="2405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228600" y="0"/>
            <a:ext cx="8915400" cy="914400"/>
          </a:xfrm>
        </p:spPr>
        <p:txBody>
          <a:bodyPr/>
          <a:lstStyle/>
          <a:p>
            <a:pPr eaLnBrk="1" hangingPunct="1"/>
            <a:r>
              <a:rPr lang="en-GB" sz="3200" b="1" smtClean="0">
                <a:cs typeface="Arial" charset="0"/>
              </a:rPr>
              <a:t>Surface code 2 – decayed into dentine </a:t>
            </a:r>
          </a:p>
        </p:txBody>
      </p:sp>
      <p:pic>
        <p:nvPicPr>
          <p:cNvPr id="63491" name="Picture 2" descr="MR lower second molar"/>
          <p:cNvPicPr>
            <a:picLocks noChangeAspect="1" noChangeArrowheads="1"/>
          </p:cNvPicPr>
          <p:nvPr/>
        </p:nvPicPr>
        <p:blipFill>
          <a:blip r:embed="rId2" cstate="print"/>
          <a:srcRect/>
          <a:stretch>
            <a:fillRect/>
          </a:stretch>
        </p:blipFill>
        <p:spPr bwMode="auto">
          <a:xfrm>
            <a:off x="357188" y="928688"/>
            <a:ext cx="8424862" cy="5602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026"/>
          <p:cNvSpPr>
            <a:spLocks noGrp="1" noChangeArrowheads="1"/>
          </p:cNvSpPr>
          <p:nvPr>
            <p:ph type="title"/>
          </p:nvPr>
        </p:nvSpPr>
        <p:spPr/>
        <p:txBody>
          <a:bodyPr/>
          <a:lstStyle/>
          <a:p>
            <a:pPr eaLnBrk="1" hangingPunct="1"/>
            <a:r>
              <a:rPr lang="en-GB" sz="3600" b="1" smtClean="0">
                <a:cs typeface="Arial" charset="0"/>
              </a:rPr>
              <a:t>Surface code 2 – decayed into dentine </a:t>
            </a:r>
          </a:p>
        </p:txBody>
      </p:sp>
      <p:sp>
        <p:nvSpPr>
          <p:cNvPr id="60419" name="Text Placeholder 4"/>
          <p:cNvSpPr>
            <a:spLocks noGrp="1"/>
          </p:cNvSpPr>
          <p:nvPr>
            <p:ph type="body" sz="half" idx="1"/>
          </p:nvPr>
        </p:nvSpPr>
        <p:spPr/>
        <p:txBody>
          <a:bodyPr/>
          <a:lstStyle/>
          <a:p>
            <a:pPr eaLnBrk="1" hangingPunct="1"/>
            <a:r>
              <a:rPr lang="en-GB" b="1" smtClean="0"/>
              <a:t>Molar has several areas of cavitation extending into dentine</a:t>
            </a:r>
          </a:p>
        </p:txBody>
      </p:sp>
      <p:pic>
        <p:nvPicPr>
          <p:cNvPr id="64516" name="Picture 2" descr="MR lower second molar"/>
          <p:cNvPicPr>
            <a:picLocks noChangeAspect="1" noChangeArrowheads="1"/>
          </p:cNvPicPr>
          <p:nvPr/>
        </p:nvPicPr>
        <p:blipFill>
          <a:blip r:embed="rId2" cstate="print"/>
          <a:srcRect/>
          <a:stretch>
            <a:fillRect/>
          </a:stretch>
        </p:blipFill>
        <p:spPr bwMode="auto">
          <a:xfrm>
            <a:off x="4643438" y="2214563"/>
            <a:ext cx="4035425" cy="2682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26"/>
          <p:cNvSpPr>
            <a:spLocks noGrp="1" noChangeArrowheads="1"/>
          </p:cNvSpPr>
          <p:nvPr>
            <p:ph type="title"/>
          </p:nvPr>
        </p:nvSpPr>
        <p:spPr>
          <a:xfrm>
            <a:off x="228600" y="0"/>
            <a:ext cx="8915400" cy="914400"/>
          </a:xfrm>
        </p:spPr>
        <p:txBody>
          <a:bodyPr/>
          <a:lstStyle/>
          <a:p>
            <a:pPr eaLnBrk="1" hangingPunct="1"/>
            <a:r>
              <a:rPr lang="en-GB" sz="3200" b="1" smtClean="0">
                <a:cs typeface="Arial" charset="0"/>
              </a:rPr>
              <a:t>Surface code 2 – decayed into dentine </a:t>
            </a:r>
          </a:p>
        </p:txBody>
      </p:sp>
      <p:pic>
        <p:nvPicPr>
          <p:cNvPr id="65539" name="Picture 1028" descr="24"/>
          <p:cNvPicPr>
            <a:picLocks noChangeAspect="1" noChangeArrowheads="1"/>
          </p:cNvPicPr>
          <p:nvPr/>
        </p:nvPicPr>
        <p:blipFill>
          <a:blip r:embed="rId2" cstate="print"/>
          <a:srcRect/>
          <a:stretch>
            <a:fillRect/>
          </a:stretch>
        </p:blipFill>
        <p:spPr bwMode="auto">
          <a:xfrm>
            <a:off x="611560" y="908720"/>
            <a:ext cx="7863408" cy="54731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GB" sz="3600" b="1" smtClean="0">
                <a:cs typeface="Arial" charset="0"/>
              </a:rPr>
              <a:t>Surface code 2 – decayed into dentine </a:t>
            </a:r>
          </a:p>
        </p:txBody>
      </p:sp>
      <p:sp>
        <p:nvSpPr>
          <p:cNvPr id="62467" name="Rectangle 3"/>
          <p:cNvSpPr>
            <a:spLocks noGrp="1" noChangeArrowheads="1"/>
          </p:cNvSpPr>
          <p:nvPr>
            <p:ph type="body" sz="half" idx="1"/>
          </p:nvPr>
        </p:nvSpPr>
        <p:spPr>
          <a:xfrm>
            <a:off x="304800" y="1905000"/>
            <a:ext cx="4495800" cy="3810000"/>
          </a:xfrm>
        </p:spPr>
        <p:txBody>
          <a:bodyPr/>
          <a:lstStyle/>
          <a:p>
            <a:pPr eaLnBrk="1" hangingPunct="1"/>
            <a:r>
              <a:rPr lang="en-GB" sz="2800" b="1" smtClean="0">
                <a:cs typeface="Arial" charset="0"/>
              </a:rPr>
              <a:t>LL6 –occlusal surface has no evident cavitation but has grey shadow beneath the enamel</a:t>
            </a:r>
          </a:p>
          <a:p>
            <a:pPr eaLnBrk="1" hangingPunct="1"/>
            <a:r>
              <a:rPr lang="en-GB" sz="2800" b="1" smtClean="0">
                <a:cs typeface="Arial" charset="0"/>
              </a:rPr>
              <a:t>This lesion would be scored as code 2 – decayed. </a:t>
            </a:r>
          </a:p>
        </p:txBody>
      </p:sp>
      <p:pic>
        <p:nvPicPr>
          <p:cNvPr id="66564" name="Picture 5" descr="24"/>
          <p:cNvPicPr>
            <a:picLocks noChangeAspect="1" noChangeArrowheads="1"/>
          </p:cNvPicPr>
          <p:nvPr/>
        </p:nvPicPr>
        <p:blipFill>
          <a:blip r:embed="rId2" cstate="print"/>
          <a:srcRect/>
          <a:stretch>
            <a:fillRect/>
          </a:stretch>
        </p:blipFill>
        <p:spPr bwMode="auto">
          <a:xfrm>
            <a:off x="5257800" y="2438400"/>
            <a:ext cx="3336925" cy="23225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ChangeArrowheads="1"/>
          </p:cNvSpPr>
          <p:nvPr>
            <p:ph type="title"/>
          </p:nvPr>
        </p:nvSpPr>
        <p:spPr>
          <a:xfrm>
            <a:off x="228600" y="0"/>
            <a:ext cx="8915400" cy="914400"/>
          </a:xfrm>
        </p:spPr>
        <p:txBody>
          <a:bodyPr/>
          <a:lstStyle/>
          <a:p>
            <a:pPr eaLnBrk="1" hangingPunct="1"/>
            <a:r>
              <a:rPr lang="en-GB" sz="3200" b="1" smtClean="0">
                <a:cs typeface="Arial" charset="0"/>
              </a:rPr>
              <a:t>Surface code 2 – decayed into dentine </a:t>
            </a:r>
          </a:p>
        </p:txBody>
      </p:sp>
      <p:pic>
        <p:nvPicPr>
          <p:cNvPr id="67587" name="Picture 1028" descr="26"/>
          <p:cNvPicPr>
            <a:picLocks noChangeAspect="1" noChangeArrowheads="1"/>
          </p:cNvPicPr>
          <p:nvPr/>
        </p:nvPicPr>
        <p:blipFill>
          <a:blip r:embed="rId2" cstate="print"/>
          <a:srcRect/>
          <a:stretch>
            <a:fillRect/>
          </a:stretch>
        </p:blipFill>
        <p:spPr bwMode="auto">
          <a:xfrm>
            <a:off x="611560" y="980728"/>
            <a:ext cx="8087816" cy="51339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438400" y="304800"/>
            <a:ext cx="4343400" cy="1143000"/>
          </a:xfrm>
        </p:spPr>
        <p:txBody>
          <a:bodyPr/>
          <a:lstStyle/>
          <a:p>
            <a:pPr eaLnBrk="1" hangingPunct="1"/>
            <a:r>
              <a:rPr lang="en-GB" sz="3600" b="1" smtClean="0"/>
              <a:t>The Examination</a:t>
            </a:r>
          </a:p>
        </p:txBody>
      </p:sp>
      <p:sp>
        <p:nvSpPr>
          <p:cNvPr id="9219" name="Rectangle 3"/>
          <p:cNvSpPr>
            <a:spLocks noGrp="1" noChangeArrowheads="1"/>
          </p:cNvSpPr>
          <p:nvPr>
            <p:ph type="body" sz="half" idx="1"/>
          </p:nvPr>
        </p:nvSpPr>
        <p:spPr>
          <a:xfrm>
            <a:off x="323850" y="1916113"/>
            <a:ext cx="3810000" cy="3529012"/>
          </a:xfrm>
        </p:spPr>
        <p:txBody>
          <a:bodyPr/>
          <a:lstStyle/>
          <a:p>
            <a:pPr eaLnBrk="1" hangingPunct="1">
              <a:lnSpc>
                <a:spcPct val="90000"/>
              </a:lnSpc>
            </a:pPr>
            <a:r>
              <a:rPr lang="en-GB" sz="2400" b="1" smtClean="0">
                <a:cs typeface="Arial" charset="0"/>
              </a:rPr>
              <a:t>Dentist seated behind child </a:t>
            </a:r>
          </a:p>
          <a:p>
            <a:pPr eaLnBrk="1" hangingPunct="1">
              <a:lnSpc>
                <a:spcPct val="90000"/>
              </a:lnSpc>
            </a:pPr>
            <a:r>
              <a:rPr lang="en-GB" sz="2400" b="1" smtClean="0">
                <a:cs typeface="Arial" charset="0"/>
              </a:rPr>
              <a:t>Child lying supine on table covered with soft mat or in reclined chair </a:t>
            </a:r>
          </a:p>
          <a:p>
            <a:pPr eaLnBrk="1" hangingPunct="1">
              <a:lnSpc>
                <a:spcPct val="90000"/>
              </a:lnSpc>
            </a:pPr>
            <a:r>
              <a:rPr lang="en-GB" sz="2400" b="1" smtClean="0">
                <a:cs typeface="Arial" charset="0"/>
              </a:rPr>
              <a:t>Recorder seated next to dentist</a:t>
            </a:r>
          </a:p>
          <a:p>
            <a:pPr eaLnBrk="1" hangingPunct="1">
              <a:lnSpc>
                <a:spcPct val="90000"/>
              </a:lnSpc>
            </a:pPr>
            <a:r>
              <a:rPr lang="en-GB" sz="2400" b="1" smtClean="0">
                <a:cs typeface="Arial" charset="0"/>
              </a:rPr>
              <a:t>Dentist can clearly see chart </a:t>
            </a:r>
            <a:endParaRPr lang="en-GB" sz="2400" b="1" smtClean="0"/>
          </a:p>
        </p:txBody>
      </p:sp>
      <p:pic>
        <p:nvPicPr>
          <p:cNvPr id="9220" name="Picture 10" descr="1"/>
          <p:cNvPicPr>
            <a:picLocks noChangeAspect="1" noChangeArrowheads="1"/>
          </p:cNvPicPr>
          <p:nvPr/>
        </p:nvPicPr>
        <p:blipFill>
          <a:blip r:embed="rId2" cstate="print"/>
          <a:srcRect/>
          <a:stretch>
            <a:fillRect/>
          </a:stretch>
        </p:blipFill>
        <p:spPr bwMode="auto">
          <a:xfrm>
            <a:off x="4267200" y="2089150"/>
            <a:ext cx="4572000" cy="3195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GB" sz="3600" b="1" smtClean="0">
                <a:cs typeface="Arial" charset="0"/>
              </a:rPr>
              <a:t>Surface code 2 – decayed into dentine </a:t>
            </a:r>
          </a:p>
        </p:txBody>
      </p:sp>
      <p:sp>
        <p:nvSpPr>
          <p:cNvPr id="64515" name="Rectangle 3"/>
          <p:cNvSpPr>
            <a:spLocks noGrp="1" noChangeArrowheads="1"/>
          </p:cNvSpPr>
          <p:nvPr>
            <p:ph type="body" sz="half" idx="1"/>
          </p:nvPr>
        </p:nvSpPr>
        <p:spPr>
          <a:xfrm>
            <a:off x="304800" y="1752600"/>
            <a:ext cx="4495800" cy="3810000"/>
          </a:xfrm>
        </p:spPr>
        <p:txBody>
          <a:bodyPr/>
          <a:lstStyle/>
          <a:p>
            <a:pPr eaLnBrk="1" hangingPunct="1"/>
            <a:r>
              <a:rPr lang="en-GB" sz="2800" b="1" smtClean="0">
                <a:cs typeface="Arial" charset="0"/>
              </a:rPr>
              <a:t>UL2 mesial surface –dark shadow beneath the enamel </a:t>
            </a:r>
          </a:p>
          <a:p>
            <a:pPr eaLnBrk="1" hangingPunct="1"/>
            <a:r>
              <a:rPr lang="en-GB" sz="2800" b="1" smtClean="0">
                <a:cs typeface="Arial" charset="0"/>
              </a:rPr>
              <a:t>Shadowing continues beyond the ADJ and into the dentine</a:t>
            </a:r>
          </a:p>
          <a:p>
            <a:pPr eaLnBrk="1" hangingPunct="1"/>
            <a:r>
              <a:rPr lang="en-GB" sz="2800" b="1" smtClean="0">
                <a:cs typeface="Arial" charset="0"/>
              </a:rPr>
              <a:t>This surface would be coded as 2. </a:t>
            </a:r>
          </a:p>
        </p:txBody>
      </p:sp>
      <p:pic>
        <p:nvPicPr>
          <p:cNvPr id="68612" name="Picture 5" descr="26"/>
          <p:cNvPicPr>
            <a:picLocks noChangeAspect="1" noChangeArrowheads="1"/>
          </p:cNvPicPr>
          <p:nvPr/>
        </p:nvPicPr>
        <p:blipFill>
          <a:blip r:embed="rId2" cstate="print"/>
          <a:srcRect/>
          <a:stretch>
            <a:fillRect/>
          </a:stretch>
        </p:blipFill>
        <p:spPr bwMode="auto">
          <a:xfrm>
            <a:off x="5029200" y="2438400"/>
            <a:ext cx="3716338" cy="2359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026"/>
          <p:cNvSpPr>
            <a:spLocks noGrp="1" noChangeArrowheads="1"/>
          </p:cNvSpPr>
          <p:nvPr>
            <p:ph type="title"/>
          </p:nvPr>
        </p:nvSpPr>
        <p:spPr>
          <a:xfrm>
            <a:off x="228600" y="0"/>
            <a:ext cx="8915400" cy="914400"/>
          </a:xfrm>
        </p:spPr>
        <p:txBody>
          <a:bodyPr/>
          <a:lstStyle/>
          <a:p>
            <a:pPr eaLnBrk="1" hangingPunct="1"/>
            <a:r>
              <a:rPr lang="en-GB" sz="3200" b="1" smtClean="0">
                <a:cs typeface="Arial" charset="0"/>
              </a:rPr>
              <a:t>Surface code 2 – decayed into dentine - discuss</a:t>
            </a:r>
          </a:p>
        </p:txBody>
      </p:sp>
      <p:pic>
        <p:nvPicPr>
          <p:cNvPr id="69635" name="Picture 1028" descr="Dscf0045"/>
          <p:cNvPicPr>
            <a:picLocks noChangeAspect="1" noChangeArrowheads="1"/>
          </p:cNvPicPr>
          <p:nvPr/>
        </p:nvPicPr>
        <p:blipFill>
          <a:blip r:embed="rId2" cstate="print"/>
          <a:srcRect/>
          <a:stretch>
            <a:fillRect/>
          </a:stretch>
        </p:blipFill>
        <p:spPr bwMode="auto">
          <a:xfrm>
            <a:off x="395536" y="980728"/>
            <a:ext cx="8299648" cy="52058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ChangeArrowheads="1"/>
          </p:cNvSpPr>
          <p:nvPr>
            <p:ph type="title"/>
          </p:nvPr>
        </p:nvSpPr>
        <p:spPr/>
        <p:txBody>
          <a:bodyPr/>
          <a:lstStyle/>
          <a:p>
            <a:pPr eaLnBrk="1" hangingPunct="1"/>
            <a:r>
              <a:rPr lang="en-GB" sz="3600" b="1" smtClean="0">
                <a:cs typeface="Arial" charset="0"/>
              </a:rPr>
              <a:t>Surface code 2 – decayed into dentine - Discuss</a:t>
            </a:r>
          </a:p>
        </p:txBody>
      </p:sp>
      <p:sp>
        <p:nvSpPr>
          <p:cNvPr id="66563" name="Rectangle 1027"/>
          <p:cNvSpPr>
            <a:spLocks noGrp="1" noChangeArrowheads="1"/>
          </p:cNvSpPr>
          <p:nvPr>
            <p:ph type="body" sz="half" idx="1"/>
          </p:nvPr>
        </p:nvSpPr>
        <p:spPr>
          <a:xfrm>
            <a:off x="304800" y="1981200"/>
            <a:ext cx="4495800" cy="3810000"/>
          </a:xfrm>
        </p:spPr>
        <p:txBody>
          <a:bodyPr/>
          <a:lstStyle/>
          <a:p>
            <a:pPr eaLnBrk="1" hangingPunct="1"/>
            <a:r>
              <a:rPr lang="en-GB" sz="2400" b="1" smtClean="0">
                <a:cs typeface="Arial" charset="0"/>
              </a:rPr>
              <a:t>Surface needs to be dried</a:t>
            </a:r>
          </a:p>
          <a:p>
            <a:pPr eaLnBrk="1" hangingPunct="1"/>
            <a:r>
              <a:rPr lang="en-GB" sz="2400" b="1" smtClean="0">
                <a:cs typeface="Arial" charset="0"/>
              </a:rPr>
              <a:t>Grey opacity beneath the mesial marginal ridge</a:t>
            </a:r>
          </a:p>
          <a:p>
            <a:pPr eaLnBrk="1" hangingPunct="1"/>
            <a:r>
              <a:rPr lang="en-GB" sz="2400" b="1" smtClean="0">
                <a:cs typeface="Arial" charset="0"/>
              </a:rPr>
              <a:t>Creamy opacity along ADJ</a:t>
            </a:r>
          </a:p>
          <a:p>
            <a:pPr eaLnBrk="1" hangingPunct="1"/>
            <a:r>
              <a:rPr lang="en-GB" sz="2400" b="1" smtClean="0">
                <a:cs typeface="Arial" charset="0"/>
              </a:rPr>
              <a:t>Appears to be caries into dentine</a:t>
            </a:r>
          </a:p>
          <a:p>
            <a:pPr eaLnBrk="1" hangingPunct="1"/>
            <a:r>
              <a:rPr lang="en-GB" sz="2400" b="1" smtClean="0">
                <a:cs typeface="Arial" charset="0"/>
              </a:rPr>
              <a:t>Occlusal and mesial surfaces both scored 2</a:t>
            </a:r>
          </a:p>
        </p:txBody>
      </p:sp>
      <p:pic>
        <p:nvPicPr>
          <p:cNvPr id="70660" name="Picture 1028" descr="Dscf0045"/>
          <p:cNvPicPr>
            <a:picLocks noChangeAspect="1" noChangeArrowheads="1"/>
          </p:cNvPicPr>
          <p:nvPr/>
        </p:nvPicPr>
        <p:blipFill>
          <a:blip r:embed="rId2" cstate="print"/>
          <a:srcRect/>
          <a:stretch>
            <a:fillRect/>
          </a:stretch>
        </p:blipFill>
        <p:spPr bwMode="auto">
          <a:xfrm>
            <a:off x="4648200" y="2514600"/>
            <a:ext cx="3581400" cy="22463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28600" y="0"/>
            <a:ext cx="8915400" cy="914400"/>
          </a:xfrm>
        </p:spPr>
        <p:txBody>
          <a:bodyPr/>
          <a:lstStyle/>
          <a:p>
            <a:pPr eaLnBrk="1" hangingPunct="1"/>
            <a:r>
              <a:rPr lang="en-GB" sz="3200" b="1" smtClean="0">
                <a:cs typeface="Arial" charset="0"/>
              </a:rPr>
              <a:t>Surface code 2 – decayed into dentine </a:t>
            </a:r>
          </a:p>
        </p:txBody>
      </p:sp>
      <p:pic>
        <p:nvPicPr>
          <p:cNvPr id="71683" name="Picture 4" descr="27"/>
          <p:cNvPicPr>
            <a:picLocks noChangeAspect="1" noChangeArrowheads="1"/>
          </p:cNvPicPr>
          <p:nvPr/>
        </p:nvPicPr>
        <p:blipFill>
          <a:blip r:embed="rId2" cstate="print"/>
          <a:srcRect/>
          <a:stretch>
            <a:fillRect/>
          </a:stretch>
        </p:blipFill>
        <p:spPr bwMode="auto">
          <a:xfrm>
            <a:off x="539552" y="908720"/>
            <a:ext cx="8007424" cy="53983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GB" sz="3600" b="1" smtClean="0">
                <a:cs typeface="Arial" charset="0"/>
              </a:rPr>
              <a:t>Surface code 2 – decayed into dentine </a:t>
            </a:r>
          </a:p>
        </p:txBody>
      </p:sp>
      <p:sp>
        <p:nvSpPr>
          <p:cNvPr id="68611" name="Rectangle 3"/>
          <p:cNvSpPr>
            <a:spLocks noGrp="1" noChangeArrowheads="1"/>
          </p:cNvSpPr>
          <p:nvPr>
            <p:ph type="body" sz="half" idx="1"/>
          </p:nvPr>
        </p:nvSpPr>
        <p:spPr>
          <a:xfrm>
            <a:off x="152400" y="2133600"/>
            <a:ext cx="4876800" cy="3810000"/>
          </a:xfrm>
        </p:spPr>
        <p:txBody>
          <a:bodyPr/>
          <a:lstStyle/>
          <a:p>
            <a:pPr eaLnBrk="1" hangingPunct="1">
              <a:lnSpc>
                <a:spcPct val="90000"/>
              </a:lnSpc>
            </a:pPr>
            <a:r>
              <a:rPr lang="en-GB" sz="2800" b="1" smtClean="0">
                <a:cs typeface="Arial" charset="0"/>
              </a:rPr>
              <a:t>NB  Surface is covered with saliva which can make diagnosis more difficult.  Examiners are encouraged to dry surfaces with gauze, cotton wool rolls or cotton wool buds when visibility is obscured. </a:t>
            </a:r>
          </a:p>
        </p:txBody>
      </p:sp>
      <p:pic>
        <p:nvPicPr>
          <p:cNvPr id="73732" name="Picture 5" descr="27"/>
          <p:cNvPicPr>
            <a:picLocks noChangeAspect="1" noChangeArrowheads="1"/>
          </p:cNvPicPr>
          <p:nvPr/>
        </p:nvPicPr>
        <p:blipFill>
          <a:blip r:embed="rId2" cstate="print"/>
          <a:srcRect/>
          <a:stretch>
            <a:fillRect/>
          </a:stretch>
        </p:blipFill>
        <p:spPr bwMode="auto">
          <a:xfrm>
            <a:off x="5105400" y="2438400"/>
            <a:ext cx="3552825" cy="23955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228600"/>
            <a:ext cx="7772400" cy="1143000"/>
          </a:xfrm>
        </p:spPr>
        <p:txBody>
          <a:bodyPr/>
          <a:lstStyle/>
          <a:p>
            <a:pPr eaLnBrk="1" hangingPunct="1"/>
            <a:r>
              <a:rPr lang="en-GB" sz="3600" b="1" smtClean="0">
                <a:cs typeface="Arial" charset="0"/>
              </a:rPr>
              <a:t>Surface code 2 – decayed into dentine </a:t>
            </a:r>
          </a:p>
        </p:txBody>
      </p:sp>
      <p:sp>
        <p:nvSpPr>
          <p:cNvPr id="70659" name="Rectangle 3"/>
          <p:cNvSpPr>
            <a:spLocks noGrp="1" noChangeArrowheads="1"/>
          </p:cNvSpPr>
          <p:nvPr>
            <p:ph type="body" sz="half" idx="1"/>
          </p:nvPr>
        </p:nvSpPr>
        <p:spPr>
          <a:xfrm>
            <a:off x="304800" y="1371600"/>
            <a:ext cx="4876800" cy="3810000"/>
          </a:xfrm>
        </p:spPr>
        <p:txBody>
          <a:bodyPr rtlCol="0">
            <a:normAutofit fontScale="92500" lnSpcReduction="10000"/>
          </a:bodyPr>
          <a:lstStyle/>
          <a:p>
            <a:pPr eaLnBrk="1" fontAlgn="auto" hangingPunct="1">
              <a:lnSpc>
                <a:spcPct val="90000"/>
              </a:lnSpc>
              <a:spcAft>
                <a:spcPts val="0"/>
              </a:spcAft>
              <a:buFont typeface="Arial" pitchFamily="34" charset="0"/>
              <a:buChar char="•"/>
              <a:defRPr/>
            </a:pPr>
            <a:r>
              <a:rPr lang="en-GB" sz="2400" b="1" smtClean="0">
                <a:cs typeface="Arial" charset="0"/>
              </a:rPr>
              <a:t>LL6 occlusal surface –lingual aspect has deeply stained fissure and dark shadowing beneath the enamel.  </a:t>
            </a:r>
          </a:p>
          <a:p>
            <a:pPr eaLnBrk="1" fontAlgn="auto" hangingPunct="1">
              <a:lnSpc>
                <a:spcPct val="90000"/>
              </a:lnSpc>
              <a:spcAft>
                <a:spcPts val="0"/>
              </a:spcAft>
              <a:buFont typeface="Arial" pitchFamily="34" charset="0"/>
              <a:buChar char="•"/>
              <a:defRPr/>
            </a:pPr>
            <a:r>
              <a:rPr lang="en-GB" sz="2400" b="1" smtClean="0">
                <a:cs typeface="Arial" charset="0"/>
              </a:rPr>
              <a:t>Mesial and distal aspects of the occlusal surface have lesions with cream and grey shadows beneath the enamel surface.  </a:t>
            </a:r>
          </a:p>
          <a:p>
            <a:pPr eaLnBrk="1" fontAlgn="auto" hangingPunct="1">
              <a:lnSpc>
                <a:spcPct val="90000"/>
              </a:lnSpc>
              <a:spcAft>
                <a:spcPts val="0"/>
              </a:spcAft>
              <a:buFont typeface="Arial" pitchFamily="34" charset="0"/>
              <a:buChar char="•"/>
              <a:defRPr/>
            </a:pPr>
            <a:r>
              <a:rPr lang="en-GB" sz="2400" b="1" smtClean="0">
                <a:cs typeface="Arial" charset="0"/>
              </a:rPr>
              <a:t>Surface would be coded as caries into dentine code 2</a:t>
            </a:r>
          </a:p>
          <a:p>
            <a:pPr eaLnBrk="1" fontAlgn="auto" hangingPunct="1">
              <a:lnSpc>
                <a:spcPct val="90000"/>
              </a:lnSpc>
              <a:spcAft>
                <a:spcPts val="0"/>
              </a:spcAft>
              <a:buFont typeface="Arial" pitchFamily="34" charset="0"/>
              <a:buChar char="•"/>
              <a:defRPr/>
            </a:pPr>
            <a:r>
              <a:rPr lang="en-GB" sz="2400" b="1" smtClean="0">
                <a:cs typeface="Arial" charset="0"/>
              </a:rPr>
              <a:t>Smaller lesion into dentine also present on buccal aspect of the occlusal surface. </a:t>
            </a:r>
          </a:p>
        </p:txBody>
      </p:sp>
      <p:pic>
        <p:nvPicPr>
          <p:cNvPr id="72708" name="Picture 7" descr="27"/>
          <p:cNvPicPr>
            <a:picLocks noChangeAspect="1" noChangeArrowheads="1"/>
          </p:cNvPicPr>
          <p:nvPr/>
        </p:nvPicPr>
        <p:blipFill>
          <a:blip r:embed="rId2" cstate="print"/>
          <a:srcRect/>
          <a:stretch>
            <a:fillRect/>
          </a:stretch>
        </p:blipFill>
        <p:spPr bwMode="auto">
          <a:xfrm>
            <a:off x="5292080" y="2276872"/>
            <a:ext cx="3552825"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a:xfrm>
            <a:off x="228600" y="0"/>
            <a:ext cx="8915400" cy="914400"/>
          </a:xfrm>
        </p:spPr>
        <p:txBody>
          <a:bodyPr/>
          <a:lstStyle/>
          <a:p>
            <a:pPr eaLnBrk="1" hangingPunct="1"/>
            <a:r>
              <a:rPr lang="en-GB" sz="3200" b="1" smtClean="0">
                <a:cs typeface="Arial" charset="0"/>
              </a:rPr>
              <a:t>Surface code 2 – decayed into dentine </a:t>
            </a:r>
          </a:p>
        </p:txBody>
      </p:sp>
      <p:pic>
        <p:nvPicPr>
          <p:cNvPr id="74755" name="Picture 1028" descr="Dscf0056"/>
          <p:cNvPicPr>
            <a:picLocks noChangeAspect="1" noChangeArrowheads="1"/>
          </p:cNvPicPr>
          <p:nvPr/>
        </p:nvPicPr>
        <p:blipFill>
          <a:blip r:embed="rId2" cstate="print"/>
          <a:srcRect/>
          <a:stretch>
            <a:fillRect/>
          </a:stretch>
        </p:blipFill>
        <p:spPr bwMode="auto">
          <a:xfrm>
            <a:off x="683568" y="980728"/>
            <a:ext cx="7867600" cy="52146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26"/>
          <p:cNvSpPr>
            <a:spLocks noGrp="1" noChangeArrowheads="1"/>
          </p:cNvSpPr>
          <p:nvPr>
            <p:ph type="title"/>
          </p:nvPr>
        </p:nvSpPr>
        <p:spPr/>
        <p:txBody>
          <a:bodyPr/>
          <a:lstStyle/>
          <a:p>
            <a:pPr eaLnBrk="1" hangingPunct="1"/>
            <a:r>
              <a:rPr lang="en-GB" sz="3600" b="1" smtClean="0">
                <a:cs typeface="Arial" charset="0"/>
              </a:rPr>
              <a:t>Surface code 2 – decayed into dentine </a:t>
            </a:r>
          </a:p>
        </p:txBody>
      </p:sp>
      <p:sp>
        <p:nvSpPr>
          <p:cNvPr id="71683" name="Rectangle 1027"/>
          <p:cNvSpPr>
            <a:spLocks noGrp="1" noChangeArrowheads="1"/>
          </p:cNvSpPr>
          <p:nvPr>
            <p:ph type="body" sz="half" idx="1"/>
          </p:nvPr>
        </p:nvSpPr>
        <p:spPr>
          <a:xfrm>
            <a:off x="381000" y="1981200"/>
            <a:ext cx="4495800" cy="3810000"/>
          </a:xfrm>
        </p:spPr>
        <p:txBody>
          <a:bodyPr/>
          <a:lstStyle/>
          <a:p>
            <a:pPr eaLnBrk="1" hangingPunct="1">
              <a:lnSpc>
                <a:spcPct val="90000"/>
              </a:lnSpc>
            </a:pPr>
            <a:r>
              <a:rPr lang="en-GB" sz="2400" b="1" smtClean="0">
                <a:cs typeface="Arial" charset="0"/>
              </a:rPr>
              <a:t>Carious lesions involving dentine on lingual surfaces of upper lateral incisors</a:t>
            </a:r>
          </a:p>
          <a:p>
            <a:pPr eaLnBrk="1" hangingPunct="1">
              <a:lnSpc>
                <a:spcPct val="90000"/>
              </a:lnSpc>
            </a:pPr>
            <a:r>
              <a:rPr lang="en-GB" sz="2400" b="1" smtClean="0">
                <a:cs typeface="Arial" charset="0"/>
              </a:rPr>
              <a:t>Upper left central incisor has heavily stained pit</a:t>
            </a:r>
          </a:p>
          <a:p>
            <a:pPr eaLnBrk="1" hangingPunct="1">
              <a:lnSpc>
                <a:spcPct val="90000"/>
              </a:lnSpc>
            </a:pPr>
            <a:r>
              <a:rPr lang="en-GB" sz="2400" b="1" smtClean="0">
                <a:cs typeface="Arial" charset="0"/>
              </a:rPr>
              <a:t>No apparent break in enamel of UL1, no opacities beneath enamel which are present in lesions on laterals</a:t>
            </a:r>
          </a:p>
        </p:txBody>
      </p:sp>
      <p:pic>
        <p:nvPicPr>
          <p:cNvPr id="75780" name="Picture 1028" descr="Dscf0056"/>
          <p:cNvPicPr>
            <a:picLocks noChangeAspect="1" noChangeArrowheads="1"/>
          </p:cNvPicPr>
          <p:nvPr/>
        </p:nvPicPr>
        <p:blipFill>
          <a:blip r:embed="rId2" cstate="print"/>
          <a:srcRect/>
          <a:stretch>
            <a:fillRect/>
          </a:stretch>
        </p:blipFill>
        <p:spPr bwMode="auto">
          <a:xfrm>
            <a:off x="4876800" y="2438400"/>
            <a:ext cx="3733800" cy="2474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026"/>
          <p:cNvSpPr>
            <a:spLocks noGrp="1" noChangeArrowheads="1"/>
          </p:cNvSpPr>
          <p:nvPr>
            <p:ph type="title"/>
          </p:nvPr>
        </p:nvSpPr>
        <p:spPr>
          <a:xfrm>
            <a:off x="228600" y="0"/>
            <a:ext cx="8915400" cy="914400"/>
          </a:xfrm>
        </p:spPr>
        <p:txBody>
          <a:bodyPr/>
          <a:lstStyle/>
          <a:p>
            <a:pPr eaLnBrk="1" hangingPunct="1"/>
            <a:r>
              <a:rPr lang="en-GB" sz="3200" b="1" smtClean="0">
                <a:cs typeface="Arial" charset="0"/>
              </a:rPr>
              <a:t>Surface code 2 – decayed into dentine </a:t>
            </a:r>
          </a:p>
        </p:txBody>
      </p:sp>
      <p:pic>
        <p:nvPicPr>
          <p:cNvPr id="76803" name="Picture 1028" descr="28"/>
          <p:cNvPicPr>
            <a:picLocks noChangeAspect="1" noChangeArrowheads="1"/>
          </p:cNvPicPr>
          <p:nvPr/>
        </p:nvPicPr>
        <p:blipFill>
          <a:blip r:embed="rId2" cstate="print"/>
          <a:srcRect/>
          <a:stretch>
            <a:fillRect/>
          </a:stretch>
        </p:blipFill>
        <p:spPr bwMode="auto">
          <a:xfrm>
            <a:off x="304800" y="914400"/>
            <a:ext cx="8382000" cy="54467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GB" sz="3600" b="1" smtClean="0">
                <a:cs typeface="Arial" charset="0"/>
              </a:rPr>
              <a:t>Surface code 2 – decayed into dentine </a:t>
            </a:r>
          </a:p>
        </p:txBody>
      </p:sp>
      <p:sp>
        <p:nvSpPr>
          <p:cNvPr id="73731" name="Rectangle 3"/>
          <p:cNvSpPr>
            <a:spLocks noGrp="1" noChangeArrowheads="1"/>
          </p:cNvSpPr>
          <p:nvPr>
            <p:ph type="body" sz="half" idx="1"/>
          </p:nvPr>
        </p:nvSpPr>
        <p:spPr>
          <a:xfrm>
            <a:off x="228600" y="2057400"/>
            <a:ext cx="4876800" cy="3962400"/>
          </a:xfrm>
        </p:spPr>
        <p:txBody>
          <a:bodyPr/>
          <a:lstStyle/>
          <a:p>
            <a:pPr eaLnBrk="1" hangingPunct="1">
              <a:lnSpc>
                <a:spcPct val="90000"/>
              </a:lnSpc>
            </a:pPr>
            <a:r>
              <a:rPr lang="en-GB" sz="2400" b="1" smtClean="0">
                <a:cs typeface="Arial" charset="0"/>
              </a:rPr>
              <a:t>LL6 lingual and occlusal surfaces – look at lingual surface in mirror view first </a:t>
            </a:r>
          </a:p>
          <a:p>
            <a:pPr eaLnBrk="1" hangingPunct="1">
              <a:lnSpc>
                <a:spcPct val="90000"/>
              </a:lnSpc>
            </a:pPr>
            <a:r>
              <a:rPr lang="en-GB" sz="2400" b="1" smtClean="0">
                <a:cs typeface="Arial" charset="0"/>
              </a:rPr>
              <a:t>Large carious lesion within the gingival 3</a:t>
            </a:r>
            <a:r>
              <a:rPr lang="en-GB" sz="2400" b="1" baseline="30000" smtClean="0">
                <a:cs typeface="Arial" charset="0"/>
              </a:rPr>
              <a:t>rd</a:t>
            </a:r>
            <a:r>
              <a:rPr lang="en-GB" sz="2400" b="1" smtClean="0">
                <a:cs typeface="Arial" charset="0"/>
              </a:rPr>
              <a:t> extending around base of lingual surface </a:t>
            </a:r>
          </a:p>
          <a:p>
            <a:pPr eaLnBrk="1" hangingPunct="1">
              <a:lnSpc>
                <a:spcPct val="90000"/>
              </a:lnSpc>
            </a:pPr>
            <a:r>
              <a:rPr lang="en-GB" sz="2400" b="1" smtClean="0">
                <a:cs typeface="Arial" charset="0"/>
              </a:rPr>
              <a:t>Presents as dark lesion cavitated into dentine with large associated area of grey shadowing beneath the enamel  </a:t>
            </a:r>
          </a:p>
        </p:txBody>
      </p:sp>
      <p:sp>
        <p:nvSpPr>
          <p:cNvPr id="77828" name="Text Box 5"/>
          <p:cNvSpPr txBox="1">
            <a:spLocks noChangeArrowheads="1"/>
          </p:cNvSpPr>
          <p:nvPr/>
        </p:nvSpPr>
        <p:spPr bwMode="auto">
          <a:xfrm>
            <a:off x="6019800" y="6172200"/>
            <a:ext cx="2647950" cy="400050"/>
          </a:xfrm>
          <a:prstGeom prst="rect">
            <a:avLst/>
          </a:prstGeom>
          <a:noFill/>
          <a:ln w="9525">
            <a:noFill/>
            <a:miter lim="800000"/>
            <a:headEnd/>
            <a:tailEnd/>
          </a:ln>
        </p:spPr>
        <p:txBody>
          <a:bodyPr wrap="none">
            <a:spAutoFit/>
          </a:bodyPr>
          <a:lstStyle/>
          <a:p>
            <a:pPr>
              <a:defRPr/>
            </a:pPr>
            <a:r>
              <a:rPr lang="en-GB" sz="2000" i="1" dirty="0">
                <a:latin typeface="+mn-lt"/>
              </a:rPr>
              <a:t>Continued on next slide</a:t>
            </a:r>
          </a:p>
        </p:txBody>
      </p:sp>
      <p:pic>
        <p:nvPicPr>
          <p:cNvPr id="77829" name="Picture 6" descr="28"/>
          <p:cNvPicPr>
            <a:picLocks noChangeAspect="1" noChangeArrowheads="1"/>
          </p:cNvPicPr>
          <p:nvPr/>
        </p:nvPicPr>
        <p:blipFill>
          <a:blip r:embed="rId2" cstate="print"/>
          <a:srcRect/>
          <a:stretch>
            <a:fillRect/>
          </a:stretch>
        </p:blipFill>
        <p:spPr bwMode="auto">
          <a:xfrm>
            <a:off x="5076056" y="2276872"/>
            <a:ext cx="3962400" cy="2574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GB" sz="3600" b="1" smtClean="0">
                <a:cs typeface="Arial" charset="0"/>
              </a:rPr>
              <a:t>Dental instruments</a:t>
            </a:r>
            <a:br>
              <a:rPr lang="en-GB" sz="3600" b="1" smtClean="0">
                <a:cs typeface="Arial" charset="0"/>
              </a:rPr>
            </a:br>
            <a:endParaRPr lang="en-GB" sz="3600" b="1" smtClean="0">
              <a:cs typeface="Arial" charset="0"/>
            </a:endParaRPr>
          </a:p>
        </p:txBody>
      </p:sp>
      <p:sp>
        <p:nvSpPr>
          <p:cNvPr id="10243" name="Rectangle 3"/>
          <p:cNvSpPr>
            <a:spLocks noGrp="1" noChangeArrowheads="1"/>
          </p:cNvSpPr>
          <p:nvPr>
            <p:ph type="body" sz="half" idx="1"/>
          </p:nvPr>
        </p:nvSpPr>
        <p:spPr>
          <a:xfrm>
            <a:off x="685800" y="1676400"/>
            <a:ext cx="4648200" cy="4114800"/>
          </a:xfrm>
        </p:spPr>
        <p:txBody>
          <a:bodyPr/>
          <a:lstStyle/>
          <a:p>
            <a:pPr eaLnBrk="1" hangingPunct="1">
              <a:lnSpc>
                <a:spcPct val="90000"/>
              </a:lnSpc>
            </a:pPr>
            <a:r>
              <a:rPr lang="en-GB" sz="2400" b="1" smtClean="0">
                <a:cs typeface="Arial" charset="0"/>
              </a:rPr>
              <a:t>Recommended dental instruments are: </a:t>
            </a:r>
          </a:p>
          <a:p>
            <a:pPr eaLnBrk="1" hangingPunct="1">
              <a:lnSpc>
                <a:spcPct val="90000"/>
              </a:lnSpc>
            </a:pPr>
            <a:r>
              <a:rPr lang="en-GB" sz="2400" b="1" smtClean="0">
                <a:cs typeface="Arial" charset="0"/>
              </a:rPr>
              <a:t>Plane mouth mirror </a:t>
            </a:r>
          </a:p>
          <a:p>
            <a:pPr eaLnBrk="1" hangingPunct="1">
              <a:lnSpc>
                <a:spcPct val="90000"/>
              </a:lnSpc>
            </a:pPr>
            <a:r>
              <a:rPr lang="en-GB" sz="2400" b="1" smtClean="0">
                <a:cs typeface="Arial" charset="0"/>
              </a:rPr>
              <a:t>Blunt ball-ended probe (CPITN) with an end diameter of 0.5 mm. </a:t>
            </a:r>
          </a:p>
          <a:p>
            <a:pPr eaLnBrk="1" hangingPunct="1">
              <a:lnSpc>
                <a:spcPct val="90000"/>
              </a:lnSpc>
            </a:pPr>
            <a:r>
              <a:rPr lang="en-GB" sz="2400" b="1" smtClean="0">
                <a:cs typeface="Arial" charset="0"/>
              </a:rPr>
              <a:t>Cotton wool rolls or cotton buds for drying teeth</a:t>
            </a:r>
          </a:p>
          <a:p>
            <a:pPr eaLnBrk="1" hangingPunct="1">
              <a:lnSpc>
                <a:spcPct val="90000"/>
              </a:lnSpc>
            </a:pPr>
            <a:r>
              <a:rPr lang="en-GB" sz="2400" b="1" smtClean="0">
                <a:cs typeface="Arial" charset="0"/>
              </a:rPr>
              <a:t>Fresh set of previously sterilised instruments for each subject. </a:t>
            </a:r>
          </a:p>
        </p:txBody>
      </p:sp>
      <p:pic>
        <p:nvPicPr>
          <p:cNvPr id="10244" name="Picture 6" descr="DSCF0037"/>
          <p:cNvPicPr>
            <a:picLocks noChangeAspect="1" noChangeArrowheads="1"/>
          </p:cNvPicPr>
          <p:nvPr/>
        </p:nvPicPr>
        <p:blipFill>
          <a:blip r:embed="rId2" cstate="print"/>
          <a:srcRect/>
          <a:stretch>
            <a:fillRect/>
          </a:stretch>
        </p:blipFill>
        <p:spPr bwMode="auto">
          <a:xfrm>
            <a:off x="5562600" y="1905000"/>
            <a:ext cx="270510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GB" sz="3600" b="1" smtClean="0">
                <a:cs typeface="Arial" charset="0"/>
              </a:rPr>
              <a:t>Surface code 2 – decayed into dentine </a:t>
            </a:r>
          </a:p>
        </p:txBody>
      </p:sp>
      <p:sp>
        <p:nvSpPr>
          <p:cNvPr id="74755" name="Rectangle 3"/>
          <p:cNvSpPr>
            <a:spLocks noGrp="1" noChangeArrowheads="1"/>
          </p:cNvSpPr>
          <p:nvPr>
            <p:ph type="body" sz="half" idx="1"/>
          </p:nvPr>
        </p:nvSpPr>
        <p:spPr>
          <a:xfrm>
            <a:off x="152400" y="2133600"/>
            <a:ext cx="4876800" cy="3810000"/>
          </a:xfrm>
        </p:spPr>
        <p:txBody>
          <a:bodyPr/>
          <a:lstStyle/>
          <a:p>
            <a:pPr eaLnBrk="1" hangingPunct="1">
              <a:lnSpc>
                <a:spcPct val="90000"/>
              </a:lnSpc>
            </a:pPr>
            <a:r>
              <a:rPr lang="en-GB" sz="2800" b="1" smtClean="0">
                <a:cs typeface="Arial" charset="0"/>
              </a:rPr>
              <a:t>Grey shadowing extends to involve the occlusal surface.  </a:t>
            </a:r>
          </a:p>
          <a:p>
            <a:pPr eaLnBrk="1" hangingPunct="1">
              <a:lnSpc>
                <a:spcPct val="90000"/>
              </a:lnSpc>
            </a:pPr>
            <a:r>
              <a:rPr lang="en-GB" sz="2800" b="1" smtClean="0">
                <a:cs typeface="Arial" charset="0"/>
              </a:rPr>
              <a:t>Occlusal surface has remnants of fissure sealant, but caries takes precedence and both lingual and occlusal scored as code 2. </a:t>
            </a:r>
          </a:p>
        </p:txBody>
      </p:sp>
      <p:pic>
        <p:nvPicPr>
          <p:cNvPr id="78852" name="Picture 5" descr="28"/>
          <p:cNvPicPr>
            <a:picLocks noChangeAspect="1" noChangeArrowheads="1"/>
          </p:cNvPicPr>
          <p:nvPr/>
        </p:nvPicPr>
        <p:blipFill>
          <a:blip r:embed="rId2" cstate="print"/>
          <a:srcRect/>
          <a:stretch>
            <a:fillRect/>
          </a:stretch>
        </p:blipFill>
        <p:spPr bwMode="auto">
          <a:xfrm>
            <a:off x="5105400" y="2420888"/>
            <a:ext cx="3810000" cy="2476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26"/>
          <p:cNvSpPr>
            <a:spLocks noGrp="1" noChangeArrowheads="1"/>
          </p:cNvSpPr>
          <p:nvPr>
            <p:ph type="title"/>
          </p:nvPr>
        </p:nvSpPr>
        <p:spPr>
          <a:xfrm>
            <a:off x="228600" y="0"/>
            <a:ext cx="8915400" cy="914400"/>
          </a:xfrm>
        </p:spPr>
        <p:txBody>
          <a:bodyPr/>
          <a:lstStyle/>
          <a:p>
            <a:pPr eaLnBrk="1" hangingPunct="1"/>
            <a:r>
              <a:rPr lang="en-GB" sz="3200" b="1" smtClean="0">
                <a:cs typeface="Arial" charset="0"/>
              </a:rPr>
              <a:t>Surface code 2 – decayed into dentine </a:t>
            </a:r>
          </a:p>
        </p:txBody>
      </p:sp>
      <p:pic>
        <p:nvPicPr>
          <p:cNvPr id="79875" name="Picture 2" descr="Image 3"/>
          <p:cNvPicPr>
            <a:picLocks noChangeAspect="1" noChangeArrowheads="1"/>
          </p:cNvPicPr>
          <p:nvPr/>
        </p:nvPicPr>
        <p:blipFill>
          <a:blip r:embed="rId2" cstate="print"/>
          <a:srcRect/>
          <a:stretch>
            <a:fillRect/>
          </a:stretch>
        </p:blipFill>
        <p:spPr bwMode="auto">
          <a:xfrm>
            <a:off x="755576" y="908720"/>
            <a:ext cx="7816038" cy="54518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GB" sz="3600" b="1" smtClean="0">
                <a:cs typeface="Arial" charset="0"/>
              </a:rPr>
              <a:t>Surface code 2 – decayed into dentine </a:t>
            </a:r>
          </a:p>
        </p:txBody>
      </p:sp>
      <p:sp>
        <p:nvSpPr>
          <p:cNvPr id="76803" name="Rectangle 3"/>
          <p:cNvSpPr>
            <a:spLocks noGrp="1" noChangeArrowheads="1"/>
          </p:cNvSpPr>
          <p:nvPr>
            <p:ph type="body" sz="half" idx="1"/>
          </p:nvPr>
        </p:nvSpPr>
        <p:spPr>
          <a:xfrm>
            <a:off x="152400" y="2133600"/>
            <a:ext cx="4706938" cy="3810000"/>
          </a:xfrm>
        </p:spPr>
        <p:txBody>
          <a:bodyPr/>
          <a:lstStyle/>
          <a:p>
            <a:pPr eaLnBrk="1" hangingPunct="1">
              <a:lnSpc>
                <a:spcPct val="90000"/>
              </a:lnSpc>
            </a:pPr>
            <a:r>
              <a:rPr lang="en-GB" sz="2800" b="1" smtClean="0">
                <a:cs typeface="Arial" charset="0"/>
              </a:rPr>
              <a:t>On the occlusal surface there is a grey shadow extending across into the distal</a:t>
            </a:r>
          </a:p>
          <a:p>
            <a:pPr eaLnBrk="1" hangingPunct="1">
              <a:lnSpc>
                <a:spcPct val="90000"/>
              </a:lnSpc>
            </a:pPr>
            <a:r>
              <a:rPr lang="en-GB" sz="2800" b="1" smtClean="0">
                <a:cs typeface="Arial" charset="0"/>
              </a:rPr>
              <a:t>Both surfaces scored as code 2</a:t>
            </a:r>
          </a:p>
        </p:txBody>
      </p:sp>
      <p:pic>
        <p:nvPicPr>
          <p:cNvPr id="80900" name="Picture 2" descr="Image 3"/>
          <p:cNvPicPr>
            <a:picLocks noChangeAspect="1" noChangeArrowheads="1"/>
          </p:cNvPicPr>
          <p:nvPr/>
        </p:nvPicPr>
        <p:blipFill>
          <a:blip r:embed="rId2" cstate="print"/>
          <a:srcRect/>
          <a:stretch>
            <a:fillRect/>
          </a:stretch>
        </p:blipFill>
        <p:spPr bwMode="auto">
          <a:xfrm>
            <a:off x="4788024" y="2204864"/>
            <a:ext cx="3994150" cy="27860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26"/>
          <p:cNvSpPr>
            <a:spLocks noGrp="1" noChangeArrowheads="1"/>
          </p:cNvSpPr>
          <p:nvPr>
            <p:ph type="title"/>
          </p:nvPr>
        </p:nvSpPr>
        <p:spPr>
          <a:xfrm>
            <a:off x="228600" y="0"/>
            <a:ext cx="8915400" cy="914400"/>
          </a:xfrm>
        </p:spPr>
        <p:txBody>
          <a:bodyPr/>
          <a:lstStyle/>
          <a:p>
            <a:pPr eaLnBrk="1" hangingPunct="1"/>
            <a:r>
              <a:rPr lang="en-GB" sz="3200" b="1" smtClean="0">
                <a:cs typeface="Arial" charset="0"/>
              </a:rPr>
              <a:t>Surface code 2 – decayed into dentine </a:t>
            </a:r>
          </a:p>
        </p:txBody>
      </p:sp>
      <p:pic>
        <p:nvPicPr>
          <p:cNvPr id="81923" name="Picture 1028" descr="29"/>
          <p:cNvPicPr>
            <a:picLocks noChangeAspect="1" noChangeArrowheads="1"/>
          </p:cNvPicPr>
          <p:nvPr/>
        </p:nvPicPr>
        <p:blipFill>
          <a:blip r:embed="rId2" cstate="print"/>
          <a:srcRect/>
          <a:stretch>
            <a:fillRect/>
          </a:stretch>
        </p:blipFill>
        <p:spPr bwMode="auto">
          <a:xfrm>
            <a:off x="683568" y="980728"/>
            <a:ext cx="8079432" cy="5432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GB" sz="3600" b="1" smtClean="0">
                <a:cs typeface="Arial" charset="0"/>
              </a:rPr>
              <a:t>Surface code 2 – decayed into dentine </a:t>
            </a:r>
          </a:p>
        </p:txBody>
      </p:sp>
      <p:sp>
        <p:nvSpPr>
          <p:cNvPr id="78851" name="Rectangle 3"/>
          <p:cNvSpPr>
            <a:spLocks noGrp="1" noChangeArrowheads="1"/>
          </p:cNvSpPr>
          <p:nvPr>
            <p:ph type="body" sz="half" idx="1"/>
          </p:nvPr>
        </p:nvSpPr>
        <p:spPr>
          <a:xfrm>
            <a:off x="152400" y="2133600"/>
            <a:ext cx="4876800" cy="3810000"/>
          </a:xfrm>
        </p:spPr>
        <p:txBody>
          <a:bodyPr/>
          <a:lstStyle/>
          <a:p>
            <a:pPr eaLnBrk="1" hangingPunct="1">
              <a:lnSpc>
                <a:spcPct val="90000"/>
              </a:lnSpc>
            </a:pPr>
            <a:r>
              <a:rPr lang="en-GB" sz="2400" b="1" smtClean="0">
                <a:cs typeface="Arial" charset="0"/>
              </a:rPr>
              <a:t>LLE –occlusal surface has a carious lesion into dentine  </a:t>
            </a:r>
          </a:p>
          <a:p>
            <a:pPr eaLnBrk="1" hangingPunct="1">
              <a:lnSpc>
                <a:spcPct val="90000"/>
              </a:lnSpc>
            </a:pPr>
            <a:r>
              <a:rPr lang="en-GB" sz="2400" b="1" smtClean="0">
                <a:cs typeface="Arial" charset="0"/>
              </a:rPr>
              <a:t>Lesion presents with small cavitated area in the centre surrounded by cream and grey shadowing beneath the enamel</a:t>
            </a:r>
          </a:p>
          <a:p>
            <a:pPr eaLnBrk="1" hangingPunct="1">
              <a:lnSpc>
                <a:spcPct val="90000"/>
              </a:lnSpc>
            </a:pPr>
            <a:r>
              <a:rPr lang="en-GB" sz="2400" b="1" smtClean="0">
                <a:cs typeface="Arial" charset="0"/>
              </a:rPr>
              <a:t>Note that the tip of the cusp is worn and this would be regarded as normal. </a:t>
            </a:r>
          </a:p>
        </p:txBody>
      </p:sp>
      <p:pic>
        <p:nvPicPr>
          <p:cNvPr id="82948" name="Picture 5" descr="29"/>
          <p:cNvPicPr>
            <a:picLocks noChangeAspect="1" noChangeArrowheads="1"/>
          </p:cNvPicPr>
          <p:nvPr/>
        </p:nvPicPr>
        <p:blipFill>
          <a:blip r:embed="rId2" cstate="print"/>
          <a:srcRect/>
          <a:stretch>
            <a:fillRect/>
          </a:stretch>
        </p:blipFill>
        <p:spPr bwMode="auto">
          <a:xfrm>
            <a:off x="5105400" y="2590800"/>
            <a:ext cx="3657600" cy="2459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2949" name="Text Box 6"/>
          <p:cNvSpPr txBox="1">
            <a:spLocks noChangeArrowheads="1"/>
          </p:cNvSpPr>
          <p:nvPr/>
        </p:nvSpPr>
        <p:spPr bwMode="auto">
          <a:xfrm>
            <a:off x="6019800" y="6172200"/>
            <a:ext cx="2647950" cy="400050"/>
          </a:xfrm>
          <a:prstGeom prst="rect">
            <a:avLst/>
          </a:prstGeom>
          <a:noFill/>
          <a:ln w="9525">
            <a:noFill/>
            <a:miter lim="800000"/>
            <a:headEnd/>
            <a:tailEnd/>
          </a:ln>
        </p:spPr>
        <p:txBody>
          <a:bodyPr wrap="none">
            <a:spAutoFit/>
          </a:bodyPr>
          <a:lstStyle/>
          <a:p>
            <a:pPr>
              <a:defRPr/>
            </a:pPr>
            <a:r>
              <a:rPr lang="en-GB" sz="2000" i="1" dirty="0">
                <a:latin typeface="+mn-lt"/>
              </a:rPr>
              <a:t>Continued on next slide</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GB" sz="3600" b="1" smtClean="0">
                <a:cs typeface="Arial" charset="0"/>
              </a:rPr>
              <a:t>Surface code 2 – decayed into dentine </a:t>
            </a:r>
          </a:p>
        </p:txBody>
      </p:sp>
      <p:sp>
        <p:nvSpPr>
          <p:cNvPr id="79875" name="Rectangle 3"/>
          <p:cNvSpPr>
            <a:spLocks noGrp="1" noChangeArrowheads="1"/>
          </p:cNvSpPr>
          <p:nvPr>
            <p:ph type="body" sz="half" idx="1"/>
          </p:nvPr>
        </p:nvSpPr>
        <p:spPr>
          <a:xfrm>
            <a:off x="152400" y="2133600"/>
            <a:ext cx="4876800" cy="3810000"/>
          </a:xfrm>
        </p:spPr>
        <p:txBody>
          <a:bodyPr/>
          <a:lstStyle/>
          <a:p>
            <a:pPr eaLnBrk="1" hangingPunct="1">
              <a:lnSpc>
                <a:spcPct val="90000"/>
              </a:lnSpc>
            </a:pPr>
            <a:r>
              <a:rPr lang="en-GB" sz="2400" b="1" smtClean="0">
                <a:cs typeface="Arial" charset="0"/>
              </a:rPr>
              <a:t>LL6 – occlusal surface has a fissure sealant in place</a:t>
            </a:r>
          </a:p>
          <a:p>
            <a:pPr eaLnBrk="1" hangingPunct="1">
              <a:lnSpc>
                <a:spcPct val="90000"/>
              </a:lnSpc>
            </a:pPr>
            <a:r>
              <a:rPr lang="en-GB" sz="2400" b="1" smtClean="0">
                <a:cs typeface="Arial" charset="0"/>
              </a:rPr>
              <a:t>Sealant is incomplete in that the distal part of the fissure is un-sealed.  </a:t>
            </a:r>
          </a:p>
          <a:p>
            <a:pPr eaLnBrk="1" hangingPunct="1">
              <a:lnSpc>
                <a:spcPct val="90000"/>
              </a:lnSpc>
            </a:pPr>
            <a:r>
              <a:rPr lang="en-GB" sz="2400" b="1" smtClean="0">
                <a:cs typeface="Arial" charset="0"/>
              </a:rPr>
              <a:t>However, as no caries into dentine or fillings are present, this surface would be coded as "$ - sealed surface, type unknown" </a:t>
            </a:r>
          </a:p>
        </p:txBody>
      </p:sp>
      <p:pic>
        <p:nvPicPr>
          <p:cNvPr id="83972" name="Picture 4" descr="29"/>
          <p:cNvPicPr>
            <a:picLocks noChangeAspect="1" noChangeArrowheads="1"/>
          </p:cNvPicPr>
          <p:nvPr/>
        </p:nvPicPr>
        <p:blipFill>
          <a:blip r:embed="rId2" cstate="print"/>
          <a:srcRect/>
          <a:stretch>
            <a:fillRect/>
          </a:stretch>
        </p:blipFill>
        <p:spPr bwMode="auto">
          <a:xfrm>
            <a:off x="5105400" y="2590800"/>
            <a:ext cx="3657600" cy="2459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228600" y="0"/>
            <a:ext cx="8915400" cy="914400"/>
          </a:xfrm>
        </p:spPr>
        <p:txBody>
          <a:bodyPr/>
          <a:lstStyle/>
          <a:p>
            <a:pPr eaLnBrk="1" hangingPunct="1"/>
            <a:r>
              <a:rPr lang="en-GB" sz="3200" b="1" smtClean="0">
                <a:cs typeface="Arial" charset="0"/>
              </a:rPr>
              <a:t>Surface code 2 – decayed into dentine </a:t>
            </a:r>
          </a:p>
        </p:txBody>
      </p:sp>
      <p:pic>
        <p:nvPicPr>
          <p:cNvPr id="84995" name="Picture 2" descr="Image 4"/>
          <p:cNvPicPr>
            <a:picLocks noChangeAspect="1" noChangeArrowheads="1"/>
          </p:cNvPicPr>
          <p:nvPr/>
        </p:nvPicPr>
        <p:blipFill>
          <a:blip r:embed="rId2" cstate="print"/>
          <a:srcRect/>
          <a:stretch>
            <a:fillRect/>
          </a:stretch>
        </p:blipFill>
        <p:spPr bwMode="auto">
          <a:xfrm>
            <a:off x="1187450" y="1125538"/>
            <a:ext cx="6754813" cy="528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85800" y="228600"/>
            <a:ext cx="7772400" cy="1143000"/>
          </a:xfrm>
        </p:spPr>
        <p:txBody>
          <a:bodyPr/>
          <a:lstStyle/>
          <a:p>
            <a:pPr eaLnBrk="1" hangingPunct="1"/>
            <a:r>
              <a:rPr lang="en-GB" sz="3600" b="1" smtClean="0">
                <a:cs typeface="Arial" charset="0"/>
              </a:rPr>
              <a:t>Surface code 2 – decayed into dentine </a:t>
            </a:r>
          </a:p>
        </p:txBody>
      </p:sp>
      <p:sp>
        <p:nvSpPr>
          <p:cNvPr id="81923" name="Text Placeholder 5"/>
          <p:cNvSpPr>
            <a:spLocks noGrp="1"/>
          </p:cNvSpPr>
          <p:nvPr>
            <p:ph type="body" sz="half" idx="1"/>
          </p:nvPr>
        </p:nvSpPr>
        <p:spPr>
          <a:xfrm>
            <a:off x="685800" y="1981200"/>
            <a:ext cx="4173538" cy="4114800"/>
          </a:xfrm>
        </p:spPr>
        <p:txBody>
          <a:bodyPr/>
          <a:lstStyle/>
          <a:p>
            <a:pPr eaLnBrk="1" hangingPunct="1"/>
            <a:r>
              <a:rPr lang="en-GB" b="1" smtClean="0"/>
              <a:t>LL6 occlusal surface has a break in the enamel extending into dentine and a creamy shadowing</a:t>
            </a:r>
          </a:p>
          <a:p>
            <a:pPr eaLnBrk="1" hangingPunct="1"/>
            <a:r>
              <a:rPr lang="en-GB" b="1" smtClean="0"/>
              <a:t>Occlusal code 2</a:t>
            </a:r>
          </a:p>
        </p:txBody>
      </p:sp>
      <p:pic>
        <p:nvPicPr>
          <p:cNvPr id="86020" name="Picture 2" descr="Image 4"/>
          <p:cNvPicPr>
            <a:picLocks noChangeAspect="1" noChangeArrowheads="1"/>
          </p:cNvPicPr>
          <p:nvPr/>
        </p:nvPicPr>
        <p:blipFill>
          <a:blip r:embed="rId2" cstate="print"/>
          <a:srcRect/>
          <a:stretch>
            <a:fillRect/>
          </a:stretch>
        </p:blipFill>
        <p:spPr bwMode="auto">
          <a:xfrm>
            <a:off x="5076825" y="2060575"/>
            <a:ext cx="3744913" cy="29289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228600" y="0"/>
            <a:ext cx="8915400" cy="914400"/>
          </a:xfrm>
        </p:spPr>
        <p:txBody>
          <a:bodyPr/>
          <a:lstStyle/>
          <a:p>
            <a:pPr eaLnBrk="1" hangingPunct="1"/>
            <a:r>
              <a:rPr lang="en-GB" sz="3200" b="1" smtClean="0">
                <a:cs typeface="Arial" charset="0"/>
              </a:rPr>
              <a:t>Surface code 2 – decayed into dentine </a:t>
            </a:r>
          </a:p>
        </p:txBody>
      </p:sp>
      <p:pic>
        <p:nvPicPr>
          <p:cNvPr id="87043" name="Picture 2" descr="103-0342_IMG"/>
          <p:cNvPicPr>
            <a:picLocks noChangeAspect="1" noChangeArrowheads="1"/>
          </p:cNvPicPr>
          <p:nvPr/>
        </p:nvPicPr>
        <p:blipFill>
          <a:blip r:embed="rId2" cstate="print"/>
          <a:srcRect/>
          <a:stretch>
            <a:fillRect/>
          </a:stretch>
        </p:blipFill>
        <p:spPr bwMode="auto">
          <a:xfrm>
            <a:off x="857250" y="1214438"/>
            <a:ext cx="7772400" cy="5143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228600"/>
            <a:ext cx="7772400" cy="1143000"/>
          </a:xfrm>
        </p:spPr>
        <p:txBody>
          <a:bodyPr/>
          <a:lstStyle/>
          <a:p>
            <a:pPr eaLnBrk="1" hangingPunct="1"/>
            <a:r>
              <a:rPr lang="en-GB" sz="3600" b="1" smtClean="0">
                <a:cs typeface="Arial" charset="0"/>
              </a:rPr>
              <a:t>Surface code 2 – decayed into dentine </a:t>
            </a:r>
          </a:p>
        </p:txBody>
      </p:sp>
      <p:sp>
        <p:nvSpPr>
          <p:cNvPr id="83971" name="Text Placeholder 5"/>
          <p:cNvSpPr>
            <a:spLocks noGrp="1"/>
          </p:cNvSpPr>
          <p:nvPr>
            <p:ph type="body" sz="half" idx="1"/>
          </p:nvPr>
        </p:nvSpPr>
        <p:spPr/>
        <p:txBody>
          <a:bodyPr/>
          <a:lstStyle/>
          <a:p>
            <a:pPr eaLnBrk="1" hangingPunct="1"/>
            <a:r>
              <a:rPr lang="en-GB" sz="2800" b="1" smtClean="0"/>
              <a:t>LLE is retained roots</a:t>
            </a:r>
          </a:p>
          <a:p>
            <a:pPr eaLnBrk="1" hangingPunct="1"/>
            <a:r>
              <a:rPr lang="en-GB" sz="2800" b="1" smtClean="0"/>
              <a:t>LL6 has fissures which are widened due to carious breakdown</a:t>
            </a:r>
          </a:p>
          <a:p>
            <a:pPr eaLnBrk="1" hangingPunct="1"/>
            <a:r>
              <a:rPr lang="en-GB" sz="2800" b="1" smtClean="0"/>
              <a:t>Occlusal scored 2</a:t>
            </a:r>
          </a:p>
        </p:txBody>
      </p:sp>
      <p:pic>
        <p:nvPicPr>
          <p:cNvPr id="88068" name="Picture 2" descr="103-0342_IMG"/>
          <p:cNvPicPr>
            <a:picLocks noChangeAspect="1" noChangeArrowheads="1"/>
          </p:cNvPicPr>
          <p:nvPr/>
        </p:nvPicPr>
        <p:blipFill>
          <a:blip r:embed="rId2" cstate="print"/>
          <a:srcRect/>
          <a:stretch>
            <a:fillRect/>
          </a:stretch>
        </p:blipFill>
        <p:spPr bwMode="auto">
          <a:xfrm>
            <a:off x="4714875" y="2000250"/>
            <a:ext cx="4103688" cy="2716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z="3600" b="1" smtClean="0">
                <a:cs typeface="Arial" charset="0"/>
              </a:rPr>
              <a:t>Lights</a:t>
            </a:r>
          </a:p>
        </p:txBody>
      </p:sp>
      <p:sp>
        <p:nvSpPr>
          <p:cNvPr id="11267" name="Rectangle 3"/>
          <p:cNvSpPr>
            <a:spLocks noGrp="1" noChangeArrowheads="1"/>
          </p:cNvSpPr>
          <p:nvPr>
            <p:ph type="body" sz="half" idx="1"/>
          </p:nvPr>
        </p:nvSpPr>
        <p:spPr>
          <a:xfrm>
            <a:off x="323850" y="1981200"/>
            <a:ext cx="4895850" cy="4114800"/>
          </a:xfrm>
        </p:spPr>
        <p:txBody>
          <a:bodyPr/>
          <a:lstStyle/>
          <a:p>
            <a:pPr eaLnBrk="1" hangingPunct="1">
              <a:lnSpc>
                <a:spcPct val="80000"/>
              </a:lnSpc>
            </a:pPr>
            <a:r>
              <a:rPr lang="en-GB" sz="2400" b="1" smtClean="0">
                <a:cs typeface="Arial" charset="0"/>
              </a:rPr>
              <a:t>BASCD recommend a purpose built inspection light yielding 4000 lux at 1 metre</a:t>
            </a:r>
          </a:p>
          <a:p>
            <a:pPr eaLnBrk="1" hangingPunct="1">
              <a:lnSpc>
                <a:spcPct val="80000"/>
              </a:lnSpc>
            </a:pPr>
            <a:r>
              <a:rPr lang="en-GB" sz="2400" b="1" smtClean="0">
                <a:cs typeface="Arial" charset="0"/>
              </a:rPr>
              <a:t>Examples of acceptable lights are:</a:t>
            </a:r>
          </a:p>
          <a:p>
            <a:pPr eaLnBrk="1" hangingPunct="1">
              <a:lnSpc>
                <a:spcPct val="80000"/>
              </a:lnSpc>
            </a:pPr>
            <a:r>
              <a:rPr lang="en-GB" sz="2400" b="1" smtClean="0">
                <a:cs typeface="Arial" charset="0"/>
              </a:rPr>
              <a:t>Brandon Medical Company </a:t>
            </a:r>
          </a:p>
          <a:p>
            <a:pPr eaLnBrk="1" hangingPunct="1">
              <a:lnSpc>
                <a:spcPct val="80000"/>
              </a:lnSpc>
              <a:buFontTx/>
              <a:buNone/>
            </a:pPr>
            <a:r>
              <a:rPr lang="en-GB" sz="2400" b="1" smtClean="0">
                <a:cs typeface="Arial" charset="0"/>
              </a:rPr>
              <a:t>	MT608BASCD</a:t>
            </a:r>
          </a:p>
          <a:p>
            <a:pPr eaLnBrk="1" hangingPunct="1">
              <a:lnSpc>
                <a:spcPct val="80000"/>
              </a:lnSpc>
            </a:pPr>
            <a:r>
              <a:rPr lang="en-GB" sz="2400" b="1" smtClean="0"/>
              <a:t>Daray</a:t>
            </a:r>
          </a:p>
          <a:p>
            <a:pPr eaLnBrk="1" hangingPunct="1">
              <a:lnSpc>
                <a:spcPct val="80000"/>
              </a:lnSpc>
              <a:buFontTx/>
              <a:buNone/>
            </a:pPr>
            <a:r>
              <a:rPr lang="en-GB" sz="2400" b="1" smtClean="0"/>
              <a:t>	X100 with PivotD desk mount</a:t>
            </a:r>
          </a:p>
          <a:p>
            <a:pPr eaLnBrk="1" hangingPunct="1">
              <a:lnSpc>
                <a:spcPct val="80000"/>
              </a:lnSpc>
            </a:pPr>
            <a:r>
              <a:rPr lang="en-GB" sz="2400" b="1" smtClean="0">
                <a:cs typeface="Arial" charset="0"/>
              </a:rPr>
              <a:t>Ensure light is at highest setting</a:t>
            </a:r>
          </a:p>
          <a:p>
            <a:pPr eaLnBrk="1" hangingPunct="1">
              <a:lnSpc>
                <a:spcPct val="80000"/>
              </a:lnSpc>
            </a:pPr>
            <a:endParaRPr lang="en-GB" sz="2400" b="1" smtClean="0">
              <a:cs typeface="Arial" charset="0"/>
            </a:endParaRPr>
          </a:p>
        </p:txBody>
      </p:sp>
      <p:pic>
        <p:nvPicPr>
          <p:cNvPr id="11268" name="Picture 4" descr="DSCF0043"/>
          <p:cNvPicPr>
            <a:picLocks noChangeAspect="1" noChangeArrowheads="1"/>
          </p:cNvPicPr>
          <p:nvPr/>
        </p:nvPicPr>
        <p:blipFill>
          <a:blip r:embed="rId2" cstate="print"/>
          <a:srcRect/>
          <a:stretch>
            <a:fillRect/>
          </a:stretch>
        </p:blipFill>
        <p:spPr bwMode="auto">
          <a:xfrm>
            <a:off x="5292725" y="2133600"/>
            <a:ext cx="3529013" cy="3486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026"/>
          <p:cNvSpPr>
            <a:spLocks noGrp="1" noChangeArrowheads="1"/>
          </p:cNvSpPr>
          <p:nvPr>
            <p:ph type="title"/>
          </p:nvPr>
        </p:nvSpPr>
        <p:spPr>
          <a:xfrm>
            <a:off x="228600" y="0"/>
            <a:ext cx="8915400" cy="914400"/>
          </a:xfrm>
        </p:spPr>
        <p:txBody>
          <a:bodyPr/>
          <a:lstStyle/>
          <a:p>
            <a:pPr eaLnBrk="1" hangingPunct="1"/>
            <a:r>
              <a:rPr lang="en-GB" sz="3200" b="1" smtClean="0">
                <a:cs typeface="Arial" charset="0"/>
              </a:rPr>
              <a:t>Surface code 2 – decayed into dentine </a:t>
            </a:r>
          </a:p>
        </p:txBody>
      </p:sp>
      <p:pic>
        <p:nvPicPr>
          <p:cNvPr id="89091" name="Picture 1028" descr="Dsc_0002"/>
          <p:cNvPicPr>
            <a:picLocks noChangeAspect="1" noChangeArrowheads="1"/>
          </p:cNvPicPr>
          <p:nvPr/>
        </p:nvPicPr>
        <p:blipFill>
          <a:blip r:embed="rId2" cstate="print"/>
          <a:srcRect/>
          <a:stretch>
            <a:fillRect/>
          </a:stretch>
        </p:blipFill>
        <p:spPr bwMode="auto">
          <a:xfrm>
            <a:off x="827584" y="836712"/>
            <a:ext cx="7490792" cy="55853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GB" sz="3600" b="1" smtClean="0">
                <a:cs typeface="Arial" charset="0"/>
              </a:rPr>
              <a:t>Surface code 2 – decayed into dentine </a:t>
            </a:r>
          </a:p>
        </p:txBody>
      </p:sp>
      <p:sp>
        <p:nvSpPr>
          <p:cNvPr id="86019" name="Rectangle 3"/>
          <p:cNvSpPr>
            <a:spLocks noGrp="1" noChangeArrowheads="1"/>
          </p:cNvSpPr>
          <p:nvPr>
            <p:ph type="body" sz="half" idx="1"/>
          </p:nvPr>
        </p:nvSpPr>
        <p:spPr>
          <a:xfrm>
            <a:off x="381000" y="2133600"/>
            <a:ext cx="4495800" cy="3810000"/>
          </a:xfrm>
        </p:spPr>
        <p:txBody>
          <a:bodyPr/>
          <a:lstStyle/>
          <a:p>
            <a:pPr eaLnBrk="1" hangingPunct="1">
              <a:lnSpc>
                <a:spcPct val="90000"/>
              </a:lnSpc>
            </a:pPr>
            <a:r>
              <a:rPr lang="en-GB" sz="2400" b="1" smtClean="0">
                <a:cs typeface="Arial" charset="0"/>
              </a:rPr>
              <a:t>URE - glass ionomer material </a:t>
            </a:r>
            <a:r>
              <a:rPr lang="en-GB" sz="2400" b="1" u="sng" smtClean="0">
                <a:cs typeface="Arial" charset="0"/>
              </a:rPr>
              <a:t>on</a:t>
            </a:r>
            <a:r>
              <a:rPr lang="en-GB" sz="2400" b="1" smtClean="0">
                <a:cs typeface="Arial" charset="0"/>
              </a:rPr>
              <a:t> the occlusal surface </a:t>
            </a:r>
          </a:p>
          <a:p>
            <a:pPr eaLnBrk="1" hangingPunct="1">
              <a:lnSpc>
                <a:spcPct val="90000"/>
              </a:lnSpc>
            </a:pPr>
            <a:r>
              <a:rPr lang="en-GB" sz="2400" b="1" smtClean="0">
                <a:cs typeface="Arial" charset="0"/>
              </a:rPr>
              <a:t>fissure sealant + large carious lesion into dentine</a:t>
            </a:r>
          </a:p>
          <a:p>
            <a:pPr eaLnBrk="1" hangingPunct="1">
              <a:lnSpc>
                <a:spcPct val="90000"/>
              </a:lnSpc>
            </a:pPr>
            <a:r>
              <a:rPr lang="en-GB" sz="2400" b="1" smtClean="0">
                <a:cs typeface="Arial" charset="0"/>
              </a:rPr>
              <a:t>occlusal and mesial both code 2 - decayed</a:t>
            </a:r>
          </a:p>
          <a:p>
            <a:pPr eaLnBrk="1" hangingPunct="1">
              <a:lnSpc>
                <a:spcPct val="90000"/>
              </a:lnSpc>
            </a:pPr>
            <a:r>
              <a:rPr lang="en-GB" sz="2400" b="1" smtClean="0">
                <a:cs typeface="Arial" charset="0"/>
              </a:rPr>
              <a:t>URD has grey shadow within distal surface, dry and check before coding</a:t>
            </a:r>
          </a:p>
        </p:txBody>
      </p:sp>
      <p:pic>
        <p:nvPicPr>
          <p:cNvPr id="90116" name="Picture 4" descr="Dsc_0002"/>
          <p:cNvPicPr>
            <a:picLocks noChangeAspect="1" noChangeArrowheads="1"/>
          </p:cNvPicPr>
          <p:nvPr/>
        </p:nvPicPr>
        <p:blipFill>
          <a:blip r:embed="rId2" cstate="print"/>
          <a:srcRect/>
          <a:stretch>
            <a:fillRect/>
          </a:stretch>
        </p:blipFill>
        <p:spPr bwMode="auto">
          <a:xfrm>
            <a:off x="5029200" y="2514600"/>
            <a:ext cx="3295650" cy="2457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Grp="1" noChangeArrowheads="1"/>
          </p:cNvSpPr>
          <p:nvPr>
            <p:ph type="title"/>
          </p:nvPr>
        </p:nvSpPr>
        <p:spPr>
          <a:xfrm>
            <a:off x="228600" y="0"/>
            <a:ext cx="8915400" cy="914400"/>
          </a:xfrm>
        </p:spPr>
        <p:txBody>
          <a:bodyPr/>
          <a:lstStyle/>
          <a:p>
            <a:pPr eaLnBrk="1" hangingPunct="1"/>
            <a:r>
              <a:rPr lang="en-GB" sz="3200" b="1" smtClean="0">
                <a:cs typeface="Arial" charset="0"/>
              </a:rPr>
              <a:t>Surface code 2 into dentine OR </a:t>
            </a:r>
            <a:br>
              <a:rPr lang="en-GB" sz="3200" b="1" smtClean="0">
                <a:cs typeface="Arial" charset="0"/>
              </a:rPr>
            </a:br>
            <a:r>
              <a:rPr lang="en-GB" sz="3200" b="1" smtClean="0">
                <a:cs typeface="Arial" charset="0"/>
              </a:rPr>
              <a:t>code 3 decay with pulpal involvement ?-  Discuss</a:t>
            </a:r>
          </a:p>
        </p:txBody>
      </p:sp>
      <p:pic>
        <p:nvPicPr>
          <p:cNvPr id="91139" name="Picture 1028" descr="Dscf0050"/>
          <p:cNvPicPr>
            <a:picLocks noChangeAspect="1" noChangeArrowheads="1"/>
          </p:cNvPicPr>
          <p:nvPr/>
        </p:nvPicPr>
        <p:blipFill>
          <a:blip r:embed="rId2" cstate="print"/>
          <a:srcRect/>
          <a:stretch>
            <a:fillRect/>
          </a:stretch>
        </p:blipFill>
        <p:spPr bwMode="auto">
          <a:xfrm>
            <a:off x="539552" y="1124744"/>
            <a:ext cx="7999158" cy="46259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26"/>
          <p:cNvSpPr>
            <a:spLocks noGrp="1" noChangeArrowheads="1"/>
          </p:cNvSpPr>
          <p:nvPr>
            <p:ph type="title"/>
          </p:nvPr>
        </p:nvSpPr>
        <p:spPr>
          <a:xfrm>
            <a:off x="611188" y="404813"/>
            <a:ext cx="7772400" cy="1143000"/>
          </a:xfrm>
        </p:spPr>
        <p:txBody>
          <a:bodyPr/>
          <a:lstStyle/>
          <a:p>
            <a:pPr eaLnBrk="1" hangingPunct="1"/>
            <a:r>
              <a:rPr lang="en-GB" sz="3600" b="1" smtClean="0">
                <a:cs typeface="Arial" charset="0"/>
              </a:rPr>
              <a:t>Surface code 2 into dentine OR </a:t>
            </a:r>
            <a:br>
              <a:rPr lang="en-GB" sz="3600" b="1" smtClean="0">
                <a:cs typeface="Arial" charset="0"/>
              </a:rPr>
            </a:br>
            <a:r>
              <a:rPr lang="en-GB" sz="3600" b="1" smtClean="0">
                <a:cs typeface="Arial" charset="0"/>
              </a:rPr>
              <a:t>code 3 decay with pulpal involvement? -  Discuss</a:t>
            </a:r>
          </a:p>
        </p:txBody>
      </p:sp>
      <p:sp>
        <p:nvSpPr>
          <p:cNvPr id="88067" name="Rectangle 1027"/>
          <p:cNvSpPr>
            <a:spLocks noGrp="1" noChangeArrowheads="1"/>
          </p:cNvSpPr>
          <p:nvPr>
            <p:ph type="body" sz="half" idx="1"/>
          </p:nvPr>
        </p:nvSpPr>
        <p:spPr>
          <a:xfrm>
            <a:off x="228600" y="2209800"/>
            <a:ext cx="4495800" cy="3810000"/>
          </a:xfrm>
        </p:spPr>
        <p:txBody>
          <a:bodyPr/>
          <a:lstStyle/>
          <a:p>
            <a:pPr eaLnBrk="1" hangingPunct="1"/>
            <a:r>
              <a:rPr lang="en-GB" sz="2400" b="1" smtClean="0">
                <a:cs typeface="Arial" charset="0"/>
              </a:rPr>
              <a:t>Very large carious lesion into dentine</a:t>
            </a:r>
          </a:p>
          <a:p>
            <a:pPr eaLnBrk="1" hangingPunct="1"/>
            <a:r>
              <a:rPr lang="en-GB" sz="2400" b="1" smtClean="0">
                <a:cs typeface="Arial" charset="0"/>
              </a:rPr>
              <a:t>Large area of cavitation</a:t>
            </a:r>
          </a:p>
          <a:p>
            <a:pPr eaLnBrk="1" hangingPunct="1"/>
            <a:r>
              <a:rPr lang="en-GB" sz="2400" b="1" smtClean="0">
                <a:cs typeface="Arial" charset="0"/>
              </a:rPr>
              <a:t>Creamy opacity on lingual occlusal aspect</a:t>
            </a:r>
          </a:p>
          <a:p>
            <a:pPr eaLnBrk="1" hangingPunct="1"/>
            <a:r>
              <a:rPr lang="en-GB" sz="2400" b="1" smtClean="0">
                <a:cs typeface="Arial" charset="0"/>
              </a:rPr>
              <a:t>Grey shadowing involving most of disto-buccal cusp</a:t>
            </a:r>
          </a:p>
        </p:txBody>
      </p:sp>
      <p:pic>
        <p:nvPicPr>
          <p:cNvPr id="92164" name="Picture 1028" descr="Dscf0050"/>
          <p:cNvPicPr>
            <a:picLocks noChangeAspect="1" noChangeArrowheads="1"/>
          </p:cNvPicPr>
          <p:nvPr/>
        </p:nvPicPr>
        <p:blipFill>
          <a:blip r:embed="rId2" cstate="print"/>
          <a:srcRect/>
          <a:stretch>
            <a:fillRect/>
          </a:stretch>
        </p:blipFill>
        <p:spPr bwMode="auto">
          <a:xfrm>
            <a:off x="4876800" y="2362200"/>
            <a:ext cx="3810000" cy="22034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28600" y="0"/>
            <a:ext cx="8915400" cy="914400"/>
          </a:xfrm>
        </p:spPr>
        <p:txBody>
          <a:bodyPr/>
          <a:lstStyle/>
          <a:p>
            <a:pPr eaLnBrk="1" hangingPunct="1"/>
            <a:r>
              <a:rPr lang="en-GB" sz="2800" b="1" smtClean="0">
                <a:cs typeface="Arial" charset="0"/>
              </a:rPr>
              <a:t>Surface code 3 – decay with pulpal involvement</a:t>
            </a:r>
          </a:p>
        </p:txBody>
      </p:sp>
      <p:pic>
        <p:nvPicPr>
          <p:cNvPr id="93187" name="Picture 5" descr="Dsc_0013"/>
          <p:cNvPicPr>
            <a:picLocks noChangeAspect="1" noChangeArrowheads="1"/>
          </p:cNvPicPr>
          <p:nvPr/>
        </p:nvPicPr>
        <p:blipFill>
          <a:blip r:embed="rId2" cstate="print"/>
          <a:srcRect/>
          <a:stretch>
            <a:fillRect/>
          </a:stretch>
        </p:blipFill>
        <p:spPr bwMode="auto">
          <a:xfrm>
            <a:off x="395536" y="1052736"/>
            <a:ext cx="8299648" cy="49433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85800" y="304800"/>
            <a:ext cx="7772400" cy="1143000"/>
          </a:xfrm>
        </p:spPr>
        <p:txBody>
          <a:bodyPr rtlCol="0">
            <a:normAutofit fontScale="90000"/>
          </a:bodyPr>
          <a:lstStyle/>
          <a:p>
            <a:pPr eaLnBrk="1" fontAlgn="auto" hangingPunct="1">
              <a:spcAft>
                <a:spcPts val="0"/>
              </a:spcAft>
              <a:defRPr/>
            </a:pPr>
            <a:r>
              <a:rPr lang="en-GB" sz="3600" b="1" smtClean="0">
                <a:cs typeface="Arial" charset="0"/>
              </a:rPr>
              <a:t>Surface code 3 – decay with pulpal involvement</a:t>
            </a:r>
          </a:p>
        </p:txBody>
      </p:sp>
      <p:sp>
        <p:nvSpPr>
          <p:cNvPr id="90115" name="Rectangle 3"/>
          <p:cNvSpPr>
            <a:spLocks noGrp="1" noChangeArrowheads="1"/>
          </p:cNvSpPr>
          <p:nvPr>
            <p:ph type="body" sz="half" idx="1"/>
          </p:nvPr>
        </p:nvSpPr>
        <p:spPr>
          <a:xfrm>
            <a:off x="304800" y="1828800"/>
            <a:ext cx="4495800" cy="3810000"/>
          </a:xfrm>
        </p:spPr>
        <p:txBody>
          <a:bodyPr/>
          <a:lstStyle/>
          <a:p>
            <a:pPr eaLnBrk="1" hangingPunct="1"/>
            <a:r>
              <a:rPr lang="en-GB" sz="2800" b="1" smtClean="0">
                <a:cs typeface="Arial" charset="0"/>
              </a:rPr>
              <a:t>Upper anterior deciduous teeth decayed into dentine</a:t>
            </a:r>
          </a:p>
          <a:p>
            <a:pPr eaLnBrk="1" hangingPunct="1"/>
            <a:r>
              <a:rPr lang="en-GB" sz="2800" b="1" smtClean="0">
                <a:cs typeface="Arial" charset="0"/>
              </a:rPr>
              <a:t>Mesial surfaces of central incisors likely to be decayed with pulpal involvement, Code 3</a:t>
            </a:r>
          </a:p>
        </p:txBody>
      </p:sp>
      <p:pic>
        <p:nvPicPr>
          <p:cNvPr id="94212" name="Picture 5" descr="Dsc_0013"/>
          <p:cNvPicPr>
            <a:picLocks noChangeAspect="1" noChangeArrowheads="1"/>
          </p:cNvPicPr>
          <p:nvPr/>
        </p:nvPicPr>
        <p:blipFill>
          <a:blip r:embed="rId2" cstate="print"/>
          <a:srcRect/>
          <a:stretch>
            <a:fillRect/>
          </a:stretch>
        </p:blipFill>
        <p:spPr bwMode="auto">
          <a:xfrm>
            <a:off x="4876800" y="2362200"/>
            <a:ext cx="3657600" cy="2178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26"/>
          <p:cNvSpPr>
            <a:spLocks noGrp="1" noChangeArrowheads="1"/>
          </p:cNvSpPr>
          <p:nvPr>
            <p:ph type="title"/>
          </p:nvPr>
        </p:nvSpPr>
        <p:spPr>
          <a:xfrm>
            <a:off x="228600" y="0"/>
            <a:ext cx="8915400" cy="914400"/>
          </a:xfrm>
        </p:spPr>
        <p:txBody>
          <a:bodyPr/>
          <a:lstStyle/>
          <a:p>
            <a:pPr eaLnBrk="1" hangingPunct="1"/>
            <a:r>
              <a:rPr lang="en-GB" sz="2800" b="1" smtClean="0">
                <a:cs typeface="Arial" charset="0"/>
              </a:rPr>
              <a:t>Surface code 3 – decay with pulpal involvement</a:t>
            </a:r>
            <a:r>
              <a:rPr lang="en-GB" sz="3200" b="1" smtClean="0">
                <a:cs typeface="Arial" charset="0"/>
              </a:rPr>
              <a:t> </a:t>
            </a:r>
          </a:p>
        </p:txBody>
      </p:sp>
      <p:pic>
        <p:nvPicPr>
          <p:cNvPr id="95235" name="Picture 7" descr="MR lower arch"/>
          <p:cNvPicPr>
            <a:picLocks noChangeArrowheads="1"/>
          </p:cNvPicPr>
          <p:nvPr/>
        </p:nvPicPr>
        <p:blipFill>
          <a:blip r:embed="rId2" cstate="print"/>
          <a:srcRect t="20583"/>
          <a:stretch>
            <a:fillRect/>
          </a:stretch>
        </p:blipFill>
        <p:spPr bwMode="auto">
          <a:xfrm>
            <a:off x="539552" y="1556792"/>
            <a:ext cx="8242945" cy="43301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85800" y="457200"/>
            <a:ext cx="7772400" cy="1143000"/>
          </a:xfrm>
        </p:spPr>
        <p:txBody>
          <a:bodyPr rtlCol="0">
            <a:normAutofit fontScale="90000"/>
          </a:bodyPr>
          <a:lstStyle/>
          <a:p>
            <a:pPr eaLnBrk="1" fontAlgn="auto" hangingPunct="1">
              <a:spcAft>
                <a:spcPts val="0"/>
              </a:spcAft>
              <a:defRPr/>
            </a:pPr>
            <a:r>
              <a:rPr lang="en-GB" sz="3600" b="1" smtClean="0">
                <a:cs typeface="Arial" charset="0"/>
              </a:rPr>
              <a:t>Surface code 3 – decay with pulpal involvement </a:t>
            </a:r>
          </a:p>
        </p:txBody>
      </p:sp>
      <p:sp>
        <p:nvSpPr>
          <p:cNvPr id="92163" name="Text Placeholder 5"/>
          <p:cNvSpPr>
            <a:spLocks noGrp="1"/>
          </p:cNvSpPr>
          <p:nvPr>
            <p:ph type="body" sz="half" idx="1"/>
          </p:nvPr>
        </p:nvSpPr>
        <p:spPr>
          <a:xfrm>
            <a:off x="571500" y="2000250"/>
            <a:ext cx="3886200" cy="4114800"/>
          </a:xfrm>
        </p:spPr>
        <p:txBody>
          <a:bodyPr/>
          <a:lstStyle/>
          <a:p>
            <a:pPr eaLnBrk="1" hangingPunct="1"/>
            <a:r>
              <a:rPr lang="en-GB" b="1" smtClean="0"/>
              <a:t>LLE is extensively decayed</a:t>
            </a:r>
          </a:p>
          <a:p>
            <a:pPr eaLnBrk="1" hangingPunct="1"/>
            <a:r>
              <a:rPr lang="en-GB" b="1" smtClean="0"/>
              <a:t>Occlusal, buccal and distal code 3</a:t>
            </a:r>
          </a:p>
        </p:txBody>
      </p:sp>
      <p:pic>
        <p:nvPicPr>
          <p:cNvPr id="96260" name="Picture 7" descr="MR lower arch"/>
          <p:cNvPicPr>
            <a:picLocks noChangeArrowheads="1"/>
          </p:cNvPicPr>
          <p:nvPr/>
        </p:nvPicPr>
        <p:blipFill>
          <a:blip r:embed="rId2" cstate="print"/>
          <a:srcRect t="20583"/>
          <a:stretch>
            <a:fillRect/>
          </a:stretch>
        </p:blipFill>
        <p:spPr bwMode="auto">
          <a:xfrm>
            <a:off x="4644008" y="2348880"/>
            <a:ext cx="4156075" cy="20272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26"/>
          <p:cNvSpPr>
            <a:spLocks noGrp="1" noChangeArrowheads="1"/>
          </p:cNvSpPr>
          <p:nvPr>
            <p:ph type="title"/>
          </p:nvPr>
        </p:nvSpPr>
        <p:spPr>
          <a:xfrm>
            <a:off x="228600" y="0"/>
            <a:ext cx="8915400" cy="914400"/>
          </a:xfrm>
        </p:spPr>
        <p:txBody>
          <a:bodyPr/>
          <a:lstStyle/>
          <a:p>
            <a:pPr eaLnBrk="1" hangingPunct="1"/>
            <a:r>
              <a:rPr lang="en-GB" sz="2800" b="1" smtClean="0">
                <a:cs typeface="Arial" charset="0"/>
              </a:rPr>
              <a:t>Surface code 3 – decay with pulpal involvement</a:t>
            </a:r>
            <a:r>
              <a:rPr lang="en-GB" sz="3200" b="1" smtClean="0">
                <a:cs typeface="Arial" charset="0"/>
              </a:rPr>
              <a:t> </a:t>
            </a:r>
          </a:p>
        </p:txBody>
      </p:sp>
      <p:pic>
        <p:nvPicPr>
          <p:cNvPr id="97283" name="Picture 2" descr="IMG_1164"/>
          <p:cNvPicPr>
            <a:picLocks noChangeAspect="1" noChangeArrowheads="1"/>
          </p:cNvPicPr>
          <p:nvPr/>
        </p:nvPicPr>
        <p:blipFill>
          <a:blip r:embed="rId2" cstate="print"/>
          <a:srcRect/>
          <a:stretch>
            <a:fillRect/>
          </a:stretch>
        </p:blipFill>
        <p:spPr bwMode="auto">
          <a:xfrm>
            <a:off x="827584" y="1196752"/>
            <a:ext cx="7694215" cy="5091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685800" y="457200"/>
            <a:ext cx="7772400" cy="1143000"/>
          </a:xfrm>
        </p:spPr>
        <p:txBody>
          <a:bodyPr rtlCol="0">
            <a:normAutofit fontScale="90000"/>
          </a:bodyPr>
          <a:lstStyle/>
          <a:p>
            <a:pPr eaLnBrk="1" fontAlgn="auto" hangingPunct="1">
              <a:spcAft>
                <a:spcPts val="0"/>
              </a:spcAft>
              <a:defRPr/>
            </a:pPr>
            <a:r>
              <a:rPr lang="en-GB" sz="3600" b="1" smtClean="0">
                <a:cs typeface="Arial" charset="0"/>
              </a:rPr>
              <a:t>Surface code 3 – decay with pulpal involvement </a:t>
            </a:r>
          </a:p>
        </p:txBody>
      </p:sp>
      <p:sp>
        <p:nvSpPr>
          <p:cNvPr id="94211" name="Text Placeholder 5"/>
          <p:cNvSpPr>
            <a:spLocks noGrp="1"/>
          </p:cNvSpPr>
          <p:nvPr>
            <p:ph type="body" sz="half" idx="1"/>
          </p:nvPr>
        </p:nvSpPr>
        <p:spPr/>
        <p:txBody>
          <a:bodyPr/>
          <a:lstStyle/>
          <a:p>
            <a:pPr eaLnBrk="1" hangingPunct="1"/>
            <a:r>
              <a:rPr lang="en-GB" sz="2800" b="1" smtClean="0"/>
              <a:t>UR2 has a large carious lesion on the lingual and distal surfaces, code 3</a:t>
            </a:r>
          </a:p>
          <a:p>
            <a:pPr eaLnBrk="1" hangingPunct="1"/>
            <a:r>
              <a:rPr lang="en-GB" sz="2800" b="1" smtClean="0"/>
              <a:t>Caries into dentine is present on adjacent teeth</a:t>
            </a:r>
          </a:p>
          <a:p>
            <a:pPr eaLnBrk="1" hangingPunct="1"/>
            <a:endParaRPr lang="en-GB" sz="2800" b="1" smtClean="0"/>
          </a:p>
        </p:txBody>
      </p:sp>
      <p:pic>
        <p:nvPicPr>
          <p:cNvPr id="98308" name="Picture 2" descr="IMG_1164"/>
          <p:cNvPicPr>
            <a:picLocks noChangeAspect="1" noChangeArrowheads="1"/>
          </p:cNvPicPr>
          <p:nvPr/>
        </p:nvPicPr>
        <p:blipFill>
          <a:blip r:embed="rId2" cstate="print"/>
          <a:srcRect/>
          <a:stretch>
            <a:fillRect/>
          </a:stretch>
        </p:blipFill>
        <p:spPr bwMode="auto">
          <a:xfrm>
            <a:off x="4714875" y="2143125"/>
            <a:ext cx="3960813" cy="2620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GB" sz="4000" b="1" smtClean="0"/>
              <a:t>Oral</a:t>
            </a:r>
            <a:r>
              <a:rPr lang="en-GB" sz="4000" smtClean="0"/>
              <a:t> </a:t>
            </a:r>
            <a:r>
              <a:rPr lang="en-GB" sz="4000" b="1" smtClean="0"/>
              <a:t>cleanliness</a:t>
            </a:r>
            <a:r>
              <a:rPr lang="en-GB" sz="4000" smtClean="0"/>
              <a:t> </a:t>
            </a:r>
            <a:r>
              <a:rPr lang="en-GB" sz="4000" b="1" smtClean="0"/>
              <a:t>examination</a:t>
            </a:r>
          </a:p>
        </p:txBody>
      </p:sp>
      <p:sp>
        <p:nvSpPr>
          <p:cNvPr id="12291" name="Rectangle 3"/>
          <p:cNvSpPr>
            <a:spLocks noGrp="1" noChangeArrowheads="1"/>
          </p:cNvSpPr>
          <p:nvPr>
            <p:ph idx="1"/>
          </p:nvPr>
        </p:nvSpPr>
        <p:spPr>
          <a:xfrm>
            <a:off x="357188" y="1928813"/>
            <a:ext cx="8424862" cy="4214812"/>
          </a:xfrm>
        </p:spPr>
        <p:txBody>
          <a:bodyPr/>
          <a:lstStyle/>
          <a:p>
            <a:pPr eaLnBrk="1" hangingPunct="1"/>
            <a:r>
              <a:rPr lang="en-GB" b="1" smtClean="0"/>
              <a:t>Ask child to bite together</a:t>
            </a:r>
          </a:p>
          <a:p>
            <a:pPr eaLnBrk="1" hangingPunct="1"/>
            <a:r>
              <a:rPr lang="en-GB" b="1" smtClean="0"/>
              <a:t>Lift upper lip</a:t>
            </a:r>
          </a:p>
          <a:p>
            <a:pPr eaLnBrk="1" hangingPunct="1"/>
            <a:r>
              <a:rPr lang="en-GB" b="1" smtClean="0"/>
              <a:t>Look at buccal surfaces of upper canine to upper canine</a:t>
            </a:r>
          </a:p>
          <a:p>
            <a:pPr eaLnBrk="1" hangingPunct="1"/>
            <a:r>
              <a:rPr lang="en-GB" b="1" smtClean="0"/>
              <a:t>Only score visible plaque </a:t>
            </a:r>
          </a:p>
          <a:p>
            <a:pPr eaLnBrk="1" hangingPunct="1"/>
            <a:r>
              <a:rPr lang="en-GB" b="1" smtClean="0"/>
              <a:t>Ignore food remnants in an otherwise clean mouth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026"/>
          <p:cNvSpPr>
            <a:spLocks noGrp="1" noChangeArrowheads="1"/>
          </p:cNvSpPr>
          <p:nvPr>
            <p:ph type="title"/>
          </p:nvPr>
        </p:nvSpPr>
        <p:spPr>
          <a:xfrm>
            <a:off x="228600" y="0"/>
            <a:ext cx="8915400" cy="914400"/>
          </a:xfrm>
        </p:spPr>
        <p:txBody>
          <a:bodyPr/>
          <a:lstStyle/>
          <a:p>
            <a:pPr eaLnBrk="1" hangingPunct="1"/>
            <a:r>
              <a:rPr lang="en-GB" sz="2800" b="1" smtClean="0">
                <a:cs typeface="Arial" charset="0"/>
              </a:rPr>
              <a:t>Surface code 3 – decay with pulpal involvement</a:t>
            </a:r>
            <a:r>
              <a:rPr lang="en-GB" sz="3200" b="1" smtClean="0">
                <a:cs typeface="Arial" charset="0"/>
              </a:rPr>
              <a:t> </a:t>
            </a:r>
          </a:p>
        </p:txBody>
      </p:sp>
      <p:pic>
        <p:nvPicPr>
          <p:cNvPr id="99331" name="Picture 2" descr="JL caries upper primary dentition"/>
          <p:cNvPicPr>
            <a:picLocks noChangeAspect="1" noChangeArrowheads="1"/>
          </p:cNvPicPr>
          <p:nvPr/>
        </p:nvPicPr>
        <p:blipFill>
          <a:blip r:embed="rId2" cstate="print"/>
          <a:srcRect/>
          <a:stretch>
            <a:fillRect/>
          </a:stretch>
        </p:blipFill>
        <p:spPr bwMode="auto">
          <a:xfrm>
            <a:off x="428625" y="928688"/>
            <a:ext cx="8358188" cy="5557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685800" y="457200"/>
            <a:ext cx="7772400" cy="1143000"/>
          </a:xfrm>
        </p:spPr>
        <p:txBody>
          <a:bodyPr rtlCol="0">
            <a:normAutofit fontScale="90000"/>
          </a:bodyPr>
          <a:lstStyle/>
          <a:p>
            <a:pPr eaLnBrk="1" fontAlgn="auto" hangingPunct="1">
              <a:spcAft>
                <a:spcPts val="0"/>
              </a:spcAft>
              <a:defRPr/>
            </a:pPr>
            <a:r>
              <a:rPr lang="en-GB" sz="3600" b="1" smtClean="0">
                <a:cs typeface="Arial" charset="0"/>
              </a:rPr>
              <a:t>Surface code 3 – decay with pulpal involvement </a:t>
            </a:r>
          </a:p>
        </p:txBody>
      </p:sp>
      <p:sp>
        <p:nvSpPr>
          <p:cNvPr id="96259" name="Text Placeholder 5"/>
          <p:cNvSpPr>
            <a:spLocks noGrp="1"/>
          </p:cNvSpPr>
          <p:nvPr>
            <p:ph type="body" sz="half" idx="1"/>
          </p:nvPr>
        </p:nvSpPr>
        <p:spPr>
          <a:xfrm>
            <a:off x="285750" y="2214563"/>
            <a:ext cx="4071938" cy="4114800"/>
          </a:xfrm>
        </p:spPr>
        <p:txBody>
          <a:bodyPr/>
          <a:lstStyle/>
          <a:p>
            <a:pPr eaLnBrk="1" hangingPunct="1"/>
            <a:r>
              <a:rPr lang="en-GB" b="1" smtClean="0"/>
              <a:t>URD occlusal and mesial code 3</a:t>
            </a:r>
          </a:p>
          <a:p>
            <a:pPr eaLnBrk="1" hangingPunct="1"/>
            <a:r>
              <a:rPr lang="en-GB" b="1" smtClean="0"/>
              <a:t>Discuss the many carious lesions on other teeth</a:t>
            </a:r>
          </a:p>
        </p:txBody>
      </p:sp>
      <p:pic>
        <p:nvPicPr>
          <p:cNvPr id="100356" name="Picture 2" descr="JL caries upper primary dentition"/>
          <p:cNvPicPr>
            <a:picLocks noChangeAspect="1" noChangeArrowheads="1"/>
          </p:cNvPicPr>
          <p:nvPr/>
        </p:nvPicPr>
        <p:blipFill>
          <a:blip r:embed="rId2" cstate="print"/>
          <a:srcRect/>
          <a:stretch>
            <a:fillRect/>
          </a:stretch>
        </p:blipFill>
        <p:spPr bwMode="auto">
          <a:xfrm>
            <a:off x="4572000" y="2276872"/>
            <a:ext cx="4106862" cy="2730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26"/>
          <p:cNvSpPr>
            <a:spLocks noGrp="1" noChangeArrowheads="1"/>
          </p:cNvSpPr>
          <p:nvPr>
            <p:ph type="title"/>
          </p:nvPr>
        </p:nvSpPr>
        <p:spPr>
          <a:xfrm>
            <a:off x="228600" y="0"/>
            <a:ext cx="8915400" cy="914400"/>
          </a:xfrm>
        </p:spPr>
        <p:txBody>
          <a:bodyPr/>
          <a:lstStyle/>
          <a:p>
            <a:pPr eaLnBrk="1" hangingPunct="1"/>
            <a:r>
              <a:rPr lang="en-GB" sz="2800" b="1" smtClean="0">
                <a:cs typeface="Arial" charset="0"/>
              </a:rPr>
              <a:t>Surface code 3 – decay with pulpal involvement</a:t>
            </a:r>
            <a:r>
              <a:rPr lang="en-GB" sz="3200" b="1" smtClean="0">
                <a:cs typeface="Arial" charset="0"/>
              </a:rPr>
              <a:t> </a:t>
            </a:r>
          </a:p>
        </p:txBody>
      </p:sp>
      <p:pic>
        <p:nvPicPr>
          <p:cNvPr id="101379" name="Picture 2" descr="JL carious lower primary dentition"/>
          <p:cNvPicPr>
            <a:picLocks noChangeAspect="1" noChangeArrowheads="1"/>
          </p:cNvPicPr>
          <p:nvPr/>
        </p:nvPicPr>
        <p:blipFill>
          <a:blip r:embed="rId2" cstate="print"/>
          <a:srcRect/>
          <a:stretch>
            <a:fillRect/>
          </a:stretch>
        </p:blipFill>
        <p:spPr bwMode="auto">
          <a:xfrm>
            <a:off x="428625" y="1000125"/>
            <a:ext cx="8286750" cy="55102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457200"/>
            <a:ext cx="7772400" cy="1143000"/>
          </a:xfrm>
        </p:spPr>
        <p:txBody>
          <a:bodyPr rtlCol="0">
            <a:normAutofit fontScale="90000"/>
          </a:bodyPr>
          <a:lstStyle/>
          <a:p>
            <a:pPr eaLnBrk="1" fontAlgn="auto" hangingPunct="1">
              <a:spcAft>
                <a:spcPts val="0"/>
              </a:spcAft>
              <a:defRPr/>
            </a:pPr>
            <a:r>
              <a:rPr lang="en-GB" sz="3600" b="1" smtClean="0">
                <a:cs typeface="Arial" charset="0"/>
              </a:rPr>
              <a:t>Surface code 3 – decay with pulpal involvement </a:t>
            </a:r>
          </a:p>
        </p:txBody>
      </p:sp>
      <p:sp>
        <p:nvSpPr>
          <p:cNvPr id="98307" name="Text Placeholder 5"/>
          <p:cNvSpPr>
            <a:spLocks noGrp="1"/>
          </p:cNvSpPr>
          <p:nvPr>
            <p:ph type="body" sz="half" idx="1"/>
          </p:nvPr>
        </p:nvSpPr>
        <p:spPr/>
        <p:txBody>
          <a:bodyPr/>
          <a:lstStyle/>
          <a:p>
            <a:pPr eaLnBrk="1" hangingPunct="1"/>
            <a:r>
              <a:rPr lang="en-GB" b="1" smtClean="0"/>
              <a:t>Lower molars all have lesions with pulpal involvement</a:t>
            </a:r>
          </a:p>
          <a:p>
            <a:pPr eaLnBrk="1" hangingPunct="1"/>
            <a:r>
              <a:rPr lang="en-GB" b="1" smtClean="0"/>
              <a:t>Several lower incisors have approximal caries</a:t>
            </a:r>
          </a:p>
        </p:txBody>
      </p:sp>
      <p:pic>
        <p:nvPicPr>
          <p:cNvPr id="102404" name="Picture 2" descr="JL carious lower primary dentition"/>
          <p:cNvPicPr>
            <a:picLocks noChangeAspect="1" noChangeArrowheads="1"/>
          </p:cNvPicPr>
          <p:nvPr/>
        </p:nvPicPr>
        <p:blipFill>
          <a:blip r:embed="rId2" cstate="print"/>
          <a:srcRect/>
          <a:stretch>
            <a:fillRect/>
          </a:stretch>
        </p:blipFill>
        <p:spPr bwMode="auto">
          <a:xfrm>
            <a:off x="4572000" y="2071688"/>
            <a:ext cx="4248150" cy="2824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26"/>
          <p:cNvSpPr>
            <a:spLocks noGrp="1" noChangeArrowheads="1"/>
          </p:cNvSpPr>
          <p:nvPr>
            <p:ph type="title"/>
          </p:nvPr>
        </p:nvSpPr>
        <p:spPr>
          <a:xfrm>
            <a:off x="228600" y="0"/>
            <a:ext cx="8915400" cy="914400"/>
          </a:xfrm>
        </p:spPr>
        <p:txBody>
          <a:bodyPr/>
          <a:lstStyle/>
          <a:p>
            <a:pPr eaLnBrk="1" hangingPunct="1"/>
            <a:r>
              <a:rPr lang="en-GB" sz="2800" b="1" smtClean="0">
                <a:cs typeface="Arial" charset="0"/>
              </a:rPr>
              <a:t>Surface code 3 – decay with pulpal involvement</a:t>
            </a:r>
            <a:r>
              <a:rPr lang="en-GB" sz="3200" b="1" smtClean="0">
                <a:cs typeface="Arial" charset="0"/>
              </a:rPr>
              <a:t> </a:t>
            </a:r>
          </a:p>
        </p:txBody>
      </p:sp>
      <p:pic>
        <p:nvPicPr>
          <p:cNvPr id="103427" name="Picture 2" descr="JL caries anterior view"/>
          <p:cNvPicPr>
            <a:picLocks noChangeAspect="1" noChangeArrowheads="1"/>
          </p:cNvPicPr>
          <p:nvPr/>
        </p:nvPicPr>
        <p:blipFill>
          <a:blip r:embed="rId2" cstate="print"/>
          <a:srcRect/>
          <a:stretch>
            <a:fillRect/>
          </a:stretch>
        </p:blipFill>
        <p:spPr bwMode="auto">
          <a:xfrm>
            <a:off x="428625" y="928688"/>
            <a:ext cx="8353425" cy="55546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457200"/>
            <a:ext cx="7772400" cy="1143000"/>
          </a:xfrm>
        </p:spPr>
        <p:txBody>
          <a:bodyPr rtlCol="0">
            <a:normAutofit fontScale="90000"/>
          </a:bodyPr>
          <a:lstStyle/>
          <a:p>
            <a:pPr eaLnBrk="1" fontAlgn="auto" hangingPunct="1">
              <a:spcAft>
                <a:spcPts val="0"/>
              </a:spcAft>
              <a:defRPr/>
            </a:pPr>
            <a:r>
              <a:rPr lang="en-GB" sz="3600" b="1" smtClean="0">
                <a:cs typeface="Arial" charset="0"/>
              </a:rPr>
              <a:t>Surface code 3 – decay with pulpal involvement </a:t>
            </a:r>
          </a:p>
        </p:txBody>
      </p:sp>
      <p:sp>
        <p:nvSpPr>
          <p:cNvPr id="100355" name="Text Placeholder 5"/>
          <p:cNvSpPr>
            <a:spLocks noGrp="1"/>
          </p:cNvSpPr>
          <p:nvPr>
            <p:ph type="body" sz="half" idx="1"/>
          </p:nvPr>
        </p:nvSpPr>
        <p:spPr>
          <a:xfrm>
            <a:off x="500063" y="1928813"/>
            <a:ext cx="3810000" cy="4114800"/>
          </a:xfrm>
        </p:spPr>
        <p:txBody>
          <a:bodyPr/>
          <a:lstStyle/>
          <a:p>
            <a:pPr eaLnBrk="1" hangingPunct="1"/>
            <a:r>
              <a:rPr lang="en-GB" b="1" smtClean="0"/>
              <a:t>Crown of LRE is decayed to gingival margin</a:t>
            </a:r>
          </a:p>
          <a:p>
            <a:pPr eaLnBrk="1" hangingPunct="1"/>
            <a:r>
              <a:rPr lang="en-GB" b="1" smtClean="0"/>
              <a:t>All other teeth (except upper As) have carious lesions into dentine</a:t>
            </a:r>
          </a:p>
        </p:txBody>
      </p:sp>
      <p:pic>
        <p:nvPicPr>
          <p:cNvPr id="104452" name="Picture 2" descr="JL caries anterior view"/>
          <p:cNvPicPr>
            <a:picLocks noChangeAspect="1" noChangeArrowheads="1"/>
          </p:cNvPicPr>
          <p:nvPr/>
        </p:nvPicPr>
        <p:blipFill>
          <a:blip r:embed="rId2" cstate="print"/>
          <a:srcRect/>
          <a:stretch>
            <a:fillRect/>
          </a:stretch>
        </p:blipFill>
        <p:spPr bwMode="auto">
          <a:xfrm>
            <a:off x="4500563" y="2071688"/>
            <a:ext cx="4286250" cy="28495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228600" y="0"/>
            <a:ext cx="8915400" cy="914400"/>
          </a:xfrm>
        </p:spPr>
        <p:txBody>
          <a:bodyPr/>
          <a:lstStyle/>
          <a:p>
            <a:pPr eaLnBrk="1" hangingPunct="1"/>
            <a:r>
              <a:rPr lang="en-GB" sz="3200" b="1" smtClean="0">
                <a:cs typeface="Arial" charset="0"/>
              </a:rPr>
              <a:t>Surface code 4 – filled and decayed</a:t>
            </a:r>
            <a:r>
              <a:rPr lang="en-GB" sz="2800" b="1" smtClean="0">
                <a:cs typeface="Arial" charset="0"/>
              </a:rPr>
              <a:t> </a:t>
            </a:r>
          </a:p>
        </p:txBody>
      </p:sp>
      <p:pic>
        <p:nvPicPr>
          <p:cNvPr id="110595" name="Picture 4" descr="33"/>
          <p:cNvPicPr>
            <a:picLocks noChangeAspect="1" noChangeArrowheads="1"/>
          </p:cNvPicPr>
          <p:nvPr/>
        </p:nvPicPr>
        <p:blipFill>
          <a:blip r:embed="rId2" cstate="print"/>
          <a:srcRect/>
          <a:stretch>
            <a:fillRect/>
          </a:stretch>
        </p:blipFill>
        <p:spPr bwMode="auto">
          <a:xfrm>
            <a:off x="827584" y="908720"/>
            <a:ext cx="7678584" cy="56004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85800" y="457200"/>
            <a:ext cx="7772400" cy="1143000"/>
          </a:xfrm>
        </p:spPr>
        <p:txBody>
          <a:bodyPr/>
          <a:lstStyle/>
          <a:p>
            <a:pPr eaLnBrk="1" hangingPunct="1"/>
            <a:r>
              <a:rPr lang="en-GB" sz="3600" b="1" smtClean="0">
                <a:cs typeface="Arial" charset="0"/>
              </a:rPr>
              <a:t>Surface code 4 – filled and decayed </a:t>
            </a:r>
          </a:p>
        </p:txBody>
      </p:sp>
      <p:sp>
        <p:nvSpPr>
          <p:cNvPr id="109571" name="Rectangle 3"/>
          <p:cNvSpPr>
            <a:spLocks noGrp="1" noChangeArrowheads="1"/>
          </p:cNvSpPr>
          <p:nvPr>
            <p:ph type="body" sz="half" idx="1"/>
          </p:nvPr>
        </p:nvSpPr>
        <p:spPr>
          <a:xfrm>
            <a:off x="152400" y="1981200"/>
            <a:ext cx="4876800" cy="3810000"/>
          </a:xfrm>
        </p:spPr>
        <p:txBody>
          <a:bodyPr rtlCol="0">
            <a:normAutofit lnSpcReduction="10000"/>
          </a:bodyPr>
          <a:lstStyle/>
          <a:p>
            <a:pPr eaLnBrk="1" fontAlgn="auto" hangingPunct="1">
              <a:lnSpc>
                <a:spcPct val="90000"/>
              </a:lnSpc>
              <a:spcAft>
                <a:spcPts val="0"/>
              </a:spcAft>
              <a:buFont typeface="Arial" pitchFamily="34" charset="0"/>
              <a:buChar char="•"/>
              <a:defRPr/>
            </a:pPr>
            <a:r>
              <a:rPr lang="en-GB" sz="2400" b="1" smtClean="0">
                <a:cs typeface="Arial" charset="0"/>
              </a:rPr>
              <a:t>LL6 occlusal surface has been restored with amalgam which is fractured </a:t>
            </a:r>
          </a:p>
          <a:p>
            <a:pPr eaLnBrk="1" fontAlgn="auto" hangingPunct="1">
              <a:lnSpc>
                <a:spcPct val="90000"/>
              </a:lnSpc>
              <a:spcAft>
                <a:spcPts val="0"/>
              </a:spcAft>
              <a:buFont typeface="Arial" pitchFamily="34" charset="0"/>
              <a:buChar char="•"/>
              <a:defRPr/>
            </a:pPr>
            <a:r>
              <a:rPr lang="en-GB" sz="2400" b="1" smtClean="0">
                <a:cs typeface="Arial" charset="0"/>
              </a:rPr>
              <a:t>There are 4 separate areas of secondary caries, i.e. caries associated with the filling. </a:t>
            </a:r>
          </a:p>
          <a:p>
            <a:pPr eaLnBrk="1" fontAlgn="auto" hangingPunct="1">
              <a:lnSpc>
                <a:spcPct val="90000"/>
              </a:lnSpc>
              <a:spcAft>
                <a:spcPts val="0"/>
              </a:spcAft>
              <a:buFont typeface="Arial" pitchFamily="34" charset="0"/>
              <a:buChar char="•"/>
              <a:defRPr/>
            </a:pPr>
            <a:r>
              <a:rPr lang="en-GB" sz="2400" b="1" smtClean="0">
                <a:cs typeface="Arial" charset="0"/>
              </a:rPr>
              <a:t>Two of the carious areas are in the distal and disto-buccal parts of the fissure and are characterised by cavitation into dentine. </a:t>
            </a:r>
          </a:p>
        </p:txBody>
      </p:sp>
      <p:sp>
        <p:nvSpPr>
          <p:cNvPr id="102404" name="Text Box 4"/>
          <p:cNvSpPr txBox="1">
            <a:spLocks noChangeArrowheads="1"/>
          </p:cNvSpPr>
          <p:nvPr/>
        </p:nvSpPr>
        <p:spPr bwMode="auto">
          <a:xfrm>
            <a:off x="6019800" y="6172200"/>
            <a:ext cx="2838450" cy="396875"/>
          </a:xfrm>
          <a:prstGeom prst="rect">
            <a:avLst/>
          </a:prstGeom>
          <a:noFill/>
          <a:ln w="9525">
            <a:noFill/>
            <a:miter lim="800000"/>
            <a:headEnd/>
            <a:tailEnd/>
          </a:ln>
        </p:spPr>
        <p:txBody>
          <a:bodyPr wrap="none">
            <a:spAutoFit/>
          </a:bodyPr>
          <a:lstStyle/>
          <a:p>
            <a:r>
              <a:rPr lang="en-GB" sz="2000"/>
              <a:t>Continued on next slide</a:t>
            </a:r>
          </a:p>
        </p:txBody>
      </p:sp>
      <p:pic>
        <p:nvPicPr>
          <p:cNvPr id="111621" name="Picture 6" descr="33"/>
          <p:cNvPicPr>
            <a:picLocks noChangeAspect="1" noChangeArrowheads="1"/>
          </p:cNvPicPr>
          <p:nvPr/>
        </p:nvPicPr>
        <p:blipFill>
          <a:blip r:embed="rId2" cstate="print"/>
          <a:srcRect/>
          <a:stretch>
            <a:fillRect/>
          </a:stretch>
        </p:blipFill>
        <p:spPr bwMode="auto">
          <a:xfrm>
            <a:off x="5181600" y="2133600"/>
            <a:ext cx="3581400" cy="2613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85800" y="228600"/>
            <a:ext cx="7772400" cy="1143000"/>
          </a:xfrm>
        </p:spPr>
        <p:txBody>
          <a:bodyPr/>
          <a:lstStyle/>
          <a:p>
            <a:pPr eaLnBrk="1" hangingPunct="1"/>
            <a:r>
              <a:rPr lang="en-GB" sz="3600" b="1" smtClean="0">
                <a:cs typeface="Arial" charset="0"/>
              </a:rPr>
              <a:t>Surface code 4 – filled and decayed </a:t>
            </a:r>
          </a:p>
        </p:txBody>
      </p:sp>
      <p:sp>
        <p:nvSpPr>
          <p:cNvPr id="103427" name="Rectangle 3"/>
          <p:cNvSpPr>
            <a:spLocks noGrp="1" noChangeArrowheads="1"/>
          </p:cNvSpPr>
          <p:nvPr>
            <p:ph type="body" sz="half" idx="1"/>
          </p:nvPr>
        </p:nvSpPr>
        <p:spPr>
          <a:xfrm>
            <a:off x="304800" y="1524000"/>
            <a:ext cx="4876800" cy="3810000"/>
          </a:xfrm>
        </p:spPr>
        <p:txBody>
          <a:bodyPr/>
          <a:lstStyle/>
          <a:p>
            <a:pPr eaLnBrk="1" hangingPunct="1">
              <a:lnSpc>
                <a:spcPct val="90000"/>
              </a:lnSpc>
            </a:pPr>
            <a:r>
              <a:rPr lang="en-GB" sz="2400" b="1" smtClean="0">
                <a:cs typeface="Arial" charset="0"/>
              </a:rPr>
              <a:t>Lingual aspect of occlusal surface has caries associated with the filling  </a:t>
            </a:r>
          </a:p>
          <a:p>
            <a:pPr eaLnBrk="1" hangingPunct="1">
              <a:lnSpc>
                <a:spcPct val="90000"/>
              </a:lnSpc>
            </a:pPr>
            <a:r>
              <a:rPr lang="en-GB" sz="2400" b="1" smtClean="0">
                <a:cs typeface="Arial" charset="0"/>
              </a:rPr>
              <a:t>This stained fissure has creamy shadowing beneath the enamel</a:t>
            </a:r>
          </a:p>
          <a:p>
            <a:pPr eaLnBrk="1" hangingPunct="1">
              <a:lnSpc>
                <a:spcPct val="90000"/>
              </a:lnSpc>
            </a:pPr>
            <a:r>
              <a:rPr lang="en-GB" sz="2400" b="1" smtClean="0">
                <a:cs typeface="Arial" charset="0"/>
              </a:rPr>
              <a:t>Buccal aspect of occlusal filling has a cavitated area of secondary caries.  </a:t>
            </a:r>
          </a:p>
          <a:p>
            <a:pPr eaLnBrk="1" hangingPunct="1">
              <a:lnSpc>
                <a:spcPct val="90000"/>
              </a:lnSpc>
            </a:pPr>
            <a:r>
              <a:rPr lang="en-GB" sz="2400" b="1" smtClean="0">
                <a:cs typeface="Arial" charset="0"/>
              </a:rPr>
              <a:t>Surface is coded 4 – filled and decayed. </a:t>
            </a:r>
          </a:p>
        </p:txBody>
      </p:sp>
      <p:pic>
        <p:nvPicPr>
          <p:cNvPr id="112644" name="Picture 5" descr="33"/>
          <p:cNvPicPr>
            <a:picLocks noChangeAspect="1" noChangeArrowheads="1"/>
          </p:cNvPicPr>
          <p:nvPr/>
        </p:nvPicPr>
        <p:blipFill>
          <a:blip r:embed="rId2" cstate="print"/>
          <a:srcRect/>
          <a:stretch>
            <a:fillRect/>
          </a:stretch>
        </p:blipFill>
        <p:spPr bwMode="auto">
          <a:xfrm>
            <a:off x="5334000" y="1828800"/>
            <a:ext cx="3581400" cy="2613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2645" name="Text Box 6"/>
          <p:cNvSpPr txBox="1">
            <a:spLocks noChangeArrowheads="1"/>
          </p:cNvSpPr>
          <p:nvPr/>
        </p:nvSpPr>
        <p:spPr bwMode="auto">
          <a:xfrm>
            <a:off x="381000" y="5532438"/>
            <a:ext cx="8534400" cy="1108075"/>
          </a:xfrm>
          <a:prstGeom prst="rect">
            <a:avLst/>
          </a:prstGeom>
          <a:noFill/>
          <a:ln w="9525">
            <a:noFill/>
            <a:miter lim="800000"/>
            <a:headEnd/>
            <a:tailEnd/>
          </a:ln>
        </p:spPr>
        <p:txBody>
          <a:bodyPr>
            <a:spAutoFit/>
          </a:bodyPr>
          <a:lstStyle/>
          <a:p>
            <a:pPr>
              <a:defRPr/>
            </a:pPr>
            <a:r>
              <a:rPr lang="en-GB" sz="2200" i="1" dirty="0">
                <a:latin typeface="+mn-lt"/>
                <a:cs typeface="Arial" charset="0"/>
              </a:rPr>
              <a:t>NB.  If no caries was present and this filling presented with the complete fracture, the surface would have been coded R, which is filled needs replacing.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1026"/>
          <p:cNvSpPr>
            <a:spLocks noGrp="1" noChangeArrowheads="1"/>
          </p:cNvSpPr>
          <p:nvPr>
            <p:ph type="title" idx="4294967295"/>
          </p:nvPr>
        </p:nvSpPr>
        <p:spPr>
          <a:xfrm>
            <a:off x="0" y="152400"/>
            <a:ext cx="9296400" cy="914400"/>
          </a:xfrm>
        </p:spPr>
        <p:txBody>
          <a:bodyPr/>
          <a:lstStyle/>
          <a:p>
            <a:pPr eaLnBrk="1" hangingPunct="1"/>
            <a:r>
              <a:rPr lang="en-GB" sz="3600" b="1" smtClean="0">
                <a:cs typeface="Arial" charset="0"/>
              </a:rPr>
              <a:t>Surface code 4 – filled and decayed</a:t>
            </a:r>
          </a:p>
        </p:txBody>
      </p:sp>
      <p:pic>
        <p:nvPicPr>
          <p:cNvPr id="113667" name="Picture 1028" descr="40"/>
          <p:cNvPicPr>
            <a:picLocks noChangeAspect="1" noChangeArrowheads="1"/>
          </p:cNvPicPr>
          <p:nvPr/>
        </p:nvPicPr>
        <p:blipFill>
          <a:blip r:embed="rId2" cstate="print"/>
          <a:srcRect/>
          <a:stretch>
            <a:fillRect/>
          </a:stretch>
        </p:blipFill>
        <p:spPr bwMode="auto">
          <a:xfrm>
            <a:off x="838200" y="914400"/>
            <a:ext cx="7543800" cy="5721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8TGPRESINDEX" val="K385557750"/>
  <p:tag name="S8TG_VOTETYPE" val="0"/>
  <p:tag name="S8TG_C_BULLETNUMBERS" val="0"/>
  <p:tag name="S8TG_C_MAXENTRIES" val="1"/>
  <p:tag name="S8TGR_SIMPLELCD" val="0"/>
  <p:tag name="S8TGR_DEMOGRAPHIC" val="0"/>
  <p:tag name="S8TG_N_VALUELOW" val="0"/>
  <p:tag name="S8TG_N_VALUEHIGH" val="9"/>
  <p:tag name="S8TG_V_CANCELKEY" val="1"/>
  <p:tag name="S8TG_N_DECIMALVALUES" val="0"/>
  <p:tag name="S8TG_D_DECVOTETEXT" val="Yes|No|???"/>
  <p:tag name="S8TG_L_BEEPATSTART" val="1"/>
  <p:tag name="S8TG_L_BEEPATSTOP" val="1"/>
  <p:tag name="S8TG_L_BEEPATPRE" val="1"/>
  <p:tag name="S8TG_V_FIRSTCORRECT" val="0"/>
  <p:tag name="S8TG_V_CDTIME" val="10"/>
  <p:tag name="S8TG_V_SHOWASTERISKS" val="0"/>
  <p:tag name="S8TG_L_LCDTEXT" val="   Prepare to|      Vote|Time left %T|Keys %K|      Vote|    Finished"/>
  <p:tag name="S8TGSCTYPE" val="0"/>
  <p:tag name="S8TG_SCHISTORICALSELECTION" val="0|0"/>
  <p:tag name="S8TG_SCHISTORICALAVERAGE" val="0"/>
  <p:tag name="S8TG_SCHISTORICALTITLE" val="Historical"/>
  <p:tag name="S8TG_SH_MATRIXTITLES" val="Urgency|Importance"/>
  <p:tag name="S8TG_BS_BARSTYLE" val="0"/>
  <p:tag name="S8TG_BL_BARLABEL" val="1"/>
  <p:tag name="S8TG_BL_ABPRIQUESTION" val="0"/>
  <p:tag name="S8TG_BL_ABPRIOPTIONS" val="0"/>
  <p:tag name="S8TG_BS_USE3DCANS" val="0"/>
  <p:tag name="S8TG_SH_SHOWLEGEND" val="1"/>
  <p:tag name="S8TG_SH_SHOWAXIS" val="0"/>
  <p:tag name="S8TG_SH_SHOWGRID" val="0"/>
  <p:tag name="S8TG_SH_SHOWBARLABELS" val="1"/>
  <p:tag name="S8TG_SH_SHOWABSTAINED" val="0"/>
  <p:tag name="S8TG_SH_SHOWAVERAGE" val="0"/>
  <p:tag name="S8TG_SH_SHOWCORRECT" val="1"/>
  <p:tag name="S8TG_NORMALISE" val="1"/>
  <p:tag name="S8TG_CUMULATIVESCORES" val="0"/>
  <p:tag name="S8TG_SH_SHOWANIMATE" val="0"/>
  <p:tag name="S8TG_SH_ANIMATESTYLE" val="0"/>
  <p:tag name="S8TG_SH_SHOWBARS" val="1"/>
  <p:tag name="S8TG_SH_SHOWCORRECTRECTANGLE" val="0"/>
  <p:tag name="S8TG_SB_QUIZROUND" val="All Rounds"/>
  <p:tag name="S8TG_SB_CATAGORY" val="All Individuals"/>
  <p:tag name="S8TG_SB_SBSHOWONSB" val="1"/>
  <p:tag name="S8TG_SB_SBSHOWONKP" val="0"/>
  <p:tag name="S8TG_SB_SBGROUPFROMSB" val="1"/>
  <p:tag name="S8TG_SB_SBGROUPTOSB" val="5"/>
  <p:tag name="S8TG_SB_SBGROUPFROMKP" val="1"/>
  <p:tag name="S8TG_SB_SBGROUPTOKP" val="5"/>
  <p:tag name="S8TG_SB_SBSHOWCOLUMNS" val="0 1 2 3"/>
  <p:tag name="S8TG_SB_SBLISTCOUNT" val="1"/>
  <p:tag name="S8TG_SB_SBSORTBY" val="1"/>
  <p:tag name="S8TG_SB_SBSORTREVERSE" val="0"/>
  <p:tag name="S8TG_SB_SBIGNOREKS" val="0"/>
  <p:tag name="S8TG_SB_SBSENDTEXT" val="Place %P|Score %S"/>
  <p:tag name="S8TG_SB_SBSTYLE" val="0"/>
  <p:tag name="S8TGEXCELSEND" val="0"/>
  <p:tag name="S8TGEXCELFILENAME" val="Book1"/>
  <p:tag name="S8TG_EXCELDATASEND" val="0|0|0|0|0|0|0|0|0|0|0|0|0|0|0|0"/>
  <p:tag name="S8TG_EXCELSHEETNUMBER" val="2|2|2|1|1|1|1|1|1|3|3|2|2|2|4|4"/>
  <p:tag name="S8TG_EXCELSTARTCELL" val="A1|A1|B1|A3|B3|B3|C3|D3|E3|B3|M3|F2|F1|F1|F3|F14"/>
  <p:tag name="S8TG_EXCELDIRECTION" val="0|0|0|0|0|0|0|0|0|0|0|1|1|1|0|0"/>
  <p:tag name="S8TG_EXCELAUTOSTEP" val="!3,0|!1,0|!5,0|0,0|0,0|0,0|0,3|0,3|0,3|0,1|0,0|0,0|!3,0|!1,0|1,0|0,0"/>
  <p:tag name="S8TG_EXCELIMPORTDATA" val="0"/>
  <p:tag name="S8TG_EXCELIMPORTSHEET" val="Sheet1"/>
  <p:tag name="S8TG_EXCELIMPORTRANGE" val="A1:A5"/>
  <p:tag name="S8TGPOWERQVERSION" val="320"/>
  <p:tag name="S8TGHASMAKEVOTE" val="0"/>
  <p:tag name="S8TG_CD_STYLE" val="0"/>
  <p:tag name="S8TG_CD_REVERSE" val="0"/>
  <p:tag name="S8TG_CD_COLOURFADE" val="0"/>
  <p:tag name="S8TG_CD_VIDEOSOUND" val="0"/>
  <p:tag name="S8TG_CD_VIDEOSPEED" val="0"/>
  <p:tag name="S8TG_SD_SOUNDLOOP" val="0"/>
  <p:tag name="S8TG_SD_SOUNDOFFSET" val="0"/>
  <p:tag name="S8TG_CD_FLASHSIZE" val="0"/>
  <p:tag name="S8TG_CD_FLASHSHOWTEXT" val="True"/>
  <p:tag name="S8TG_CD_FLASHSHOWPERCENT" val="False"/>
  <p:tag name="S8TG_CD_FLASHPLAYSOUND" val="False"/>
  <p:tag name="S8TG_CD_FLASHREVERSE" val="False"/>
  <p:tag name="S8TG_CD_FLASHSTYLE" val="0"/>
  <p:tag name="S8TG_RELOADSLIDEAUTOREFRESH" val="1"/>
  <p:tag name="S8TG_CURRENTVOTETOTALS" val="0"/>
  <p:tag name="S8TGDBFILENAME" val="Default.mdb"/>
</p:tagLst>
</file>

<file path=ppt/tags/tag10.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11.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12.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13.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14.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15.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16.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17.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18.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19.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2.xml><?xml version="1.0" encoding="utf-8"?>
<p:tagLst xmlns:a="http://schemas.openxmlformats.org/drawingml/2006/main" xmlns:r="http://schemas.openxmlformats.org/officeDocument/2006/relationships" xmlns:p="http://schemas.openxmlformats.org/presentationml/2006/main">
  <p:tag name="S8TGS8" val="1"/>
  <p:tag name="S8TGVOTESHAPE" val="1"/>
</p:tagLst>
</file>

<file path=ppt/tags/tag20.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21.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22.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23.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24.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25.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26.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27.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28.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29.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3.xml><?xml version="1.0" encoding="utf-8"?>
<p:tagLst xmlns:a="http://schemas.openxmlformats.org/drawingml/2006/main" xmlns:r="http://schemas.openxmlformats.org/officeDocument/2006/relationships" xmlns:p="http://schemas.openxmlformats.org/presentationml/2006/main">
  <p:tag name="S8TGS8" val="1"/>
  <p:tag name="S8TGVOTESHAPE" val="1"/>
  <p:tag name="S8TGVOTESTARTER" val="1"/>
  <p:tag name="S8TGANIM" val="1"/>
</p:tagLst>
</file>

<file path=ppt/tags/tag30.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31.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32.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33.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34.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35.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36.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37.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38.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39.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4.xml><?xml version="1.0" encoding="utf-8"?>
<p:tagLst xmlns:a="http://schemas.openxmlformats.org/drawingml/2006/main" xmlns:r="http://schemas.openxmlformats.org/officeDocument/2006/relationships" xmlns:p="http://schemas.openxmlformats.org/presentationml/2006/main">
  <p:tag name="S8TGS8" val="1"/>
  <p:tag name="S8TGVOTESHAPE" val="1"/>
</p:tagLst>
</file>

<file path=ppt/tags/tag40.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41.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42.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43.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44.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45.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46.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47.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48.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49.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5.xml><?xml version="1.0" encoding="utf-8"?>
<p:tagLst xmlns:a="http://schemas.openxmlformats.org/drawingml/2006/main" xmlns:r="http://schemas.openxmlformats.org/officeDocument/2006/relationships" xmlns:p="http://schemas.openxmlformats.org/presentationml/2006/main">
  <p:tag name="S8TGS8" val="1"/>
  <p:tag name="S8TGVOTESHAPE" val="1"/>
</p:tagLst>
</file>

<file path=ppt/tags/tag50.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51.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52.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53.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54.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55.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56.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57.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58.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59.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6.xml><?xml version="1.0" encoding="utf-8"?>
<p:tagLst xmlns:a="http://schemas.openxmlformats.org/drawingml/2006/main" xmlns:r="http://schemas.openxmlformats.org/officeDocument/2006/relationships" xmlns:p="http://schemas.openxmlformats.org/presentationml/2006/main">
  <p:tag name="S8TGS8" val="1"/>
  <p:tag name="S8TGVOTESHAPE" val="1"/>
</p:tagLst>
</file>

<file path=ppt/tags/tag60.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61.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62.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63.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64.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65.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66.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7.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8.xml><?xml version="1.0" encoding="utf-8"?>
<p:tagLst xmlns:a="http://schemas.openxmlformats.org/drawingml/2006/main" xmlns:r="http://schemas.openxmlformats.org/officeDocument/2006/relationships" xmlns:p="http://schemas.openxmlformats.org/presentationml/2006/main">
  <p:tag name="S8TGS8" val="1"/>
  <p:tag name="S8BC" val="1"/>
</p:tagLst>
</file>

<file path=ppt/tags/tag9.xml><?xml version="1.0" encoding="utf-8"?>
<p:tagLst xmlns:a="http://schemas.openxmlformats.org/drawingml/2006/main" xmlns:r="http://schemas.openxmlformats.org/officeDocument/2006/relationships" xmlns:p="http://schemas.openxmlformats.org/presentationml/2006/main">
  <p:tag name="S8TGS8" val="1"/>
  <p:tag name="S8BC"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2053</TotalTime>
  <Words>3175</Words>
  <Application>Microsoft Office PowerPoint</Application>
  <PresentationFormat>On-screen Show (4:3)</PresentationFormat>
  <Paragraphs>372</Paragraphs>
  <Slides>124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124</vt:i4>
      </vt:variant>
    </vt:vector>
  </HeadingPairs>
  <TitlesOfParts>
    <vt:vector size="128" baseType="lpstr">
      <vt:lpstr>Arial</vt:lpstr>
      <vt:lpstr>Calibri</vt:lpstr>
      <vt:lpstr>Times New Roman</vt:lpstr>
      <vt:lpstr>Office Theme</vt:lpstr>
      <vt:lpstr>BASCD Trainers’ Pack  for Caries Prevalence Studies </vt:lpstr>
      <vt:lpstr>Slide 2</vt:lpstr>
      <vt:lpstr>Background</vt:lpstr>
      <vt:lpstr>Slide 4</vt:lpstr>
      <vt:lpstr>The Examination</vt:lpstr>
      <vt:lpstr>The Examination</vt:lpstr>
      <vt:lpstr>Dental instruments </vt:lpstr>
      <vt:lpstr>Lights</vt:lpstr>
      <vt:lpstr>Oral cleanliness examination</vt:lpstr>
      <vt:lpstr>Oral cleanliness coding</vt:lpstr>
      <vt:lpstr>Drying Teeth</vt:lpstr>
      <vt:lpstr>Use of Probe</vt:lpstr>
      <vt:lpstr>Plaque Removal</vt:lpstr>
      <vt:lpstr>Plaque Removal</vt:lpstr>
      <vt:lpstr>Caries examination  Conventions (1)  for surveys of 5 yr olds</vt:lpstr>
      <vt:lpstr>Caries examination  Conventions (2)</vt:lpstr>
      <vt:lpstr>The next set of slides show different tooth and surface conditions and the associated codes used in surveys </vt:lpstr>
      <vt:lpstr>Surface boundaries viewed from occlusal </vt:lpstr>
      <vt:lpstr>Surface boundaries viewed from occlusal </vt:lpstr>
      <vt:lpstr>Surface boundaries viewed from occlusal </vt:lpstr>
      <vt:lpstr>Surface boundaries viewed from occlusal </vt:lpstr>
      <vt:lpstr>The next series of slides presents examples of teeth which would be coded as trauma (code T) </vt:lpstr>
      <vt:lpstr>Surface code T – trauma</vt:lpstr>
      <vt:lpstr>Surface code T – trauma </vt:lpstr>
      <vt:lpstr>Surface code T – trauma</vt:lpstr>
      <vt:lpstr>Surface code T – trauma </vt:lpstr>
      <vt:lpstr>The next series of slides present examples of teeth which would be coded as sound (code 0) </vt:lpstr>
      <vt:lpstr>Surface code 0 – present and "sound" </vt:lpstr>
      <vt:lpstr>Surface code 0 – present and "sound" </vt:lpstr>
      <vt:lpstr>Surface code 0 – present and "sound" </vt:lpstr>
      <vt:lpstr>Surface code 0 – present and "sound" </vt:lpstr>
      <vt:lpstr>Slide 32</vt:lpstr>
      <vt:lpstr>Surface code 0 – present and "sound" </vt:lpstr>
      <vt:lpstr>Surface code 0 – present and "sound" </vt:lpstr>
      <vt:lpstr>Surface code 0 – present and "sound" </vt:lpstr>
      <vt:lpstr>Surface code 0 – present and "sound" </vt:lpstr>
      <vt:lpstr>Surface code 0 – present and "sound" </vt:lpstr>
      <vt:lpstr>Surface code 0 – present and "sound" </vt:lpstr>
      <vt:lpstr>Surface code 0 – present and "sound" </vt:lpstr>
      <vt:lpstr>Surface code 0 – present and "sound" </vt:lpstr>
      <vt:lpstr>Surface code 0 – present and "sound"</vt:lpstr>
      <vt:lpstr>Surface code 0 – present and "sound" </vt:lpstr>
      <vt:lpstr>Surface code 0 – present and "sound" </vt:lpstr>
      <vt:lpstr>Surface code 0 – present and "sound" </vt:lpstr>
      <vt:lpstr>Surface code 0 – present and "sound" </vt:lpstr>
      <vt:lpstr>The next series of slides illustrate surfaces with decay </vt:lpstr>
      <vt:lpstr>Surface code 1 – arrested dentinal decay </vt:lpstr>
      <vt:lpstr>Surface code 1 – arrested dentinal decay </vt:lpstr>
      <vt:lpstr>Surface code 2 – decayed into dentine </vt:lpstr>
      <vt:lpstr>Surface code 2 – decayed into dentine </vt:lpstr>
      <vt:lpstr>Surface code 2 – decayed into dentine </vt:lpstr>
      <vt:lpstr>Surface code 2 – decayed into dentine </vt:lpstr>
      <vt:lpstr>Surface code 2 – decayed into dentine </vt:lpstr>
      <vt:lpstr>Surface code 2 – decayed into dentine </vt:lpstr>
      <vt:lpstr>Surface code 2 – decayed into dentine </vt:lpstr>
      <vt:lpstr>Surface code 2 – decayed into dentine </vt:lpstr>
      <vt:lpstr>Surface code 2 – decayed into dentine </vt:lpstr>
      <vt:lpstr>Surface code 2 – decayed into dentine </vt:lpstr>
      <vt:lpstr>Surface code 2 – decayed into dentine </vt:lpstr>
      <vt:lpstr>Surface code 2 – decayed into dentine </vt:lpstr>
      <vt:lpstr>Surface code 2 – decayed into dentine - discuss</vt:lpstr>
      <vt:lpstr>Surface code 2 – decayed into dentine - Discuss</vt:lpstr>
      <vt:lpstr>Surface code 2 – decayed into dentine </vt:lpstr>
      <vt:lpstr>Surface code 2 – decayed into dentine </vt:lpstr>
      <vt:lpstr>Surface code 2 – decayed into dentine </vt:lpstr>
      <vt:lpstr>Surface code 2 – decayed into dentine </vt:lpstr>
      <vt:lpstr>Surface code 2 – decayed into dentine </vt:lpstr>
      <vt:lpstr>Surface code 2 – decayed into dentine </vt:lpstr>
      <vt:lpstr>Surface code 2 – decayed into dentine </vt:lpstr>
      <vt:lpstr>Surface code 2 – decayed into dentine </vt:lpstr>
      <vt:lpstr>Surface code 2 – decayed into dentine </vt:lpstr>
      <vt:lpstr>Surface code 2 – decayed into dentine </vt:lpstr>
      <vt:lpstr>Surface code 2 – decayed into dentine </vt:lpstr>
      <vt:lpstr>Surface code 2 – decayed into dentine </vt:lpstr>
      <vt:lpstr>Surface code 2 – decayed into dentine </vt:lpstr>
      <vt:lpstr>Surface code 2 – decayed into dentine </vt:lpstr>
      <vt:lpstr>Surface code 2 – decayed into dentine </vt:lpstr>
      <vt:lpstr>Surface code 2 – decayed into dentine </vt:lpstr>
      <vt:lpstr>Surface code 2 – decayed into dentine </vt:lpstr>
      <vt:lpstr>Surface code 2 – decayed into dentine </vt:lpstr>
      <vt:lpstr>Surface code 2 – decayed into dentine </vt:lpstr>
      <vt:lpstr>Surface code 2 into dentine OR  code 3 decay with pulpal involvement ?-  Discuss</vt:lpstr>
      <vt:lpstr>Surface code 2 into dentine OR  code 3 decay with pulpal involvement? -  Discuss</vt:lpstr>
      <vt:lpstr>Surface code 3 – decay with pulpal involvement</vt:lpstr>
      <vt:lpstr>Surface code 3 – decay with pulpal involvement</vt:lpstr>
      <vt:lpstr>Surface code 3 – decay with pulpal involvement </vt:lpstr>
      <vt:lpstr>Surface code 3 – decay with pulpal involvement </vt:lpstr>
      <vt:lpstr>Surface code 3 – decay with pulpal involvement </vt:lpstr>
      <vt:lpstr>Surface code 3 – decay with pulpal involvement </vt:lpstr>
      <vt:lpstr>Surface code 3 – decay with pulpal involvement </vt:lpstr>
      <vt:lpstr>Surface code 3 – decay with pulpal involvement </vt:lpstr>
      <vt:lpstr>Surface code 3 – decay with pulpal involvement </vt:lpstr>
      <vt:lpstr>Surface code 3 – decay with pulpal involvement </vt:lpstr>
      <vt:lpstr>Surface code 3 – decay with pulpal involvement </vt:lpstr>
      <vt:lpstr>Surface code 3 – decay with pulpal involvement </vt:lpstr>
      <vt:lpstr>Surface code 4 – filled and decayed </vt:lpstr>
      <vt:lpstr>Surface code 4 – filled and decayed </vt:lpstr>
      <vt:lpstr>Surface code 4 – filled and decayed </vt:lpstr>
      <vt:lpstr>Surface code 4 – filled and decayed</vt:lpstr>
      <vt:lpstr>Surface code 4 – filled and decayed</vt:lpstr>
      <vt:lpstr>Surface code 4 – filled and decayed </vt:lpstr>
      <vt:lpstr>Surface code 4 – filled and decayed </vt:lpstr>
      <vt:lpstr>Surface code 5 – filled with no decay </vt:lpstr>
      <vt:lpstr>Surface code 5 – filled with no decay</vt:lpstr>
      <vt:lpstr>Surface code 5 – filled with no decay </vt:lpstr>
      <vt:lpstr>Surface code 5 – filled with no decay</vt:lpstr>
      <vt:lpstr>Surface code 5 – filled with no decay </vt:lpstr>
      <vt:lpstr>Surface code 5 – filled with no decay</vt:lpstr>
      <vt:lpstr>Surface code R – filled, needs replacing (not carious) </vt:lpstr>
      <vt:lpstr>Surface code R – filled, needs replacing (not carious) </vt:lpstr>
      <vt:lpstr>Surface code R – filled, needs replacing (not carious) </vt:lpstr>
      <vt:lpstr>Surface code $ - sealed surface, type unknown </vt:lpstr>
      <vt:lpstr>Surface code $ - sealed surface, type unknown </vt:lpstr>
      <vt:lpstr>Surface code $ - sealed surface, type unknown </vt:lpstr>
      <vt:lpstr>Surface code $ - sealed surface, type unknown </vt:lpstr>
      <vt:lpstr>Surface code $ - sealed surface, type unknown </vt:lpstr>
      <vt:lpstr>Surface code $ - sealed surface, type unknown </vt:lpstr>
      <vt:lpstr>Surface code N – obvious sealant restoration </vt:lpstr>
      <vt:lpstr>Surface code N – obvious sealant restoration</vt:lpstr>
      <vt:lpstr>Code C, crown</vt:lpstr>
      <vt:lpstr>Sepsis</vt:lpstr>
      <vt:lpstr>Example of sepsis</vt:lpstr>
      <vt:lpstr>The examination completed</vt:lpstr>
      <vt:lpstr>The examination completed</vt:lpstr>
    </vt:vector>
  </TitlesOfParts>
  <Company>The University of Liverpool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BASCD Caries Pack</dc:title>
  <dc:creator>Girvan Burnside</dc:creator>
  <cp:lastModifiedBy>Girvan Burnside</cp:lastModifiedBy>
  <cp:revision>66</cp:revision>
  <dcterms:created xsi:type="dcterms:W3CDTF">2004-08-20T08:02:37Z</dcterms:created>
  <dcterms:modified xsi:type="dcterms:W3CDTF">2012-02-16T12:17:36Z</dcterms:modified>
</cp:coreProperties>
</file>