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5" r:id="rId7"/>
    <p:sldId id="266" r:id="rId8"/>
    <p:sldId id="264" r:id="rId9"/>
    <p:sldId id="267" r:id="rId10"/>
    <p:sldId id="268" r:id="rId11"/>
    <p:sldId id="262" r:id="rId12"/>
    <p:sldId id="269" r:id="rId13"/>
    <p:sldId id="263" r:id="rId14"/>
    <p:sldId id="271" r:id="rId15"/>
    <p:sldId id="272" r:id="rId16"/>
    <p:sldId id="273" r:id="rId17"/>
    <p:sldId id="274" r:id="rId18"/>
    <p:sldId id="275"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2" autoAdjust="0"/>
    <p:restoredTop sz="94651" autoAdjust="0"/>
  </p:normalViewPr>
  <p:slideViewPr>
    <p:cSldViewPr>
      <p:cViewPr varScale="1">
        <p:scale>
          <a:sx n="105" d="100"/>
          <a:sy n="105" d="100"/>
        </p:scale>
        <p:origin x="-78"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5563416-EFCC-4C93-B23E-7C09C8C4A416}" type="datetimeFigureOut">
              <a:rPr lang="en-GB" smtClean="0"/>
              <a:t>18/11/2013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491ABE-AC57-40F1-891C-EAE826F3B844}"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563416-EFCC-4C93-B23E-7C09C8C4A416}" type="datetimeFigureOut">
              <a:rPr lang="en-GB" smtClean="0"/>
              <a:t>18/11/2013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491ABE-AC57-40F1-891C-EAE826F3B844}"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F5563416-EFCC-4C93-B23E-7C09C8C4A416}" type="datetimeFigureOut">
              <a:rPr lang="en-GB" smtClean="0"/>
              <a:t>18/11/2013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491ABE-AC57-40F1-891C-EAE826F3B844}" type="slidenum">
              <a:rPr lang="en-GB" smtClean="0"/>
              <a:t>‹#›</a:t>
            </a:fld>
            <a:endParaRPr lang="en-GB"/>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563416-EFCC-4C93-B23E-7C09C8C4A416}" type="datetimeFigureOut">
              <a:rPr lang="en-GB" smtClean="0"/>
              <a:t>18/11/2013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491ABE-AC57-40F1-891C-EAE826F3B844}" type="slidenum">
              <a:rPr lang="en-GB" smtClean="0"/>
              <a:t>‹#›</a:t>
            </a:fld>
            <a:endParaRPr lang="en-GB"/>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563416-EFCC-4C93-B23E-7C09C8C4A416}" type="datetimeFigureOut">
              <a:rPr lang="en-GB" smtClean="0"/>
              <a:t>18/11/2013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491ABE-AC57-40F1-891C-EAE826F3B844}"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F5563416-EFCC-4C93-B23E-7C09C8C4A416}" type="datetimeFigureOut">
              <a:rPr lang="en-GB" smtClean="0"/>
              <a:t>18/11/2013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491ABE-AC57-40F1-891C-EAE826F3B844}" type="slidenum">
              <a:rPr lang="en-GB" smtClean="0"/>
              <a:t>‹#›</a:t>
            </a:fld>
            <a:endParaRPr lang="en-GB"/>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5563416-EFCC-4C93-B23E-7C09C8C4A416}" type="datetimeFigureOut">
              <a:rPr lang="en-GB" smtClean="0"/>
              <a:t>18/11/2013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1491ABE-AC57-40F1-891C-EAE826F3B844}"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5563416-EFCC-4C93-B23E-7C09C8C4A416}" type="datetimeFigureOut">
              <a:rPr lang="en-GB" smtClean="0"/>
              <a:t>18/11/2013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1491ABE-AC57-40F1-891C-EAE826F3B844}"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F5563416-EFCC-4C93-B23E-7C09C8C4A416}" type="datetimeFigureOut">
              <a:rPr lang="en-GB" smtClean="0"/>
              <a:t>18/11/2013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1491ABE-AC57-40F1-891C-EAE826F3B844}"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F5563416-EFCC-4C93-B23E-7C09C8C4A416}" type="datetimeFigureOut">
              <a:rPr lang="en-GB" smtClean="0"/>
              <a:t>18/11/2013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491ABE-AC57-40F1-891C-EAE826F3B844}" type="slidenum">
              <a:rPr lang="en-GB" smtClean="0"/>
              <a:t>‹#›</a:t>
            </a:fld>
            <a:endParaRPr lang="en-GB"/>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563416-EFCC-4C93-B23E-7C09C8C4A416}" type="datetimeFigureOut">
              <a:rPr lang="en-GB" smtClean="0"/>
              <a:t>18/11/2013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491ABE-AC57-40F1-891C-EAE826F3B844}" type="slidenum">
              <a:rPr lang="en-GB" smtClean="0"/>
              <a:t>‹#›</a:t>
            </a:fld>
            <a:endParaRPr lang="en-GB"/>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F5563416-EFCC-4C93-B23E-7C09C8C4A416}" type="datetimeFigureOut">
              <a:rPr lang="en-GB" smtClean="0"/>
              <a:t>18/11/2013</a:t>
            </a:fld>
            <a:endParaRPr lang="en-GB"/>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GB"/>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11491ABE-AC57-40F1-891C-EAE826F3B844}" type="slidenum">
              <a:rPr lang="en-GB" smtClean="0"/>
              <a:t>‹#›</a:t>
            </a:fld>
            <a:endParaRPr lang="en-GB"/>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iv.ac.uk/~dcmt" TargetMode="External"/><Relationship Id="rId2" Type="http://schemas.openxmlformats.org/officeDocument/2006/relationships/hyperlink" Target="mailto:dcmt@liv.ac.uk"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What you see depends on the spectacles you wear.</a:t>
            </a:r>
            <a:endParaRPr lang="en-GB" dirty="0"/>
          </a:p>
        </p:txBody>
      </p:sp>
      <p:sp>
        <p:nvSpPr>
          <p:cNvPr id="3" name="Subtitle 2"/>
          <p:cNvSpPr>
            <a:spLocks noGrp="1"/>
          </p:cNvSpPr>
          <p:nvPr>
            <p:ph type="subTitle" idx="1"/>
          </p:nvPr>
        </p:nvSpPr>
        <p:spPr/>
        <p:txBody>
          <a:bodyPr/>
          <a:lstStyle/>
          <a:p>
            <a:r>
              <a:rPr lang="en-GB" dirty="0" smtClean="0"/>
              <a:t>David Taylor</a:t>
            </a:r>
          </a:p>
          <a:p>
            <a:r>
              <a:rPr lang="en-GB" dirty="0" smtClean="0">
                <a:hlinkClick r:id="rId2"/>
              </a:rPr>
              <a:t>dcmt@liv.ac.uk</a:t>
            </a:r>
            <a:endParaRPr lang="en-GB" dirty="0" smtClean="0"/>
          </a:p>
          <a:p>
            <a:r>
              <a:rPr lang="en-GB" dirty="0" smtClean="0">
                <a:hlinkClick r:id="rId3"/>
              </a:rPr>
              <a:t>http://www.liv.ac.uk/~dcmt</a:t>
            </a:r>
            <a:endParaRPr lang="en-GB" dirty="0" smtClean="0"/>
          </a:p>
          <a:p>
            <a:endParaRPr lang="en-GB" dirty="0"/>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33259" y="6025215"/>
            <a:ext cx="1877572" cy="865634"/>
          </a:xfrm>
          <a:prstGeom prst="rect">
            <a:avLst/>
          </a:prstGeom>
        </p:spPr>
      </p:pic>
    </p:spTree>
    <p:extLst>
      <p:ext uri="{BB962C8B-B14F-4D97-AF65-F5344CB8AC3E}">
        <p14:creationId xmlns:p14="http://schemas.microsoft.com/office/powerpoint/2010/main" val="18605335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Factor analysis and instrument</a:t>
            </a:r>
            <a:endParaRPr lang="en-GB" dirty="0"/>
          </a:p>
        </p:txBody>
      </p:sp>
      <p:pic>
        <p:nvPicPr>
          <p:cNvPr id="4099"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25333" y="4606761"/>
            <a:ext cx="3441701" cy="2270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0" name="Picture 4"/>
          <p:cNvPicPr>
            <a:picLocks noChangeAspect="1" noChangeArrowheads="1"/>
          </p:cNvPicPr>
          <p:nvPr/>
        </p:nvPicPr>
        <p:blipFill rotWithShape="1">
          <a:blip r:embed="rId3">
            <a:extLst>
              <a:ext uri="{28A0092B-C50C-407E-A947-70E740481C1C}">
                <a14:useLocalDpi xmlns:a14="http://schemas.microsoft.com/office/drawing/2010/main" val="0"/>
              </a:ext>
            </a:extLst>
          </a:blip>
          <a:srcRect b="53934"/>
          <a:stretch/>
        </p:blipFill>
        <p:spPr bwMode="auto">
          <a:xfrm>
            <a:off x="285749" y="2055071"/>
            <a:ext cx="8570913" cy="25361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356181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An action research project</a:t>
            </a:r>
          </a:p>
          <a:p>
            <a:r>
              <a:rPr lang="en-US" dirty="0" smtClean="0"/>
              <a:t>4Ds</a:t>
            </a:r>
            <a:endParaRPr lang="en-US" dirty="0"/>
          </a:p>
        </p:txBody>
      </p:sp>
      <p:sp>
        <p:nvSpPr>
          <p:cNvPr id="3" name="Title 2"/>
          <p:cNvSpPr>
            <a:spLocks noGrp="1"/>
          </p:cNvSpPr>
          <p:nvPr>
            <p:ph type="title"/>
          </p:nvPr>
        </p:nvSpPr>
        <p:spPr/>
        <p:txBody>
          <a:bodyPr/>
          <a:lstStyle/>
          <a:p>
            <a:r>
              <a:rPr lang="en-US" dirty="0" smtClean="0"/>
              <a:t>Student representation</a:t>
            </a:r>
            <a:endParaRPr lang="en-US" dirty="0"/>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31840" y="2403284"/>
            <a:ext cx="5240635" cy="37403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92722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Some quotes</a:t>
            </a:r>
            <a:endParaRPr lang="en-GB" dirty="0"/>
          </a:p>
        </p:txBody>
      </p:sp>
      <p:sp>
        <p:nvSpPr>
          <p:cNvPr id="6" name="Content Placeholder 5"/>
          <p:cNvSpPr>
            <a:spLocks noGrp="1"/>
          </p:cNvSpPr>
          <p:nvPr>
            <p:ph idx="1"/>
          </p:nvPr>
        </p:nvSpPr>
        <p:spPr/>
        <p:txBody>
          <a:bodyPr>
            <a:normAutofit fontScale="85000" lnSpcReduction="10000"/>
          </a:bodyPr>
          <a:lstStyle/>
          <a:p>
            <a:r>
              <a:rPr lang="en-US" i="1" dirty="0" smtClean="0"/>
              <a:t>“</a:t>
            </a:r>
            <a:r>
              <a:rPr lang="en-US" i="1" dirty="0"/>
              <a:t>It think that it is great that we get student representation from the very start….it is good to know that we are being listened to”.</a:t>
            </a:r>
            <a:endParaRPr lang="en-GB" i="1" dirty="0"/>
          </a:p>
          <a:p>
            <a:r>
              <a:rPr lang="en-US" i="1" dirty="0" smtClean="0"/>
              <a:t>“</a:t>
            </a:r>
            <a:r>
              <a:rPr lang="en-US" i="1" dirty="0"/>
              <a:t>I really enjoy that we get to meet with the heads of the medical school”</a:t>
            </a:r>
            <a:endParaRPr lang="en-GB" i="1" dirty="0"/>
          </a:p>
          <a:p>
            <a:r>
              <a:rPr lang="en-US" i="1" dirty="0" smtClean="0"/>
              <a:t>“… not </a:t>
            </a:r>
            <a:r>
              <a:rPr lang="en-US" i="1" dirty="0"/>
              <a:t>enough people know about it.”</a:t>
            </a:r>
            <a:endParaRPr lang="en-GB" i="1" dirty="0"/>
          </a:p>
          <a:p>
            <a:r>
              <a:rPr lang="en-US" i="1" dirty="0"/>
              <a:t>“… (they) don’t know what actually happens during the meetings”</a:t>
            </a:r>
            <a:endParaRPr lang="en-GB" i="1" dirty="0"/>
          </a:p>
          <a:p>
            <a:r>
              <a:rPr lang="en-US" i="1" dirty="0"/>
              <a:t>“I sent an email request (to my fellow students, asking which issues should be raised) and only got 3 replies”</a:t>
            </a:r>
            <a:endParaRPr lang="en-GB" i="1" dirty="0"/>
          </a:p>
          <a:p>
            <a:r>
              <a:rPr lang="en-US" i="1" dirty="0" smtClean="0"/>
              <a:t>“…</a:t>
            </a:r>
            <a:r>
              <a:rPr lang="en-US" i="1" dirty="0"/>
              <a:t> </a:t>
            </a:r>
            <a:r>
              <a:rPr lang="en-US" i="1" dirty="0" smtClean="0"/>
              <a:t>some (students </a:t>
            </a:r>
            <a:r>
              <a:rPr lang="en-US" i="1" dirty="0"/>
              <a:t>who are not student representatives) isolate themselves and then feel neglected”</a:t>
            </a:r>
            <a:endParaRPr lang="en-GB" i="1" dirty="0"/>
          </a:p>
          <a:p>
            <a:endParaRPr lang="en-US" dirty="0"/>
          </a:p>
        </p:txBody>
      </p:sp>
    </p:spTree>
    <p:extLst>
      <p:ext uri="{BB962C8B-B14F-4D97-AF65-F5344CB8AC3E}">
        <p14:creationId xmlns:p14="http://schemas.microsoft.com/office/powerpoint/2010/main" val="33455375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 series of semi structured interviews</a:t>
            </a:r>
          </a:p>
          <a:p>
            <a:pPr lvl="1"/>
            <a:r>
              <a:rPr lang="en-US" dirty="0" smtClean="0"/>
              <a:t>Thematically coded</a:t>
            </a:r>
          </a:p>
          <a:p>
            <a:r>
              <a:rPr lang="en-US" dirty="0" smtClean="0"/>
              <a:t>Leading to a decision about the way forward</a:t>
            </a:r>
            <a:endParaRPr lang="en-US" dirty="0"/>
          </a:p>
        </p:txBody>
      </p:sp>
      <p:sp>
        <p:nvSpPr>
          <p:cNvPr id="3" name="Title 2"/>
          <p:cNvSpPr>
            <a:spLocks noGrp="1"/>
          </p:cNvSpPr>
          <p:nvPr>
            <p:ph type="title"/>
          </p:nvPr>
        </p:nvSpPr>
        <p:spPr/>
        <p:txBody>
          <a:bodyPr/>
          <a:lstStyle/>
          <a:p>
            <a:r>
              <a:rPr lang="en-US" dirty="0" smtClean="0"/>
              <a:t>Supporting university teachers</a:t>
            </a:r>
            <a:endParaRPr lang="en-US" dirty="0"/>
          </a:p>
        </p:txBody>
      </p:sp>
    </p:spTree>
    <p:extLst>
      <p:ext uri="{BB962C8B-B14F-4D97-AF65-F5344CB8AC3E}">
        <p14:creationId xmlns:p14="http://schemas.microsoft.com/office/powerpoint/2010/main" val="28974896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Negative themes</a:t>
            </a:r>
            <a:endParaRPr lang="en-GB" dirty="0"/>
          </a:p>
        </p:txBody>
      </p:sp>
      <p:sp>
        <p:nvSpPr>
          <p:cNvPr id="3" name="Content Placeholder 2"/>
          <p:cNvSpPr>
            <a:spLocks noGrp="1"/>
          </p:cNvSpPr>
          <p:nvPr>
            <p:ph idx="1"/>
          </p:nvPr>
        </p:nvSpPr>
        <p:spPr/>
        <p:txBody>
          <a:bodyPr/>
          <a:lstStyle/>
          <a:p>
            <a:r>
              <a:rPr lang="en-GB" dirty="0" smtClean="0"/>
              <a:t>The lack of recognition/career progression for teaching </a:t>
            </a:r>
          </a:p>
          <a:p>
            <a:r>
              <a:rPr lang="en-GB" dirty="0" smtClean="0"/>
              <a:t>Lack of support for teaching</a:t>
            </a:r>
          </a:p>
          <a:p>
            <a:endParaRPr lang="en-GB" dirty="0" smtClean="0"/>
          </a:p>
          <a:p>
            <a:pPr>
              <a:buNone/>
            </a:pPr>
            <a:r>
              <a:rPr lang="en-GB" dirty="0" smtClean="0"/>
              <a:t>And less commonly mentioned</a:t>
            </a:r>
          </a:p>
          <a:p>
            <a:r>
              <a:rPr lang="en-GB" dirty="0" smtClean="0"/>
              <a:t>Lack of knowledge about “what to teach”</a:t>
            </a:r>
          </a:p>
          <a:p>
            <a:r>
              <a:rPr lang="en-GB" dirty="0" smtClean="0"/>
              <a:t>Lack of training as teachers</a:t>
            </a:r>
          </a:p>
          <a:p>
            <a:endParaRPr lang="en-GB" dirty="0" smtClean="0"/>
          </a:p>
          <a:p>
            <a:endParaRPr lang="en-GB" dirty="0" smtClean="0"/>
          </a:p>
          <a:p>
            <a:endParaRPr lang="en-GB"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Positive themes</a:t>
            </a:r>
            <a:endParaRPr lang="en-GB" dirty="0"/>
          </a:p>
        </p:txBody>
      </p:sp>
      <p:sp>
        <p:nvSpPr>
          <p:cNvPr id="3" name="Content Placeholder 2"/>
          <p:cNvSpPr>
            <a:spLocks noGrp="1"/>
          </p:cNvSpPr>
          <p:nvPr>
            <p:ph idx="1"/>
          </p:nvPr>
        </p:nvSpPr>
        <p:spPr/>
        <p:txBody>
          <a:bodyPr/>
          <a:lstStyle/>
          <a:p>
            <a:pPr>
              <a:buFont typeface="Wingdings" pitchFamily="2" charset="2"/>
              <a:buChar char="ü"/>
            </a:pPr>
            <a:r>
              <a:rPr lang="en-GB" dirty="0" smtClean="0"/>
              <a:t>Students</a:t>
            </a:r>
          </a:p>
          <a:p>
            <a:pPr>
              <a:buFont typeface="Wingdings" pitchFamily="2" charset="2"/>
              <a:buChar char="ü"/>
            </a:pPr>
            <a:r>
              <a:rPr lang="en-GB" dirty="0" smtClean="0"/>
              <a:t>Apprentices</a:t>
            </a:r>
          </a:p>
          <a:p>
            <a:pPr>
              <a:buFont typeface="Wingdings" pitchFamily="2" charset="2"/>
              <a:buChar char="ü"/>
            </a:pPr>
            <a:r>
              <a:rPr lang="en-GB" dirty="0" smtClean="0"/>
              <a:t>Role model</a:t>
            </a:r>
          </a:p>
          <a:p>
            <a:pPr>
              <a:buFont typeface="Wingdings" pitchFamily="2" charset="2"/>
              <a:buChar char="ü"/>
            </a:pPr>
            <a:r>
              <a:rPr lang="en-GB" dirty="0" smtClean="0"/>
              <a:t>Making things better</a:t>
            </a:r>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Negative and Positive</a:t>
            </a:r>
            <a:endParaRPr lang="en-GB" dirty="0"/>
          </a:p>
        </p:txBody>
      </p:sp>
      <p:sp>
        <p:nvSpPr>
          <p:cNvPr id="3" name="Content Placeholder 2"/>
          <p:cNvSpPr>
            <a:spLocks noGrp="1"/>
          </p:cNvSpPr>
          <p:nvPr>
            <p:ph idx="1"/>
          </p:nvPr>
        </p:nvSpPr>
        <p:spPr/>
        <p:txBody>
          <a:bodyPr/>
          <a:lstStyle/>
          <a:p>
            <a:r>
              <a:rPr lang="en-GB" dirty="0" smtClean="0"/>
              <a:t>The difficulty of balancing teaching/research and clinical commitments</a:t>
            </a:r>
          </a:p>
          <a:p>
            <a:endParaRPr lang="en-GB" dirty="0"/>
          </a:p>
          <a:p>
            <a:pPr>
              <a:buFont typeface="Wingdings" pitchFamily="2" charset="2"/>
              <a:buChar char="ü"/>
            </a:pPr>
            <a:r>
              <a:rPr lang="en-GB" dirty="0" smtClean="0"/>
              <a:t>Although there are frustrations, there is a recognition (from the most senior interviewees), that this is one of the things that makes the job interesting.</a:t>
            </a:r>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Lack of recognition</a:t>
            </a:r>
            <a:endParaRPr lang="en-GB" dirty="0"/>
          </a:p>
        </p:txBody>
      </p:sp>
      <p:sp>
        <p:nvSpPr>
          <p:cNvPr id="3" name="Content Placeholder 2"/>
          <p:cNvSpPr>
            <a:spLocks noGrp="1"/>
          </p:cNvSpPr>
          <p:nvPr>
            <p:ph idx="1"/>
          </p:nvPr>
        </p:nvSpPr>
        <p:spPr/>
        <p:txBody>
          <a:bodyPr>
            <a:normAutofit lnSpcReduction="10000"/>
          </a:bodyPr>
          <a:lstStyle/>
          <a:p>
            <a:r>
              <a:rPr lang="en-GB" dirty="0" smtClean="0"/>
              <a:t>...it </a:t>
            </a:r>
            <a:r>
              <a:rPr lang="en-GB" dirty="0"/>
              <a:t>used to be much better say 20 years ago, when honorary lecturer status was given out in recognition of good input, and was respected. People were brought together for example the examiner's dinner and examiners meetings as well. </a:t>
            </a:r>
            <a:r>
              <a:rPr lang="en-GB" dirty="0" smtClean="0"/>
              <a:t>(Christopher)</a:t>
            </a:r>
          </a:p>
          <a:p>
            <a:r>
              <a:rPr lang="en-GB" dirty="0"/>
              <a:t> </a:t>
            </a:r>
            <a:r>
              <a:rPr lang="en-GB" dirty="0" smtClean="0"/>
              <a:t>...Well</a:t>
            </a:r>
            <a:r>
              <a:rPr lang="en-GB" dirty="0"/>
              <a:t>, things like your role not being actually explicit, acknowledged, rewarded, whatever. Sometimes makes certain aspects of  your role difficult, because you'll always be </a:t>
            </a:r>
            <a:r>
              <a:rPr lang="en-GB" dirty="0" smtClean="0"/>
              <a:t>competing...(Ann)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Lack of support for teaching</a:t>
            </a:r>
            <a:endParaRPr lang="en-GB" dirty="0"/>
          </a:p>
        </p:txBody>
      </p:sp>
      <p:sp>
        <p:nvSpPr>
          <p:cNvPr id="3" name="Content Placeholder 2"/>
          <p:cNvSpPr>
            <a:spLocks noGrp="1"/>
          </p:cNvSpPr>
          <p:nvPr>
            <p:ph idx="1"/>
          </p:nvPr>
        </p:nvSpPr>
        <p:spPr/>
        <p:txBody>
          <a:bodyPr/>
          <a:lstStyle/>
          <a:p>
            <a:pPr>
              <a:buFont typeface="Wingdings" pitchFamily="2" charset="2"/>
              <a:buChar char="ü"/>
            </a:pPr>
            <a:r>
              <a:rPr lang="en-GB" dirty="0"/>
              <a:t>I'm flabbergasted by the support I've had from the clinicians. </a:t>
            </a:r>
            <a:r>
              <a:rPr lang="en-GB" dirty="0" smtClean="0"/>
              <a:t>(Christopher)</a:t>
            </a:r>
          </a:p>
          <a:p>
            <a:pPr>
              <a:buFont typeface="Wingdings" pitchFamily="2" charset="2"/>
              <a:buChar char="ü"/>
            </a:pPr>
            <a:r>
              <a:rPr lang="en-GB" dirty="0" smtClean="0"/>
              <a:t>...and </a:t>
            </a:r>
            <a:r>
              <a:rPr lang="en-GB" dirty="0"/>
              <a:t>we still work well together, we still back each other up we still support each </a:t>
            </a:r>
            <a:r>
              <a:rPr lang="en-GB" dirty="0" smtClean="0"/>
              <a:t>other (Alan)</a:t>
            </a:r>
          </a:p>
          <a:p>
            <a:r>
              <a:rPr lang="en-GB" dirty="0" smtClean="0"/>
              <a:t>...</a:t>
            </a:r>
            <a:r>
              <a:rPr lang="en-GB" dirty="0"/>
              <a:t> Just makes me think how sad it is, that I don't think is the University's job to support me in that respect. </a:t>
            </a:r>
            <a:r>
              <a:rPr lang="en-GB" dirty="0" smtClean="0"/>
              <a:t>(Bob)</a:t>
            </a:r>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How do you choose?</a:t>
            </a:r>
          </a:p>
          <a:p>
            <a:pPr lvl="1"/>
            <a:r>
              <a:rPr lang="en-US" dirty="0" smtClean="0"/>
              <a:t>Personal preference/comfort</a:t>
            </a:r>
          </a:p>
          <a:p>
            <a:pPr lvl="1"/>
            <a:r>
              <a:rPr lang="en-US" dirty="0" smtClean="0"/>
              <a:t>World view</a:t>
            </a:r>
            <a:endParaRPr lang="en-US" dirty="0"/>
          </a:p>
        </p:txBody>
      </p:sp>
      <p:sp>
        <p:nvSpPr>
          <p:cNvPr id="3" name="Title 2"/>
          <p:cNvSpPr>
            <a:spLocks noGrp="1"/>
          </p:cNvSpPr>
          <p:nvPr>
            <p:ph type="title"/>
          </p:nvPr>
        </p:nvSpPr>
        <p:spPr/>
        <p:txBody>
          <a:bodyPr/>
          <a:lstStyle/>
          <a:p>
            <a:r>
              <a:rPr lang="en-US" dirty="0" smtClean="0"/>
              <a:t>Quantitative or qualitative?</a:t>
            </a:r>
            <a:endParaRPr lang="en-US" dirty="0"/>
          </a:p>
        </p:txBody>
      </p:sp>
    </p:spTree>
    <p:extLst>
      <p:ext uri="{BB962C8B-B14F-4D97-AF65-F5344CB8AC3E}">
        <p14:creationId xmlns:p14="http://schemas.microsoft.com/office/powerpoint/2010/main" val="38212305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If you think there is always an objective truth then</a:t>
            </a:r>
          </a:p>
          <a:p>
            <a:pPr lvl="1"/>
            <a:r>
              <a:rPr lang="en-US" dirty="0" smtClean="0"/>
              <a:t>Either use quantitative research</a:t>
            </a:r>
          </a:p>
          <a:p>
            <a:pPr lvl="1"/>
            <a:r>
              <a:rPr lang="en-US" dirty="0" smtClean="0"/>
              <a:t>Or qualitative research that gives clear answers</a:t>
            </a:r>
          </a:p>
          <a:p>
            <a:pPr lvl="2"/>
            <a:r>
              <a:rPr lang="en-US" dirty="0" smtClean="0"/>
              <a:t>In Moses and </a:t>
            </a:r>
            <a:r>
              <a:rPr lang="en-US" dirty="0" err="1" smtClean="0"/>
              <a:t>Knutsen’s</a:t>
            </a:r>
            <a:r>
              <a:rPr lang="en-US" dirty="0" smtClean="0"/>
              <a:t>  view (2007) this is “naturalism”</a:t>
            </a:r>
          </a:p>
          <a:p>
            <a:pPr lvl="1"/>
            <a:endParaRPr lang="en-US" dirty="0"/>
          </a:p>
          <a:p>
            <a:r>
              <a:rPr lang="en-US" dirty="0" smtClean="0"/>
              <a:t>If you are looking for a more subjective understanding –where the answer depends upon the circumstances then you are more likely to be drawn towards qualitative methodology. </a:t>
            </a:r>
          </a:p>
          <a:p>
            <a:pPr lvl="2"/>
            <a:r>
              <a:rPr lang="en-US" dirty="0"/>
              <a:t>In Moses and </a:t>
            </a:r>
            <a:r>
              <a:rPr lang="en-US" dirty="0" err="1"/>
              <a:t>Knutsen’s</a:t>
            </a:r>
            <a:r>
              <a:rPr lang="en-US" dirty="0"/>
              <a:t>  view (2007) this is </a:t>
            </a:r>
            <a:r>
              <a:rPr lang="en-US" dirty="0" smtClean="0"/>
              <a:t>“constructivism”</a:t>
            </a:r>
            <a:endParaRPr lang="en-US" dirty="0"/>
          </a:p>
          <a:p>
            <a:pPr lvl="2"/>
            <a:endParaRPr lang="en-US" dirty="0" smtClean="0"/>
          </a:p>
          <a:p>
            <a:pPr lvl="2"/>
            <a:endParaRPr lang="en-US" dirty="0"/>
          </a:p>
        </p:txBody>
      </p:sp>
      <p:sp>
        <p:nvSpPr>
          <p:cNvPr id="3" name="Title 2"/>
          <p:cNvSpPr>
            <a:spLocks noGrp="1"/>
          </p:cNvSpPr>
          <p:nvPr>
            <p:ph type="title"/>
          </p:nvPr>
        </p:nvSpPr>
        <p:spPr/>
        <p:txBody>
          <a:bodyPr/>
          <a:lstStyle/>
          <a:p>
            <a:r>
              <a:rPr lang="en-US" dirty="0" smtClean="0"/>
              <a:t>World view</a:t>
            </a:r>
            <a:endParaRPr lang="en-US" dirty="0"/>
          </a:p>
        </p:txBody>
      </p:sp>
    </p:spTree>
    <p:extLst>
      <p:ext uri="{BB962C8B-B14F-4D97-AF65-F5344CB8AC3E}">
        <p14:creationId xmlns:p14="http://schemas.microsoft.com/office/powerpoint/2010/main" val="27458581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true picture is probably only understood when both are used.</a:t>
            </a:r>
          </a:p>
          <a:p>
            <a:pPr lvl="1"/>
            <a:r>
              <a:rPr lang="en-US" dirty="0" smtClean="0"/>
              <a:t>This is partly to do with overview and </a:t>
            </a:r>
          </a:p>
          <a:p>
            <a:pPr lvl="1"/>
            <a:r>
              <a:rPr lang="en-US" dirty="0" smtClean="0"/>
              <a:t>partly to do with detail.</a:t>
            </a:r>
            <a:endParaRPr lang="en-US" dirty="0"/>
          </a:p>
        </p:txBody>
      </p:sp>
      <p:sp>
        <p:nvSpPr>
          <p:cNvPr id="3" name="Title 2"/>
          <p:cNvSpPr>
            <a:spLocks noGrp="1"/>
          </p:cNvSpPr>
          <p:nvPr>
            <p:ph type="title"/>
          </p:nvPr>
        </p:nvSpPr>
        <p:spPr/>
        <p:txBody>
          <a:bodyPr/>
          <a:lstStyle/>
          <a:p>
            <a:r>
              <a:rPr lang="en-US" dirty="0" smtClean="0"/>
              <a:t>But</a:t>
            </a:r>
            <a:endParaRPr lang="en-US" dirty="0"/>
          </a:p>
        </p:txBody>
      </p:sp>
    </p:spTree>
    <p:extLst>
      <p:ext uri="{BB962C8B-B14F-4D97-AF65-F5344CB8AC3E}">
        <p14:creationId xmlns:p14="http://schemas.microsoft.com/office/powerpoint/2010/main" val="3640521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Started off with Focus groups</a:t>
            </a:r>
          </a:p>
          <a:p>
            <a:pPr lvl="1"/>
            <a:r>
              <a:rPr lang="en-US" dirty="0" smtClean="0"/>
              <a:t>To identify the items of interest from school leavers, mature students and overseas students</a:t>
            </a:r>
          </a:p>
          <a:p>
            <a:r>
              <a:rPr lang="en-US" dirty="0" smtClean="0"/>
              <a:t>The did a Q-sort of the items with 20 individuals</a:t>
            </a:r>
          </a:p>
          <a:p>
            <a:r>
              <a:rPr lang="en-US" dirty="0" smtClean="0"/>
              <a:t>Then designed a </a:t>
            </a:r>
            <a:r>
              <a:rPr lang="en-US" dirty="0" err="1" smtClean="0"/>
              <a:t>Likert</a:t>
            </a:r>
            <a:r>
              <a:rPr lang="en-US" dirty="0" smtClean="0"/>
              <a:t>-style questionnaire including the most popular/controversial ideas</a:t>
            </a:r>
          </a:p>
          <a:p>
            <a:r>
              <a:rPr lang="en-US" dirty="0" smtClean="0"/>
              <a:t>Delivered to all students in the first year cohort.</a:t>
            </a:r>
          </a:p>
          <a:p>
            <a:pPr marL="0" indent="0">
              <a:buNone/>
            </a:pPr>
            <a:endParaRPr lang="en-US" dirty="0"/>
          </a:p>
        </p:txBody>
      </p:sp>
      <p:sp>
        <p:nvSpPr>
          <p:cNvPr id="3" name="Title 2"/>
          <p:cNvSpPr>
            <a:spLocks noGrp="1"/>
          </p:cNvSpPr>
          <p:nvPr>
            <p:ph type="title"/>
          </p:nvPr>
        </p:nvSpPr>
        <p:spPr/>
        <p:txBody>
          <a:bodyPr/>
          <a:lstStyle/>
          <a:p>
            <a:r>
              <a:rPr lang="en-US" dirty="0" smtClean="0"/>
              <a:t>Student expectations</a:t>
            </a:r>
            <a:endParaRPr lang="en-US" dirty="0"/>
          </a:p>
        </p:txBody>
      </p:sp>
    </p:spTree>
    <p:extLst>
      <p:ext uri="{BB962C8B-B14F-4D97-AF65-F5344CB8AC3E}">
        <p14:creationId xmlns:p14="http://schemas.microsoft.com/office/powerpoint/2010/main" val="39882539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Q-sort</a:t>
            </a:r>
            <a:endParaRPr lang="en-GB"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56921" y="2743407"/>
            <a:ext cx="5838096" cy="3314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84022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Several ways to look at the data</a:t>
            </a:r>
            <a:endParaRPr lang="en-GB" dirty="0"/>
          </a:p>
        </p:txBody>
      </p:sp>
      <p:pic>
        <p:nvPicPr>
          <p:cNvPr id="2050" name="Picture 2"/>
          <p:cNvPicPr>
            <a:picLocks noGrp="1" noChangeAspect="1" noChangeArrowheads="1"/>
          </p:cNvPicPr>
          <p:nvPr>
            <p:ph idx="1"/>
          </p:nvPr>
        </p:nvPicPr>
        <p:blipFill rotWithShape="1">
          <a:blip r:embed="rId2" cstate="print">
            <a:extLst>
              <a:ext uri="{28A0092B-C50C-407E-A947-70E740481C1C}">
                <a14:useLocalDpi xmlns:a14="http://schemas.microsoft.com/office/drawing/2010/main" val="0"/>
              </a:ext>
            </a:extLst>
          </a:blip>
          <a:srcRect t="-770" r="30788" b="770"/>
          <a:stretch/>
        </p:blipFill>
        <p:spPr bwMode="auto">
          <a:xfrm>
            <a:off x="683568" y="2492896"/>
            <a:ext cx="3754729" cy="1175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51920" y="2708920"/>
            <a:ext cx="5046370" cy="4037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57017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Started off with  focus groups</a:t>
            </a:r>
          </a:p>
          <a:p>
            <a:pPr lvl="1"/>
            <a:r>
              <a:rPr lang="en-US" dirty="0" smtClean="0"/>
              <a:t>Thematically coded the answers</a:t>
            </a:r>
          </a:p>
          <a:p>
            <a:r>
              <a:rPr lang="en-US" dirty="0" smtClean="0"/>
              <a:t>Designed a Q-sort delivered to students in years 1,3 and 5.</a:t>
            </a:r>
          </a:p>
          <a:p>
            <a:pPr lvl="1"/>
            <a:r>
              <a:rPr lang="en-US" dirty="0" smtClean="0"/>
              <a:t>Did a factor analysis on the results</a:t>
            </a:r>
          </a:p>
          <a:p>
            <a:pPr lvl="1"/>
            <a:r>
              <a:rPr lang="en-US" dirty="0" smtClean="0"/>
              <a:t>Identified the three main domains</a:t>
            </a:r>
          </a:p>
          <a:p>
            <a:r>
              <a:rPr lang="en-US" dirty="0" smtClean="0"/>
              <a:t>Designed a questionnaire for self-evaluation</a:t>
            </a:r>
            <a:endParaRPr lang="en-US" dirty="0"/>
          </a:p>
        </p:txBody>
      </p:sp>
      <p:sp>
        <p:nvSpPr>
          <p:cNvPr id="3" name="Title 2"/>
          <p:cNvSpPr>
            <a:spLocks noGrp="1"/>
          </p:cNvSpPr>
          <p:nvPr>
            <p:ph type="title"/>
          </p:nvPr>
        </p:nvSpPr>
        <p:spPr/>
        <p:txBody>
          <a:bodyPr>
            <a:normAutofit/>
          </a:bodyPr>
          <a:lstStyle/>
          <a:p>
            <a:r>
              <a:rPr lang="en-US" dirty="0" smtClean="0"/>
              <a:t>Professionalism</a:t>
            </a:r>
            <a:endParaRPr lang="en-US" dirty="0"/>
          </a:p>
        </p:txBody>
      </p:sp>
    </p:spTree>
    <p:extLst>
      <p:ext uri="{BB962C8B-B14F-4D97-AF65-F5344CB8AC3E}">
        <p14:creationId xmlns:p14="http://schemas.microsoft.com/office/powerpoint/2010/main" val="5463682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Face validity, construct validity</a:t>
            </a:r>
            <a:endParaRPr lang="en-GB"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9552" y="2132856"/>
            <a:ext cx="6476833" cy="4207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30557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MFT Lpool">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UMFT Lpool</Template>
  <TotalTime>157</TotalTime>
  <Words>617</Words>
  <Application>Microsoft Office PowerPoint</Application>
  <PresentationFormat>On-screen Show (4:3)</PresentationFormat>
  <Paragraphs>75</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UMFT Lpool</vt:lpstr>
      <vt:lpstr>What you see depends on the spectacles you wear.</vt:lpstr>
      <vt:lpstr>Quantitative or qualitative?</vt:lpstr>
      <vt:lpstr>World view</vt:lpstr>
      <vt:lpstr>But</vt:lpstr>
      <vt:lpstr>Student expectations</vt:lpstr>
      <vt:lpstr>Q-sort</vt:lpstr>
      <vt:lpstr>Several ways to look at the data</vt:lpstr>
      <vt:lpstr>Professionalism</vt:lpstr>
      <vt:lpstr>Face validity, construct validity</vt:lpstr>
      <vt:lpstr>Factor analysis and instrument</vt:lpstr>
      <vt:lpstr>Student representation</vt:lpstr>
      <vt:lpstr>Some quotes</vt:lpstr>
      <vt:lpstr>Supporting university teachers</vt:lpstr>
      <vt:lpstr>Negative themes</vt:lpstr>
      <vt:lpstr>Positive themes</vt:lpstr>
      <vt:lpstr>Negative and Positive</vt:lpstr>
      <vt:lpstr>Lack of recognition</vt:lpstr>
      <vt:lpstr>Lack of support for teaching</vt:lpstr>
    </vt:vector>
  </TitlesOfParts>
  <Company>The University of Liverpool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and teaching styles</dc:title>
  <dc:creator>Taylor, David</dc:creator>
  <cp:lastModifiedBy>Taylor, David</cp:lastModifiedBy>
  <cp:revision>16</cp:revision>
  <dcterms:created xsi:type="dcterms:W3CDTF">2013-08-14T13:18:09Z</dcterms:created>
  <dcterms:modified xsi:type="dcterms:W3CDTF">2013-11-18T15:53:40Z</dcterms:modified>
</cp:coreProperties>
</file>