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5" r:id="rId11"/>
    <p:sldId id="274" r:id="rId12"/>
    <p:sldId id="269" r:id="rId13"/>
    <p:sldId id="284" r:id="rId14"/>
    <p:sldId id="285" r:id="rId15"/>
    <p:sldId id="286" r:id="rId16"/>
    <p:sldId id="287" r:id="rId17"/>
    <p:sldId id="289" r:id="rId18"/>
    <p:sldId id="288" r:id="rId19"/>
    <p:sldId id="290" r:id="rId20"/>
    <p:sldId id="291" r:id="rId21"/>
    <p:sldId id="271" r:id="rId22"/>
    <p:sldId id="273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51" autoAdjust="0"/>
  </p:normalViewPr>
  <p:slideViewPr>
    <p:cSldViewPr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3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GB"/>
              <a:t>Over the past few weeks, have you been able to enjoy your day-to-day activities?</a:t>
            </a:r>
          </a:p>
        </c:rich>
      </c:tx>
      <c:layout>
        <c:manualLayout>
          <c:xMode val="edge"/>
          <c:yMode val="edge"/>
          <c:x val="0.114586978710994"/>
          <c:y val="0.03529535278678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31760678824252"/>
          <c:y val="0.238192432007501"/>
          <c:w val="0.819470871003654"/>
          <c:h val="0.585314011419468"/>
        </c:manualLayout>
      </c:layout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1'!$D$5:$D$8</c:f>
              <c:numCache>
                <c:formatCode>0%</c:formatCode>
                <c:ptCount val="4"/>
                <c:pt idx="0">
                  <c:v>0.4</c:v>
                </c:pt>
                <c:pt idx="1">
                  <c:v>0.49</c:v>
                </c:pt>
                <c:pt idx="2">
                  <c:v>0.07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v>Yes</c:v>
          </c:tx>
          <c:spPr>
            <a:solidFill>
              <a:srgbClr val="993366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1'!$C$5:$C$8</c:f>
              <c:numCache>
                <c:formatCode>0%</c:formatCode>
                <c:ptCount val="4"/>
                <c:pt idx="0">
                  <c:v>0.07</c:v>
                </c:pt>
                <c:pt idx="1">
                  <c:v>0.54</c:v>
                </c:pt>
                <c:pt idx="2">
                  <c:v>0.31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813416"/>
        <c:axId val="-2099713320"/>
      </c:barChart>
      <c:catAx>
        <c:axId val="-205881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99713320"/>
        <c:crosses val="autoZero"/>
        <c:auto val="1"/>
        <c:lblAlgn val="ctr"/>
        <c:lblOffset val="100"/>
        <c:noMultiLvlLbl val="0"/>
      </c:catAx>
      <c:valAx>
        <c:axId val="-2099713320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58813416"/>
        <c:crossesAt val="1.0"/>
        <c:crossBetween val="between"/>
      </c:val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9751567512394"/>
          <c:y val="0.461780453913849"/>
          <c:w val="0.0722663312919219"/>
          <c:h val="0.127888837424734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GB"/>
              <a:t>Have you felt constantly under strain over the past few weeks?</a:t>
            </a:r>
          </a:p>
        </c:rich>
      </c:tx>
      <c:layout>
        <c:manualLayout>
          <c:xMode val="edge"/>
          <c:yMode val="edge"/>
          <c:x val="0.126740224887619"/>
          <c:y val="0.03529535278678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11828510829445"/>
          <c:y val="0.182359139236216"/>
          <c:w val="0.819470871003654"/>
          <c:h val="0.635315710887462"/>
        </c:manualLayout>
      </c:layout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1'!$D$5:$D$8</c:f>
              <c:numCache>
                <c:formatCode>0%</c:formatCode>
                <c:ptCount val="4"/>
                <c:pt idx="0">
                  <c:v>0.0</c:v>
                </c:pt>
                <c:pt idx="1">
                  <c:v>0.29</c:v>
                </c:pt>
                <c:pt idx="2">
                  <c:v>0.46</c:v>
                </c:pt>
                <c:pt idx="3">
                  <c:v>0.26</c:v>
                </c:pt>
              </c:numCache>
            </c:numRef>
          </c:val>
        </c:ser>
        <c:ser>
          <c:idx val="1"/>
          <c:order val="1"/>
          <c:tx>
            <c:v>Yes</c:v>
          </c:tx>
          <c:spPr>
            <a:solidFill>
              <a:srgbClr val="993366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1'!$C$5:$C$8</c:f>
              <c:numCache>
                <c:formatCode>0%</c:formatCode>
                <c:ptCount val="4"/>
                <c:pt idx="0">
                  <c:v>0.11</c:v>
                </c:pt>
                <c:pt idx="1">
                  <c:v>0.42</c:v>
                </c:pt>
                <c:pt idx="2">
                  <c:v>0.39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33944"/>
        <c:axId val="2104251928"/>
      </c:barChart>
      <c:catAx>
        <c:axId val="-210343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2104251928"/>
        <c:crosses val="autoZero"/>
        <c:auto val="1"/>
        <c:lblAlgn val="ctr"/>
        <c:lblOffset val="100"/>
        <c:noMultiLvlLbl val="0"/>
      </c:catAx>
      <c:valAx>
        <c:axId val="2104251928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103433944"/>
        <c:crossesAt val="1.0"/>
        <c:crossBetween val="between"/>
      </c:val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9751561953632"/>
          <c:y val="0.438250115794349"/>
          <c:w val="0.0668144571816164"/>
          <c:h val="0.127888837424734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GB"/>
              <a:t>Have you felt that you couldn't oversome your difficulties?</a:t>
            </a:r>
          </a:p>
        </c:rich>
      </c:tx>
      <c:layout>
        <c:manualLayout>
          <c:xMode val="edge"/>
          <c:yMode val="edge"/>
          <c:x val="0.15278269903762"/>
          <c:y val="0.03529535278678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11828510829445"/>
          <c:y val="0.182359139236216"/>
          <c:w val="0.819470871003654"/>
          <c:h val="0.635315710887462"/>
        </c:manualLayout>
      </c:layout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1'!$D$5:$D$8</c:f>
              <c:numCache>
                <c:formatCode>0%</c:formatCode>
                <c:ptCount val="4"/>
                <c:pt idx="0">
                  <c:v>0.0</c:v>
                </c:pt>
                <c:pt idx="1">
                  <c:v>0.6</c:v>
                </c:pt>
                <c:pt idx="2">
                  <c:v>0.29</c:v>
                </c:pt>
                <c:pt idx="3">
                  <c:v>0.11</c:v>
                </c:pt>
              </c:numCache>
            </c:numRef>
          </c:val>
        </c:ser>
        <c:ser>
          <c:idx val="1"/>
          <c:order val="1"/>
          <c:tx>
            <c:v>Yes</c:v>
          </c:tx>
          <c:spPr>
            <a:solidFill>
              <a:srgbClr val="993366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Less than usual</c:v>
                </c:pt>
                <c:pt idx="1">
                  <c:v>No more than usual</c:v>
                </c:pt>
                <c:pt idx="2">
                  <c:v>Rather more than usual</c:v>
                </c:pt>
                <c:pt idx="3">
                  <c:v>More than usual</c:v>
                </c:pt>
              </c:strCache>
            </c:strRef>
          </c:cat>
          <c:val>
            <c:numRef>
              <c:f>'Question 1'!$C$5:$C$8</c:f>
              <c:numCache>
                <c:formatCode>0%</c:formatCode>
                <c:ptCount val="4"/>
                <c:pt idx="0">
                  <c:v>0.08</c:v>
                </c:pt>
                <c:pt idx="1">
                  <c:v>0.67</c:v>
                </c:pt>
                <c:pt idx="2">
                  <c:v>0.25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538632"/>
        <c:axId val="-2101749576"/>
      </c:barChart>
      <c:catAx>
        <c:axId val="-210153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101749576"/>
        <c:crosses val="autoZero"/>
        <c:auto val="1"/>
        <c:lblAlgn val="ctr"/>
        <c:lblOffset val="100"/>
        <c:noMultiLvlLbl val="0"/>
      </c:catAx>
      <c:valAx>
        <c:axId val="-2101749576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101538632"/>
        <c:crossesAt val="1.0"/>
        <c:crossBetween val="between"/>
      </c:val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9751567512394"/>
          <c:y val="0.438250115794349"/>
          <c:w val="0.0722663312919219"/>
          <c:h val="0.127888837424734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GB"/>
              <a:t>Do you ever feel unable to cope as a result of studying medicine?</a:t>
            </a:r>
          </a:p>
        </c:rich>
      </c:tx>
      <c:layout>
        <c:manualLayout>
          <c:xMode val="edge"/>
          <c:yMode val="edge"/>
          <c:x val="0.12664888106092"/>
          <c:y val="0.03529535278678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674363790933813"/>
          <c:y val="0.182359139236216"/>
          <c:w val="0.657915893593964"/>
          <c:h val="0.685317410355457"/>
        </c:manualLayout>
      </c:layout>
      <c:barChart>
        <c:barDir val="col"/>
        <c:grouping val="clustered"/>
        <c:varyColors val="0"/>
        <c:ser>
          <c:idx val="0"/>
          <c:order val="0"/>
          <c:tx>
            <c:v>Comprehensive/state</c:v>
          </c:tx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Often</c:v>
                </c:pt>
                <c:pt idx="3">
                  <c:v>Always</c:v>
                </c:pt>
              </c:strCache>
            </c:strRef>
          </c:cat>
          <c:val>
            <c:numRef>
              <c:f>'Question 1'!$E$5:$E$8</c:f>
              <c:numCache>
                <c:formatCode>0%</c:formatCode>
                <c:ptCount val="4"/>
                <c:pt idx="0">
                  <c:v>0.27</c:v>
                </c:pt>
                <c:pt idx="1">
                  <c:v>0.63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v>Grammar</c:v>
          </c:tx>
          <c:spPr>
            <a:solidFill>
              <a:srgbClr val="993366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Often</c:v>
                </c:pt>
                <c:pt idx="3">
                  <c:v>Always</c:v>
                </c:pt>
              </c:strCache>
            </c:strRef>
          </c:cat>
          <c:val>
            <c:numRef>
              <c:f>'Question 1'!$D$5:$D$8</c:f>
              <c:numCache>
                <c:formatCode>0%</c:formatCode>
                <c:ptCount val="4"/>
                <c:pt idx="0">
                  <c:v>0.15</c:v>
                </c:pt>
                <c:pt idx="1">
                  <c:v>0.39</c:v>
                </c:pt>
                <c:pt idx="2">
                  <c:v>0.39</c:v>
                </c:pt>
                <c:pt idx="3">
                  <c:v>0.08</c:v>
                </c:pt>
              </c:numCache>
            </c:numRef>
          </c:val>
        </c:ser>
        <c:ser>
          <c:idx val="2"/>
          <c:order val="2"/>
          <c:tx>
            <c:v>Public (fee paying)</c:v>
          </c:tx>
          <c:spPr>
            <a:solidFill>
              <a:srgbClr val="FFFFCC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1'!$A$5:$A$8</c:f>
              <c:strCache>
                <c:ptCount val="4"/>
                <c:pt idx="0">
                  <c:v>Never</c:v>
                </c:pt>
                <c:pt idx="1">
                  <c:v>Occasionally</c:v>
                </c:pt>
                <c:pt idx="2">
                  <c:v>Often</c:v>
                </c:pt>
                <c:pt idx="3">
                  <c:v>Always</c:v>
                </c:pt>
              </c:strCache>
            </c:strRef>
          </c:cat>
          <c:val>
            <c:numRef>
              <c:f>'Question 1'!$C$5:$C$8</c:f>
              <c:numCache>
                <c:formatCode>0%</c:formatCode>
                <c:ptCount val="4"/>
                <c:pt idx="0">
                  <c:v>0.15</c:v>
                </c:pt>
                <c:pt idx="1">
                  <c:v>0.77</c:v>
                </c:pt>
                <c:pt idx="2">
                  <c:v>0.08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445736"/>
        <c:axId val="-2098274568"/>
      </c:barChart>
      <c:catAx>
        <c:axId val="-205944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98274568"/>
        <c:crosses val="autoZero"/>
        <c:auto val="1"/>
        <c:lblAlgn val="ctr"/>
        <c:lblOffset val="100"/>
        <c:noMultiLvlLbl val="0"/>
      </c:catAx>
      <c:valAx>
        <c:axId val="-2098274568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59445736"/>
        <c:crossesAt val="1.0"/>
        <c:crossBetween val="between"/>
      </c:val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43444881889764"/>
          <c:y val="0.432367762853173"/>
          <c:w val="0.224439839756873"/>
          <c:h val="0.191833256137101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563416-EFCC-4C93-B23E-7C09C8C4A416}" type="datetimeFigureOut">
              <a:rPr lang="en-GB" smtClean="0"/>
              <a:t>22/03/2014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491ABE-AC57-40F1-891C-EAE826F3B84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.ac.uk/~dcm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cmt@liv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Stress</a:t>
            </a:r>
            <a:br>
              <a:rPr lang="en-GB" dirty="0" smtClean="0"/>
            </a:br>
            <a:r>
              <a:rPr lang="en-GB" dirty="0" smtClean="0"/>
              <a:t>addressing the root causes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Taylor</a:t>
            </a:r>
          </a:p>
          <a:p>
            <a:r>
              <a:rPr lang="en-GB" dirty="0" smtClean="0">
                <a:hlinkClick r:id="rId2"/>
              </a:rPr>
              <a:t>dcmt@liv.ac.uk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http://www.liv.ac.uk/~dcmt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3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81" r="-726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2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5" r="-573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others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12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1412776"/>
            <a:ext cx="9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Bordieu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420888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Bernstein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1409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Land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4149080"/>
            <a:ext cx="92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Wenger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43608" y="1700808"/>
            <a:ext cx="2520280" cy="230425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becoming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2771800" y="2924944"/>
            <a:ext cx="2520280" cy="230425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boundaries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4499992" y="4005064"/>
            <a:ext cx="2520280" cy="230425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community</a:t>
            </a:r>
            <a:endParaRPr lang="en-GB" sz="2400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/>
              <a:t>The real issue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9455" r="-394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5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04864"/>
            <a:ext cx="5215012" cy="3914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2320" y="3429000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865kg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1" y="4149080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Lazarus and </a:t>
            </a:r>
            <a:r>
              <a:rPr lang="en-US" dirty="0" err="1" smtClean="0"/>
              <a:t>Folkman</a:t>
            </a:r>
            <a:r>
              <a:rPr lang="en-US" dirty="0" smtClean="0"/>
              <a:t> 1984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735" r="-367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it is about transition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34290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Jorge </a:t>
            </a:r>
            <a:r>
              <a:rPr lang="en-US" dirty="0" err="1" smtClean="0"/>
              <a:t>Simones</a:t>
            </a:r>
            <a:r>
              <a:rPr lang="en-US" dirty="0" smtClean="0"/>
              <a:t>, after</a:t>
            </a:r>
          </a:p>
          <a:p>
            <a:r>
              <a:rPr lang="en-US" dirty="0" err="1" smtClean="0"/>
              <a:t>Kubler</a:t>
            </a:r>
            <a:r>
              <a:rPr lang="en-US" dirty="0" smtClean="0"/>
              <a:t>-Ross 1969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7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61824922"/>
              </p:ext>
            </p:extLst>
          </p:nvPr>
        </p:nvGraphicFramePr>
        <p:xfrm>
          <a:off x="1728787" y="1809750"/>
          <a:ext cx="6371605" cy="435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322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22459131"/>
              </p:ext>
            </p:extLst>
          </p:nvPr>
        </p:nvGraphicFramePr>
        <p:xfrm>
          <a:off x="1706244" y="1865312"/>
          <a:ext cx="6250131" cy="40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9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66198904"/>
              </p:ext>
            </p:extLst>
          </p:nvPr>
        </p:nvGraphicFramePr>
        <p:xfrm>
          <a:off x="1835696" y="1844824"/>
          <a:ext cx="5983560" cy="421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707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93555414"/>
              </p:ext>
            </p:extLst>
          </p:nvPr>
        </p:nvGraphicFramePr>
        <p:xfrm>
          <a:off x="1475656" y="2060848"/>
          <a:ext cx="6417602" cy="384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880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-your-business-for-financial-success-shown-by-road-sig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90" r="-20490"/>
          <a:stretch>
            <a:fillRect/>
          </a:stretch>
        </p:blipFill>
        <p:spPr>
          <a:xfrm>
            <a:off x="872067" y="2636912"/>
            <a:ext cx="7408333" cy="34892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come to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7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some really interesting data – and some strategies – from Dr. </a:t>
            </a:r>
            <a:r>
              <a:rPr lang="en-US" dirty="0" err="1" smtClean="0"/>
              <a:t>Enatescu</a:t>
            </a:r>
            <a:r>
              <a:rPr lang="en-US" dirty="0" smtClean="0"/>
              <a:t>, Timisoara which we will discuss in the workshop</a:t>
            </a:r>
          </a:p>
          <a:p>
            <a:endParaRPr lang="en-US" dirty="0"/>
          </a:p>
          <a:p>
            <a:r>
              <a:rPr lang="en-US" dirty="0" smtClean="0"/>
              <a:t>But what is our model?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5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j034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57594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4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j034402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63713" y="836613"/>
            <a:ext cx="5976937" cy="521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7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j0344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8175" y="1103313"/>
            <a:ext cx="5832475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cs typeface="+mn-cs"/>
              </a:rPr>
              <a:t>P</a:t>
            </a:r>
            <a:r>
              <a:rPr lang="en-GB" dirty="0" smtClean="0">
                <a:cs typeface="+mn-cs"/>
              </a:rPr>
              <a:t>art </a:t>
            </a:r>
            <a:r>
              <a:rPr lang="en-GB" dirty="0">
                <a:cs typeface="+mn-cs"/>
              </a:rPr>
              <a:t>of the </a:t>
            </a:r>
            <a:r>
              <a:rPr lang="en-GB" dirty="0" smtClean="0">
                <a:cs typeface="+mn-cs"/>
              </a:rPr>
              <a:t>continuum</a:t>
            </a:r>
            <a:endParaRPr lang="en-GB" dirty="0" smtClean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cs typeface="+mn-cs"/>
              </a:rPr>
              <a:t>Many changes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dirty="0" smtClean="0"/>
              <a:t>Structure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Feedback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Level of achievement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Accommodation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Independence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cs typeface="+mn-cs"/>
              </a:rPr>
              <a:t>Learning </a:t>
            </a:r>
            <a:r>
              <a:rPr lang="en-GB" sz="2800" dirty="0" smtClean="0">
                <a:cs typeface="+mn-cs"/>
              </a:rPr>
              <a:t>the unwritten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For many students, coming to University is a move away from a controlled environment towards independence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3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Feedback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Students are probably used to regular and detailed feedback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From their teachers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And from their family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Achievement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Students may well have been the most able amongst their peers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There is a uniform anxiety about how well they will perform compared to their new peers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6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Accommodation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Most students will either be away from home for the first time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Or they will be balancing their new found independence with their old family circumstances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0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Independence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They will be realising that they are at the threshold of facing the world on their own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And now they have to start learning the unwritten rules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9" y="6025215"/>
            <a:ext cx="1877572" cy="86563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" y="5932523"/>
            <a:ext cx="1677676" cy="7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P218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54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FT Lpoo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UMFT Lpool</Template>
  <TotalTime>152</TotalTime>
  <Words>280</Words>
  <Application>Microsoft Macintosh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UMFT Lpool</vt:lpstr>
      <vt:lpstr>Stress addressing the root causes</vt:lpstr>
      <vt:lpstr>When you come to University</vt:lpstr>
      <vt:lpstr>Part of the continuum</vt:lpstr>
      <vt:lpstr>Structure</vt:lpstr>
      <vt:lpstr>Feedback</vt:lpstr>
      <vt:lpstr>Achievement</vt:lpstr>
      <vt:lpstr>Accommodation</vt:lpstr>
      <vt:lpstr>Independence</vt:lpstr>
      <vt:lpstr>PowerPoint Presentation</vt:lpstr>
      <vt:lpstr>For some</vt:lpstr>
      <vt:lpstr>For others</vt:lpstr>
      <vt:lpstr>The real issue</vt:lpstr>
      <vt:lpstr>PowerPoint Presentation</vt:lpstr>
      <vt:lpstr>Stress…</vt:lpstr>
      <vt:lpstr>Actually it is about transition</vt:lpstr>
      <vt:lpstr>enjoy</vt:lpstr>
      <vt:lpstr>strain</vt:lpstr>
      <vt:lpstr>Overcome</vt:lpstr>
      <vt:lpstr>Cope</vt:lpstr>
      <vt:lpstr>Why?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teaching styles</dc:title>
  <dc:creator>Taylor, David</dc:creator>
  <cp:lastModifiedBy>David Taylor</cp:lastModifiedBy>
  <cp:revision>15</cp:revision>
  <dcterms:created xsi:type="dcterms:W3CDTF">2013-08-14T13:18:09Z</dcterms:created>
  <dcterms:modified xsi:type="dcterms:W3CDTF">2014-03-22T07:35:46Z</dcterms:modified>
</cp:coreProperties>
</file>