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81" r:id="rId3"/>
    <p:sldId id="272" r:id="rId4"/>
    <p:sldId id="305" r:id="rId5"/>
    <p:sldId id="261" r:id="rId6"/>
    <p:sldId id="282" r:id="rId7"/>
    <p:sldId id="283" r:id="rId8"/>
    <p:sldId id="284" r:id="rId9"/>
    <p:sldId id="285" r:id="rId10"/>
    <p:sldId id="286" r:id="rId11"/>
    <p:sldId id="273"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539" autoAdjust="0"/>
    <p:restoredTop sz="94675" autoAdjust="0"/>
  </p:normalViewPr>
  <p:slideViewPr>
    <p:cSldViewPr snapToGrid="0" snapToObjects="1">
      <p:cViewPr varScale="1">
        <p:scale>
          <a:sx n="72" d="100"/>
          <a:sy n="72" d="100"/>
        </p:scale>
        <p:origin x="-108" y="-330"/>
      </p:cViewPr>
      <p:guideLst>
        <p:guide orient="horz" pos="2160"/>
        <p:guide pos="2880"/>
      </p:guideLst>
    </p:cSldViewPr>
  </p:slideViewPr>
  <p:outlineViewPr>
    <p:cViewPr>
      <p:scale>
        <a:sx n="33" d="100"/>
        <a:sy n="33" d="100"/>
      </p:scale>
      <p:origin x="0" y="124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DCCB38-3DD5-004E-A2EC-9C8A6C8EAC14}" type="datetimeFigureOut">
              <a:rPr lang="en-US" smtClean="0"/>
              <a:t>5/9/2014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A37963-FC2F-E54A-BF20-B8960A684D0E}" type="slidenum">
              <a:rPr lang="en-US" smtClean="0"/>
              <a:t>‹#›</a:t>
            </a:fld>
            <a:endParaRPr lang="en-US"/>
          </a:p>
        </p:txBody>
      </p:sp>
    </p:spTree>
    <p:extLst>
      <p:ext uri="{BB962C8B-B14F-4D97-AF65-F5344CB8AC3E}">
        <p14:creationId xmlns:p14="http://schemas.microsoft.com/office/powerpoint/2010/main" val="3178334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691E15-EE2C-4D8E-A67E-937C472EC854}" type="datetimeFigureOut">
              <a:rPr lang="en-GB" smtClean="0"/>
              <a:t>09/05/2014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974CA1-FF5C-405A-9D66-809B1CBB7E3E}" type="slidenum">
              <a:rPr lang="en-GB" smtClean="0"/>
              <a:t>‹#›</a:t>
            </a:fld>
            <a:endParaRPr lang="en-GB"/>
          </a:p>
        </p:txBody>
      </p:sp>
    </p:spTree>
    <p:extLst>
      <p:ext uri="{BB962C8B-B14F-4D97-AF65-F5344CB8AC3E}">
        <p14:creationId xmlns:p14="http://schemas.microsoft.com/office/powerpoint/2010/main" val="202401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GB"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5/9/2014</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5/9/2014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GB"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5/9/2014</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GB"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5/9/2014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GB"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5/9/2014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GB"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5/9/2014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5/9/2014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5/9/2014</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cmt@liv.ac.uk" TargetMode="External"/><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dcmt@liv.ac.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436" y="1023275"/>
            <a:ext cx="7001514" cy="2939125"/>
          </a:xfrm>
        </p:spPr>
        <p:txBody>
          <a:bodyPr/>
          <a:lstStyle/>
          <a:p>
            <a:pPr algn="l"/>
            <a:r>
              <a:rPr lang="en-US" dirty="0" smtClean="0"/>
              <a:t>Clinical Academics' views on teaching undergraduate medical students</a:t>
            </a:r>
            <a:endParaRPr lang="en-US" dirty="0"/>
          </a:p>
        </p:txBody>
      </p:sp>
      <p:sp>
        <p:nvSpPr>
          <p:cNvPr id="3" name="Subtitle 2"/>
          <p:cNvSpPr>
            <a:spLocks noGrp="1"/>
          </p:cNvSpPr>
          <p:nvPr>
            <p:ph type="subTitle" idx="1"/>
          </p:nvPr>
        </p:nvSpPr>
        <p:spPr/>
        <p:txBody>
          <a:bodyPr/>
          <a:lstStyle/>
          <a:p>
            <a:endParaRPr lang="en-US" dirty="0" smtClean="0"/>
          </a:p>
          <a:p>
            <a:r>
              <a:rPr lang="en-US" dirty="0" smtClean="0"/>
              <a:t>David Taylor </a:t>
            </a:r>
          </a:p>
          <a:p>
            <a:r>
              <a:rPr lang="en-US" dirty="0" smtClean="0"/>
              <a:t>Liverpool Medical School</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
        <p:nvSpPr>
          <p:cNvPr id="5" name="TextBox 4"/>
          <p:cNvSpPr txBox="1"/>
          <p:nvPr/>
        </p:nvSpPr>
        <p:spPr>
          <a:xfrm>
            <a:off x="4366742" y="6141561"/>
            <a:ext cx="4302906" cy="369332"/>
          </a:xfrm>
          <a:prstGeom prst="rect">
            <a:avLst/>
          </a:prstGeom>
          <a:noFill/>
        </p:spPr>
        <p:txBody>
          <a:bodyPr wrap="none" rtlCol="0">
            <a:spAutoFit/>
          </a:bodyPr>
          <a:lstStyle/>
          <a:p>
            <a:r>
              <a:rPr lang="en-GB" dirty="0" smtClean="0">
                <a:solidFill>
                  <a:schemeClr val="bg1"/>
                </a:solidFill>
                <a:hlinkClick r:id="rId3"/>
              </a:rPr>
              <a:t>dcmt@liv.ac.uk</a:t>
            </a:r>
            <a:r>
              <a:rPr lang="en-GB" dirty="0" smtClean="0">
                <a:solidFill>
                  <a:schemeClr val="bg1"/>
                </a:solidFill>
              </a:rPr>
              <a:t> </a:t>
            </a:r>
            <a:r>
              <a:rPr lang="en-GB" dirty="0" err="1" smtClean="0">
                <a:solidFill>
                  <a:schemeClr val="bg1"/>
                </a:solidFill>
              </a:rPr>
              <a:t>EdD</a:t>
            </a:r>
            <a:r>
              <a:rPr lang="en-GB" dirty="0" smtClean="0">
                <a:solidFill>
                  <a:schemeClr val="bg1"/>
                </a:solidFill>
              </a:rPr>
              <a:t> presentation , 2014</a:t>
            </a:r>
            <a:endParaRPr lang="en-GB" dirty="0">
              <a:solidFill>
                <a:schemeClr val="bg1"/>
              </a:solidFill>
            </a:endParaRPr>
          </a:p>
        </p:txBody>
      </p:sp>
    </p:spTree>
    <p:extLst>
      <p:ext uri="{BB962C8B-B14F-4D97-AF65-F5344CB8AC3E}">
        <p14:creationId xmlns:p14="http://schemas.microsoft.com/office/powerpoint/2010/main" val="311803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fourteen?</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872292676"/>
              </p:ext>
            </p:extLst>
          </p:nvPr>
        </p:nvGraphicFramePr>
        <p:xfrm>
          <a:off x="959399" y="1456473"/>
          <a:ext cx="7291452" cy="4575312"/>
        </p:xfrm>
        <a:graphic>
          <a:graphicData uri="http://schemas.openxmlformats.org/drawingml/2006/table">
            <a:tbl>
              <a:tblPr/>
              <a:tblGrid>
                <a:gridCol w="520818"/>
                <a:gridCol w="520818"/>
                <a:gridCol w="520818"/>
                <a:gridCol w="520818"/>
                <a:gridCol w="520818"/>
                <a:gridCol w="520818"/>
                <a:gridCol w="520818"/>
                <a:gridCol w="520818"/>
                <a:gridCol w="520818"/>
                <a:gridCol w="520818"/>
                <a:gridCol w="520818"/>
                <a:gridCol w="520818"/>
                <a:gridCol w="520818"/>
                <a:gridCol w="520818"/>
              </a:tblGrid>
              <a:tr h="61527">
                <a:tc>
                  <a:txBody>
                    <a:bodyPr/>
                    <a:lstStyle/>
                    <a:p>
                      <a:pPr algn="ctr" fontAlgn="ctr"/>
                      <a:r>
                        <a:rPr lang="en-US" sz="400" b="0" i="0" u="none" strike="noStrike" dirty="0">
                          <a:solidFill>
                            <a:schemeClr val="bg1"/>
                          </a:solidFill>
                          <a:effectLst/>
                          <a:latin typeface="Microsoft Sans Serif"/>
                        </a:rPr>
                        <a:t>01F1U</a:t>
                      </a:r>
                    </a:p>
                  </a:txBody>
                  <a:tcPr marL="2586" marR="2586" marT="25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b"/>
                      <a:r>
                        <a:rPr lang="en-US" sz="400" b="0" i="0" u="none" strike="noStrike">
                          <a:solidFill>
                            <a:schemeClr val="bg1"/>
                          </a:solidFill>
                          <a:effectLst/>
                          <a:latin typeface="Arial"/>
                        </a:rPr>
                        <a:t>02M1UP</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03F2U</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04MU2</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05M3U</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06F3UP</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07M4U</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08M5H</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09F4U</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10M6H</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11M7U</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12M8H</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13F5H</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14M9H</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x</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27">
                <a:tc>
                  <a:txBody>
                    <a:bodyPr/>
                    <a:lstStyle/>
                    <a:p>
                      <a:pPr algn="ctr" fontAlgn="t"/>
                      <a:r>
                        <a:rPr lang="en-US" sz="400" b="0" i="0" u="none" strike="noStrike">
                          <a:solidFill>
                            <a:schemeClr val="bg1"/>
                          </a:solidFill>
                          <a:effectLst/>
                          <a:latin typeface="Microsoft Sans Serif"/>
                        </a:rPr>
                        <a:t> </a:t>
                      </a:r>
                    </a:p>
                  </a:txBody>
                  <a:tcPr marL="2586" marR="2586" marT="258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a:solidFill>
                            <a:schemeClr val="bg1"/>
                          </a:solidFill>
                          <a:effectLst/>
                          <a:latin typeface="Arial"/>
                        </a:rPr>
                        <a:t> </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0" i="0" u="none" strike="noStrike" dirty="0">
                          <a:solidFill>
                            <a:schemeClr val="bg1"/>
                          </a:solidFill>
                          <a:effectLst/>
                          <a:latin typeface="Arial"/>
                        </a:rPr>
                        <a:t>x</a:t>
                      </a:r>
                    </a:p>
                  </a:txBody>
                  <a:tcPr marL="2586" marR="2586" marT="25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4424093" y="5976489"/>
            <a:ext cx="4572000" cy="769441"/>
          </a:xfrm>
          <a:prstGeom prst="rect">
            <a:avLst/>
          </a:prstGeom>
        </p:spPr>
        <p:txBody>
          <a:bodyPr>
            <a:spAutoFit/>
          </a:bodyPr>
          <a:lstStyle/>
          <a:p>
            <a:r>
              <a:rPr lang="en-US" sz="1100" dirty="0">
                <a:solidFill>
                  <a:schemeClr val="bg1"/>
                </a:solidFill>
                <a:latin typeface="Calibri Light"/>
                <a:cs typeface="Calibri Light"/>
              </a:rPr>
              <a:t>Francis, J. J., Johnston, M., Robertson, C., </a:t>
            </a:r>
            <a:r>
              <a:rPr lang="en-US" sz="1100" dirty="0" err="1">
                <a:solidFill>
                  <a:schemeClr val="bg1"/>
                </a:solidFill>
                <a:latin typeface="Calibri Light"/>
                <a:cs typeface="Calibri Light"/>
              </a:rPr>
              <a:t>Glidewell</a:t>
            </a:r>
            <a:r>
              <a:rPr lang="en-US" sz="1100" dirty="0">
                <a:solidFill>
                  <a:schemeClr val="bg1"/>
                </a:solidFill>
                <a:latin typeface="Calibri Light"/>
                <a:cs typeface="Calibri Light"/>
              </a:rPr>
              <a:t>, L., </a:t>
            </a:r>
            <a:r>
              <a:rPr lang="en-US" sz="1100" dirty="0" err="1">
                <a:solidFill>
                  <a:schemeClr val="bg1"/>
                </a:solidFill>
                <a:latin typeface="Calibri Light"/>
                <a:cs typeface="Calibri Light"/>
              </a:rPr>
              <a:t>Entwistle</a:t>
            </a:r>
            <a:r>
              <a:rPr lang="en-US" sz="1100" dirty="0">
                <a:solidFill>
                  <a:schemeClr val="bg1"/>
                </a:solidFill>
                <a:latin typeface="Calibri Light"/>
                <a:cs typeface="Calibri Light"/>
              </a:rPr>
              <a:t>, V., </a:t>
            </a:r>
            <a:r>
              <a:rPr lang="en-US" sz="1100" dirty="0" err="1">
                <a:solidFill>
                  <a:schemeClr val="bg1"/>
                </a:solidFill>
                <a:latin typeface="Calibri Light"/>
                <a:cs typeface="Calibri Light"/>
              </a:rPr>
              <a:t>Eccles</a:t>
            </a:r>
            <a:r>
              <a:rPr lang="en-US" sz="1100" dirty="0">
                <a:solidFill>
                  <a:schemeClr val="bg1"/>
                </a:solidFill>
                <a:latin typeface="Calibri Light"/>
                <a:cs typeface="Calibri Light"/>
              </a:rPr>
              <a:t>, M. P., &amp; </a:t>
            </a:r>
            <a:r>
              <a:rPr lang="en-US" sz="1100" dirty="0" err="1">
                <a:solidFill>
                  <a:schemeClr val="bg1"/>
                </a:solidFill>
                <a:latin typeface="Calibri Light"/>
                <a:cs typeface="Calibri Light"/>
              </a:rPr>
              <a:t>Grimshaw</a:t>
            </a:r>
            <a:r>
              <a:rPr lang="en-US" sz="1100" dirty="0">
                <a:solidFill>
                  <a:schemeClr val="bg1"/>
                </a:solidFill>
                <a:latin typeface="Calibri Light"/>
                <a:cs typeface="Calibri Light"/>
              </a:rPr>
              <a:t>, J. M., 25(10), 1229-1245. . (2010). What is an adequate sample size? </a:t>
            </a:r>
            <a:r>
              <a:rPr lang="en-US" sz="1100" dirty="0" err="1">
                <a:solidFill>
                  <a:schemeClr val="bg1"/>
                </a:solidFill>
                <a:latin typeface="Calibri Light"/>
                <a:cs typeface="Calibri Light"/>
              </a:rPr>
              <a:t>Operationalising</a:t>
            </a:r>
            <a:r>
              <a:rPr lang="en-US" sz="1100" dirty="0">
                <a:solidFill>
                  <a:schemeClr val="bg1"/>
                </a:solidFill>
                <a:latin typeface="Calibri Light"/>
                <a:cs typeface="Calibri Light"/>
              </a:rPr>
              <a:t> data saturation for theory-based interview studies. Psychology and Health, 25(10), 1229-1245. </a:t>
            </a:r>
            <a:endParaRPr lang="en-GB" sz="1100" dirty="0">
              <a:solidFill>
                <a:schemeClr val="bg1"/>
              </a:solidFill>
              <a:latin typeface="Calibri Light"/>
              <a:cs typeface="Calibri Light"/>
            </a:endParaRPr>
          </a:p>
        </p:txBody>
      </p:sp>
      <p:pic>
        <p:nvPicPr>
          <p:cNvPr id="9" name="Picture 8"/>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2110219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observations</a:t>
            </a:r>
            <a:endParaRPr lang="en-US" dirty="0"/>
          </a:p>
        </p:txBody>
      </p:sp>
      <p:sp>
        <p:nvSpPr>
          <p:cNvPr id="3" name="Content Placeholder 2"/>
          <p:cNvSpPr>
            <a:spLocks noGrp="1"/>
          </p:cNvSpPr>
          <p:nvPr>
            <p:ph idx="1"/>
          </p:nvPr>
        </p:nvSpPr>
        <p:spPr>
          <a:xfrm>
            <a:off x="779463" y="1828800"/>
            <a:ext cx="8019609" cy="4208930"/>
          </a:xfrm>
        </p:spPr>
        <p:txBody>
          <a:bodyPr>
            <a:normAutofit/>
          </a:bodyPr>
          <a:lstStyle/>
          <a:p>
            <a:r>
              <a:rPr lang="en-US" dirty="0" smtClean="0"/>
              <a:t>Colleagues were able to </a:t>
            </a:r>
            <a:r>
              <a:rPr lang="en-US" dirty="0" err="1" smtClean="0"/>
              <a:t>recognise</a:t>
            </a:r>
            <a:r>
              <a:rPr lang="en-US" dirty="0" smtClean="0"/>
              <a:t> the benefits of teaching and factors which were barriers to them or their colleagues being involved.</a:t>
            </a:r>
          </a:p>
          <a:p>
            <a:r>
              <a:rPr lang="en-US" dirty="0" smtClean="0"/>
              <a:t>Colleagues had a number of clear ideas that the University should consider to facilitate clinicians’ involvement in teaching undergraduate medical students.</a:t>
            </a:r>
          </a:p>
          <a:p>
            <a:r>
              <a:rPr lang="en-US" dirty="0" smtClean="0"/>
              <a:t>The data can be observed and interpreted through two theoretical lenses – The reasoned action approach (</a:t>
            </a:r>
            <a:r>
              <a:rPr lang="en-US" dirty="0" err="1" smtClean="0"/>
              <a:t>RAA:Fishbein</a:t>
            </a:r>
            <a:r>
              <a:rPr lang="en-US" dirty="0" smtClean="0"/>
              <a:t> and </a:t>
            </a:r>
            <a:r>
              <a:rPr lang="en-US" dirty="0" err="1" smtClean="0"/>
              <a:t>Ajzen</a:t>
            </a:r>
            <a:r>
              <a:rPr lang="en-US" dirty="0" smtClean="0"/>
              <a:t>, 2010) and agency (Archer, 2012).</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
        <p:nvSpPr>
          <p:cNvPr id="6" name="TextBox 5"/>
          <p:cNvSpPr txBox="1"/>
          <p:nvPr/>
        </p:nvSpPr>
        <p:spPr>
          <a:xfrm>
            <a:off x="3938110" y="5794952"/>
            <a:ext cx="5135077" cy="769441"/>
          </a:xfrm>
          <a:prstGeom prst="rect">
            <a:avLst/>
          </a:prstGeom>
          <a:noFill/>
        </p:spPr>
        <p:txBody>
          <a:bodyPr wrap="square" rtlCol="0">
            <a:spAutoFit/>
          </a:bodyPr>
          <a:lstStyle/>
          <a:p>
            <a:r>
              <a:rPr lang="en-US" sz="1100" dirty="0" smtClean="0">
                <a:solidFill>
                  <a:schemeClr val="bg1"/>
                </a:solidFill>
                <a:latin typeface="Calibri Light"/>
                <a:cs typeface="Calibri Light"/>
              </a:rPr>
              <a:t>Archer</a:t>
            </a:r>
            <a:r>
              <a:rPr lang="en-US" sz="1100" dirty="0">
                <a:solidFill>
                  <a:schemeClr val="bg1"/>
                </a:solidFill>
                <a:latin typeface="Calibri Light"/>
                <a:cs typeface="Calibri Light"/>
              </a:rPr>
              <a:t>, M. S. (2012). </a:t>
            </a:r>
            <a:r>
              <a:rPr lang="en-US" sz="1100" i="1" dirty="0">
                <a:solidFill>
                  <a:schemeClr val="bg1"/>
                </a:solidFill>
                <a:latin typeface="Calibri Light"/>
                <a:cs typeface="Calibri Light"/>
              </a:rPr>
              <a:t>The reflexive imperative in late modernity</a:t>
            </a:r>
            <a:r>
              <a:rPr lang="en-US" sz="1100" dirty="0">
                <a:solidFill>
                  <a:schemeClr val="bg1"/>
                </a:solidFill>
                <a:latin typeface="Calibri Light"/>
                <a:cs typeface="Calibri Light"/>
              </a:rPr>
              <a:t>. Cambridge: Cambridge University Press.</a:t>
            </a:r>
            <a:endParaRPr lang="en-GB" sz="1100" dirty="0">
              <a:solidFill>
                <a:schemeClr val="bg1"/>
              </a:solidFill>
              <a:latin typeface="Calibri Light"/>
              <a:cs typeface="Calibri Light"/>
            </a:endParaRPr>
          </a:p>
          <a:p>
            <a:r>
              <a:rPr lang="en-US" sz="1100" dirty="0" err="1">
                <a:solidFill>
                  <a:schemeClr val="bg1"/>
                </a:solidFill>
                <a:latin typeface="Calibri Light"/>
                <a:cs typeface="Calibri Light"/>
              </a:rPr>
              <a:t>Fishbein</a:t>
            </a:r>
            <a:r>
              <a:rPr lang="en-US" sz="1100" dirty="0">
                <a:solidFill>
                  <a:schemeClr val="bg1"/>
                </a:solidFill>
                <a:latin typeface="Calibri Light"/>
                <a:cs typeface="Calibri Light"/>
              </a:rPr>
              <a:t>, M., &amp; </a:t>
            </a:r>
            <a:r>
              <a:rPr lang="en-US" sz="1100" dirty="0" err="1">
                <a:solidFill>
                  <a:schemeClr val="bg1"/>
                </a:solidFill>
                <a:latin typeface="Calibri Light"/>
                <a:cs typeface="Calibri Light"/>
              </a:rPr>
              <a:t>Ajzen</a:t>
            </a:r>
            <a:r>
              <a:rPr lang="en-US" sz="1100" dirty="0">
                <a:solidFill>
                  <a:schemeClr val="bg1"/>
                </a:solidFill>
                <a:latin typeface="Calibri Light"/>
                <a:cs typeface="Calibri Light"/>
              </a:rPr>
              <a:t>, I. (2010)</a:t>
            </a:r>
            <a:r>
              <a:rPr lang="en-US" sz="1100" i="1" dirty="0">
                <a:solidFill>
                  <a:schemeClr val="bg1"/>
                </a:solidFill>
                <a:latin typeface="Calibri Light"/>
                <a:cs typeface="Calibri Light"/>
              </a:rPr>
              <a:t>. Predicting and changing </a:t>
            </a:r>
            <a:r>
              <a:rPr lang="en-US" sz="1100" i="1" dirty="0" err="1">
                <a:solidFill>
                  <a:schemeClr val="bg1"/>
                </a:solidFill>
                <a:latin typeface="Calibri Light"/>
                <a:cs typeface="Calibri Light"/>
              </a:rPr>
              <a:t>behaviour</a:t>
            </a:r>
            <a:r>
              <a:rPr lang="en-US" sz="1100" i="1" dirty="0">
                <a:solidFill>
                  <a:schemeClr val="bg1"/>
                </a:solidFill>
                <a:latin typeface="Calibri Light"/>
                <a:cs typeface="Calibri Light"/>
              </a:rPr>
              <a:t>: The reasoned action approach</a:t>
            </a:r>
            <a:r>
              <a:rPr lang="en-US" sz="1100" dirty="0">
                <a:solidFill>
                  <a:schemeClr val="bg1"/>
                </a:solidFill>
                <a:latin typeface="Calibri Light"/>
                <a:cs typeface="Calibri Light"/>
              </a:rPr>
              <a:t> (e-book ed.). New York, Hove: Taylor &amp; Francis.</a:t>
            </a:r>
            <a:r>
              <a:rPr lang="en-GB" sz="1100" dirty="0">
                <a:solidFill>
                  <a:schemeClr val="bg1"/>
                </a:solidFill>
                <a:latin typeface="Calibri Light"/>
                <a:cs typeface="Calibri Light"/>
              </a:rPr>
              <a:t> </a:t>
            </a:r>
            <a:endParaRPr lang="en-US" sz="1100" dirty="0">
              <a:solidFill>
                <a:schemeClr val="bg1"/>
              </a:solidFill>
              <a:latin typeface="Calibri Light"/>
              <a:cs typeface="Calibri Light"/>
            </a:endParaRPr>
          </a:p>
        </p:txBody>
      </p:sp>
    </p:spTree>
    <p:extLst>
      <p:ext uri="{BB962C8B-B14F-4D97-AF65-F5344CB8AC3E}">
        <p14:creationId xmlns:p14="http://schemas.microsoft.com/office/powerpoint/2010/main" val="1729530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Previous studies</a:t>
            </a:r>
            <a:endParaRPr lang="en-GB" dirty="0"/>
          </a:p>
        </p:txBody>
      </p:sp>
      <p:sp>
        <p:nvSpPr>
          <p:cNvPr id="5" name="Content Placeholder 4"/>
          <p:cNvSpPr>
            <a:spLocks noGrp="1"/>
          </p:cNvSpPr>
          <p:nvPr>
            <p:ph idx="1"/>
          </p:nvPr>
        </p:nvSpPr>
        <p:spPr/>
        <p:txBody>
          <a:bodyPr>
            <a:normAutofit/>
          </a:bodyPr>
          <a:lstStyle/>
          <a:p>
            <a:r>
              <a:rPr lang="en-GB" dirty="0" smtClean="0"/>
              <a:t>There are several previous studies which indicate the following possibilities:</a:t>
            </a:r>
          </a:p>
          <a:p>
            <a:pPr lvl="1"/>
            <a:r>
              <a:rPr lang="en-GB" dirty="0" smtClean="0"/>
              <a:t>primacy </a:t>
            </a:r>
            <a:r>
              <a:rPr lang="en-GB" dirty="0"/>
              <a:t>of research, </a:t>
            </a:r>
          </a:p>
          <a:p>
            <a:pPr lvl="1"/>
            <a:r>
              <a:rPr lang="en-GB" dirty="0"/>
              <a:t>lack of recognition/professional identity for teaching,</a:t>
            </a:r>
          </a:p>
          <a:p>
            <a:pPr lvl="1"/>
            <a:r>
              <a:rPr lang="en-GB" dirty="0" smtClean="0"/>
              <a:t>lack </a:t>
            </a:r>
            <a:r>
              <a:rPr lang="en-GB" dirty="0"/>
              <a:t>of support, </a:t>
            </a:r>
            <a:endParaRPr lang="en-GB" dirty="0" smtClean="0"/>
          </a:p>
          <a:p>
            <a:pPr marL="2289175" lvl="8" indent="0">
              <a:buNone/>
            </a:pPr>
            <a:r>
              <a:rPr lang="en-GB" dirty="0" smtClean="0"/>
              <a:t>(Kumar et al., 2011)</a:t>
            </a:r>
          </a:p>
          <a:p>
            <a:pPr lvl="1"/>
            <a:r>
              <a:rPr lang="en-GB" dirty="0" smtClean="0"/>
              <a:t>lack </a:t>
            </a:r>
            <a:r>
              <a:rPr lang="en-GB" dirty="0"/>
              <a:t>of knowledge of programme, </a:t>
            </a:r>
            <a:endParaRPr lang="en-GB" dirty="0" smtClean="0"/>
          </a:p>
          <a:p>
            <a:pPr lvl="1"/>
            <a:r>
              <a:rPr lang="en-GB" dirty="0" smtClean="0"/>
              <a:t>lack </a:t>
            </a:r>
            <a:r>
              <a:rPr lang="en-GB" dirty="0"/>
              <a:t>of skills development</a:t>
            </a:r>
            <a:r>
              <a:rPr lang="en-GB" dirty="0" smtClean="0"/>
              <a:t>.</a:t>
            </a:r>
          </a:p>
          <a:p>
            <a:pPr marL="2289175" lvl="8" indent="0">
              <a:buNone/>
            </a:pPr>
            <a:r>
              <a:rPr lang="en-GB" dirty="0" smtClean="0"/>
              <a:t>(Stark, 2003)</a:t>
            </a:r>
          </a:p>
          <a:p>
            <a:r>
              <a:rPr lang="en-GB" dirty="0" smtClean="0"/>
              <a:t>But clinical and university environments have changed!</a:t>
            </a:r>
            <a:endParaRPr lang="en-GB" dirty="0"/>
          </a:p>
        </p:txBody>
      </p:sp>
      <p:sp>
        <p:nvSpPr>
          <p:cNvPr id="3" name="TextBox 2"/>
          <p:cNvSpPr txBox="1"/>
          <p:nvPr/>
        </p:nvSpPr>
        <p:spPr>
          <a:xfrm>
            <a:off x="3852106" y="5938651"/>
            <a:ext cx="5114476" cy="707886"/>
          </a:xfrm>
          <a:prstGeom prst="rect">
            <a:avLst/>
          </a:prstGeom>
          <a:noFill/>
        </p:spPr>
        <p:txBody>
          <a:bodyPr wrap="none" rtlCol="0">
            <a:spAutoFit/>
          </a:bodyPr>
          <a:lstStyle/>
          <a:p>
            <a:pPr marL="0" lvl="2"/>
            <a:r>
              <a:rPr lang="en-GB" sz="1100" dirty="0">
                <a:solidFill>
                  <a:schemeClr val="bg1"/>
                </a:solidFill>
                <a:latin typeface="Calibri Light"/>
                <a:cs typeface="Calibri Light"/>
              </a:rPr>
              <a:t>Kumar, K., Roberts, C., &amp; </a:t>
            </a:r>
            <a:r>
              <a:rPr lang="en-GB" sz="1100" dirty="0" err="1">
                <a:solidFill>
                  <a:schemeClr val="bg1"/>
                </a:solidFill>
                <a:latin typeface="Calibri Light"/>
                <a:cs typeface="Calibri Light"/>
              </a:rPr>
              <a:t>Thistlethwaite</a:t>
            </a:r>
            <a:r>
              <a:rPr lang="en-GB" sz="1100" dirty="0">
                <a:solidFill>
                  <a:schemeClr val="bg1"/>
                </a:solidFill>
                <a:latin typeface="Calibri Light"/>
                <a:cs typeface="Calibri Light"/>
              </a:rPr>
              <a:t>, J. E. (2011). Medical Education, 45(5), 497-503. </a:t>
            </a:r>
          </a:p>
          <a:p>
            <a:pPr marL="0" lvl="2"/>
            <a:r>
              <a:rPr lang="en-GB" sz="1100" dirty="0">
                <a:solidFill>
                  <a:schemeClr val="bg1"/>
                </a:solidFill>
                <a:latin typeface="Calibri Light"/>
                <a:cs typeface="Calibri Light"/>
              </a:rPr>
              <a:t>Stark, P. (2003). Medical Education, 37(11), 975-982.</a:t>
            </a:r>
          </a:p>
          <a:p>
            <a:endParaRPr lang="en-US" dirty="0"/>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47930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Negative themes</a:t>
            </a:r>
            <a:endParaRPr lang="en-GB" dirty="0"/>
          </a:p>
        </p:txBody>
      </p:sp>
      <p:sp>
        <p:nvSpPr>
          <p:cNvPr id="3" name="Content Placeholder 2"/>
          <p:cNvSpPr>
            <a:spLocks noGrp="1"/>
          </p:cNvSpPr>
          <p:nvPr>
            <p:ph idx="1"/>
          </p:nvPr>
        </p:nvSpPr>
        <p:spPr/>
        <p:txBody>
          <a:bodyPr/>
          <a:lstStyle/>
          <a:p>
            <a:r>
              <a:rPr lang="en-GB" dirty="0" smtClean="0"/>
              <a:t>The lack of recognition/career progression for teaching </a:t>
            </a:r>
          </a:p>
          <a:p>
            <a:r>
              <a:rPr lang="en-GB" dirty="0" smtClean="0"/>
              <a:t>Lack of knowledge about “what to teach”</a:t>
            </a:r>
          </a:p>
          <a:p>
            <a:r>
              <a:rPr lang="en-GB" dirty="0" smtClean="0"/>
              <a:t>Lack of training as teachers</a:t>
            </a:r>
          </a:p>
          <a:p>
            <a:r>
              <a:rPr lang="en-GB" dirty="0" smtClean="0"/>
              <a:t>Lack of support for teaching</a:t>
            </a:r>
          </a:p>
          <a:p>
            <a:endParaRPr lang="en-GB" dirty="0" smtClean="0"/>
          </a:p>
          <a:p>
            <a:endParaRPr lang="en-GB" dirty="0" smtClean="0"/>
          </a:p>
          <a:p>
            <a:endParaRPr lang="en-GB" dirty="0" smtClean="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2453960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Positive themes</a:t>
            </a:r>
            <a:endParaRPr lang="en-GB" dirty="0"/>
          </a:p>
        </p:txBody>
      </p:sp>
      <p:sp>
        <p:nvSpPr>
          <p:cNvPr id="3" name="Content Placeholder 2"/>
          <p:cNvSpPr>
            <a:spLocks noGrp="1"/>
          </p:cNvSpPr>
          <p:nvPr>
            <p:ph idx="1"/>
          </p:nvPr>
        </p:nvSpPr>
        <p:spPr/>
        <p:txBody>
          <a:bodyPr/>
          <a:lstStyle/>
          <a:p>
            <a:r>
              <a:rPr lang="en-GB" dirty="0" smtClean="0"/>
              <a:t>Students</a:t>
            </a:r>
          </a:p>
          <a:p>
            <a:r>
              <a:rPr lang="en-GB" dirty="0" smtClean="0"/>
              <a:t>Apprentices</a:t>
            </a:r>
          </a:p>
          <a:p>
            <a:r>
              <a:rPr lang="en-GB" dirty="0" smtClean="0"/>
              <a:t>Role model</a:t>
            </a:r>
          </a:p>
          <a:p>
            <a:r>
              <a:rPr lang="en-GB" dirty="0" smtClean="0"/>
              <a:t>Making things better</a:t>
            </a:r>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8702632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Positive and Negative</a:t>
            </a:r>
            <a:endParaRPr lang="en-GB" dirty="0"/>
          </a:p>
        </p:txBody>
      </p:sp>
      <p:sp>
        <p:nvSpPr>
          <p:cNvPr id="3" name="Content Placeholder 2"/>
          <p:cNvSpPr>
            <a:spLocks noGrp="1"/>
          </p:cNvSpPr>
          <p:nvPr>
            <p:ph idx="1"/>
          </p:nvPr>
        </p:nvSpPr>
        <p:spPr/>
        <p:txBody>
          <a:bodyPr/>
          <a:lstStyle/>
          <a:p>
            <a:r>
              <a:rPr lang="en-GB" dirty="0" smtClean="0"/>
              <a:t>The difficulty of balancing teaching/research and clinical commitments</a:t>
            </a:r>
          </a:p>
          <a:p>
            <a:endParaRPr lang="en-GB" dirty="0"/>
          </a:p>
          <a:p>
            <a:r>
              <a:rPr lang="en-GB" dirty="0" smtClean="0"/>
              <a:t>Although there are frustrations, there is a recognition (from the most senior interviewees), that this is one of the things that makes the job interesting.</a:t>
            </a:r>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4267263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recognition</a:t>
            </a:r>
            <a:endParaRPr lang="en-GB" dirty="0"/>
          </a:p>
        </p:txBody>
      </p:sp>
      <p:sp>
        <p:nvSpPr>
          <p:cNvPr id="3" name="Content Placeholder 2"/>
          <p:cNvSpPr>
            <a:spLocks noGrp="1"/>
          </p:cNvSpPr>
          <p:nvPr>
            <p:ph idx="1"/>
          </p:nvPr>
        </p:nvSpPr>
        <p:spPr/>
        <p:txBody>
          <a:bodyPr>
            <a:normAutofit/>
          </a:bodyPr>
          <a:lstStyle/>
          <a:p>
            <a:r>
              <a:rPr lang="en-GB" dirty="0"/>
              <a:t>it used to be much better say 20 years ago, when honorary lecturer status was given out in recognition of good input, and was respected. People were brought together for example the examiner's dinner and examiners meetings as well. </a:t>
            </a:r>
            <a:r>
              <a:rPr lang="en-GB" dirty="0" smtClean="0"/>
              <a:t>(M3U)</a:t>
            </a:r>
          </a:p>
          <a:p>
            <a:r>
              <a:rPr lang="en-GB" dirty="0"/>
              <a:t> Well, things like your role not being actually explicit, acknowledged, rewarded, whatever. Sometimes makes certain aspects of  your role difficult, because you'll always be </a:t>
            </a:r>
            <a:r>
              <a:rPr lang="en-GB" dirty="0" smtClean="0"/>
              <a:t>competing...(F1U)</a:t>
            </a: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2703598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Continued...</a:t>
            </a:r>
            <a:endParaRPr lang="en-GB" dirty="0"/>
          </a:p>
        </p:txBody>
      </p:sp>
      <p:sp>
        <p:nvSpPr>
          <p:cNvPr id="3" name="Content Placeholder 2"/>
          <p:cNvSpPr>
            <a:spLocks noGrp="1"/>
          </p:cNvSpPr>
          <p:nvPr>
            <p:ph idx="1"/>
          </p:nvPr>
        </p:nvSpPr>
        <p:spPr/>
        <p:txBody>
          <a:bodyPr>
            <a:normAutofit/>
          </a:bodyPr>
          <a:lstStyle/>
          <a:p>
            <a:r>
              <a:rPr lang="en-GB" dirty="0" smtClean="0"/>
              <a:t>I don't think that teaching is valued in any way shape or form, certainly from my experience. And that is very disheartening, and a lack of career path I think for people who are trying to juggle all these things together, who are clinical academics.(F2U)</a:t>
            </a:r>
          </a:p>
          <a:p>
            <a:r>
              <a:rPr lang="en-GB" dirty="0" smtClean="0"/>
              <a:t>...the </a:t>
            </a:r>
            <a:r>
              <a:rPr lang="en-GB" dirty="0"/>
              <a:t>University could raise the status of medical student teaching within our NHS </a:t>
            </a:r>
            <a:r>
              <a:rPr lang="en-GB" dirty="0" smtClean="0"/>
              <a:t>environment (M2U)</a:t>
            </a:r>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833115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Lack of knowledge of what to teach</a:t>
            </a:r>
            <a:endParaRPr lang="en-GB" dirty="0"/>
          </a:p>
        </p:txBody>
      </p:sp>
      <p:sp>
        <p:nvSpPr>
          <p:cNvPr id="3" name="Content Placeholder 2"/>
          <p:cNvSpPr>
            <a:spLocks noGrp="1"/>
          </p:cNvSpPr>
          <p:nvPr>
            <p:ph idx="1"/>
          </p:nvPr>
        </p:nvSpPr>
        <p:spPr/>
        <p:txBody>
          <a:bodyPr/>
          <a:lstStyle/>
          <a:p>
            <a:r>
              <a:rPr lang="en-GB" dirty="0" smtClean="0"/>
              <a:t>... A lot of consultants come up and say “What do you want to talk about”? (M4U)</a:t>
            </a:r>
          </a:p>
          <a:p>
            <a:r>
              <a:rPr lang="en-GB" dirty="0" smtClean="0"/>
              <a:t>... A lot of clinical teachers are confused about what they should be delivering at (any particular) stage of the curriculum. (M4U)</a:t>
            </a:r>
          </a:p>
          <a:p>
            <a:endParaRPr lang="en-GB" dirty="0" smtClean="0"/>
          </a:p>
          <a:p>
            <a:endParaRPr lang="en-GB" dirty="0"/>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6012590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skills development</a:t>
            </a:r>
            <a:endParaRPr lang="en-GB" dirty="0"/>
          </a:p>
        </p:txBody>
      </p:sp>
      <p:sp>
        <p:nvSpPr>
          <p:cNvPr id="3" name="Content Placeholder 2"/>
          <p:cNvSpPr>
            <a:spLocks noGrp="1"/>
          </p:cNvSpPr>
          <p:nvPr>
            <p:ph idx="1"/>
          </p:nvPr>
        </p:nvSpPr>
        <p:spPr/>
        <p:txBody>
          <a:bodyPr/>
          <a:lstStyle/>
          <a:p>
            <a:r>
              <a:rPr lang="en-GB" dirty="0" smtClean="0"/>
              <a:t>.... You need skills, you need training probably (M4U)</a:t>
            </a: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444391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lstStyle/>
          <a:p>
            <a:r>
              <a:rPr lang="en-GB" dirty="0" smtClean="0"/>
              <a:t>We have around 350 students each year on a programme with high demand for clinical teachers at each stage of the endeavour.</a:t>
            </a:r>
          </a:p>
          <a:p>
            <a:r>
              <a:rPr lang="en-GB" dirty="0" smtClean="0"/>
              <a:t>The National Health Service is placing greater demands on its clinicians.</a:t>
            </a:r>
          </a:p>
          <a:p>
            <a:r>
              <a:rPr lang="en-GB" dirty="0" smtClean="0"/>
              <a:t>The students have higher expectations, and are surveyed externally in the National Student Survey.</a:t>
            </a:r>
            <a:endParaRPr lang="en-GB" dirty="0"/>
          </a:p>
        </p:txBody>
      </p:sp>
    </p:spTree>
    <p:extLst>
      <p:ext uri="{BB962C8B-B14F-4D97-AF65-F5344CB8AC3E}">
        <p14:creationId xmlns:p14="http://schemas.microsoft.com/office/powerpoint/2010/main" val="23578430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support for teaching ???</a:t>
            </a:r>
            <a:endParaRPr lang="en-GB" dirty="0"/>
          </a:p>
        </p:txBody>
      </p:sp>
      <p:sp>
        <p:nvSpPr>
          <p:cNvPr id="3" name="Content Placeholder 2"/>
          <p:cNvSpPr>
            <a:spLocks noGrp="1"/>
          </p:cNvSpPr>
          <p:nvPr>
            <p:ph idx="1"/>
          </p:nvPr>
        </p:nvSpPr>
        <p:spPr/>
        <p:txBody>
          <a:bodyPr/>
          <a:lstStyle/>
          <a:p>
            <a:r>
              <a:rPr lang="en-GB" dirty="0"/>
              <a:t>I'm flabbergasted by the support I've had from the clinicians. </a:t>
            </a:r>
            <a:r>
              <a:rPr lang="en-GB" dirty="0" smtClean="0"/>
              <a:t>(M3U)</a:t>
            </a:r>
          </a:p>
          <a:p>
            <a:r>
              <a:rPr lang="en-GB" dirty="0" smtClean="0"/>
              <a:t>...and </a:t>
            </a:r>
            <a:r>
              <a:rPr lang="en-GB" dirty="0"/>
              <a:t>we still work well together, we still back each other up we still support each </a:t>
            </a:r>
            <a:r>
              <a:rPr lang="en-GB" dirty="0" smtClean="0"/>
              <a:t>other (M1U)</a:t>
            </a:r>
          </a:p>
          <a:p>
            <a:r>
              <a:rPr lang="en-GB" dirty="0" smtClean="0"/>
              <a:t>...</a:t>
            </a:r>
            <a:r>
              <a:rPr lang="en-GB" dirty="0"/>
              <a:t> Just makes me think how sad it is, that I don't think is the University's job to support me in that respect. </a:t>
            </a:r>
            <a:r>
              <a:rPr lang="en-GB" dirty="0" smtClean="0"/>
              <a:t>(M2U)</a:t>
            </a:r>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2356752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continued</a:t>
            </a:r>
            <a:endParaRPr lang="en-GB" dirty="0"/>
          </a:p>
        </p:txBody>
      </p:sp>
      <p:sp>
        <p:nvSpPr>
          <p:cNvPr id="3" name="Content Placeholder 2"/>
          <p:cNvSpPr>
            <a:spLocks noGrp="1"/>
          </p:cNvSpPr>
          <p:nvPr>
            <p:ph idx="1"/>
          </p:nvPr>
        </p:nvSpPr>
        <p:spPr/>
        <p:txBody>
          <a:bodyPr/>
          <a:lstStyle/>
          <a:p>
            <a:r>
              <a:rPr lang="en-GB" dirty="0" smtClean="0"/>
              <a:t>..I think it would be better if we got on a bit better.... We are all in our little silos.... (F3U)</a:t>
            </a:r>
          </a:p>
          <a:p>
            <a:r>
              <a:rPr lang="en-GB" dirty="0" smtClean="0"/>
              <a:t>..I think, being proactive, and trying to liaise with other years...we don't do enough of that (M4U)</a:t>
            </a: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20475377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Students</a:t>
            </a:r>
            <a:endParaRPr lang="en-GB" dirty="0"/>
          </a:p>
        </p:txBody>
      </p:sp>
      <p:sp>
        <p:nvSpPr>
          <p:cNvPr id="3" name="Content Placeholder 2"/>
          <p:cNvSpPr>
            <a:spLocks noGrp="1"/>
          </p:cNvSpPr>
          <p:nvPr>
            <p:ph idx="1"/>
          </p:nvPr>
        </p:nvSpPr>
        <p:spPr/>
        <p:txBody>
          <a:bodyPr>
            <a:normAutofit/>
          </a:bodyPr>
          <a:lstStyle/>
          <a:p>
            <a:r>
              <a:rPr lang="en-GB" dirty="0" smtClean="0"/>
              <a:t>...is actually </a:t>
            </a:r>
            <a:r>
              <a:rPr lang="en-GB" dirty="0"/>
              <a:t>contact with younger people that are bright, and stimulating. It keeps me on my toes, I actually enjoy it 99 times </a:t>
            </a:r>
            <a:r>
              <a:rPr lang="en-GB" dirty="0" smtClean="0"/>
              <a:t>out of 100. (M2U)</a:t>
            </a:r>
          </a:p>
          <a:p>
            <a:r>
              <a:rPr lang="en-GB" dirty="0"/>
              <a:t>They are on the ball, they are respectful, they are well-behaved great kids who are going to make super doctors. So I enjoy the teaching and the benefit of the PBL session especially is getting to know the students over a longer time. </a:t>
            </a:r>
            <a:r>
              <a:rPr lang="en-GB" dirty="0" smtClean="0"/>
              <a:t> (M2U)</a:t>
            </a: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654852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Apprentices</a:t>
            </a:r>
            <a:endParaRPr lang="en-GB" dirty="0"/>
          </a:p>
        </p:txBody>
      </p:sp>
      <p:sp>
        <p:nvSpPr>
          <p:cNvPr id="3" name="Content Placeholder 2"/>
          <p:cNvSpPr>
            <a:spLocks noGrp="1"/>
          </p:cNvSpPr>
          <p:nvPr>
            <p:ph idx="1"/>
          </p:nvPr>
        </p:nvSpPr>
        <p:spPr/>
        <p:txBody>
          <a:bodyPr>
            <a:normAutofit/>
          </a:bodyPr>
          <a:lstStyle/>
          <a:p>
            <a:r>
              <a:rPr lang="en-GB" dirty="0"/>
              <a:t>My first students qualify this year they came to me a few years ago, some of whom with really quite difficult issues. That is very rewarding, you do feel that you have a role in that apprenticeship type </a:t>
            </a:r>
            <a:r>
              <a:rPr lang="en-GB" dirty="0" smtClean="0"/>
              <a:t>relationship (M2U)</a:t>
            </a:r>
          </a:p>
          <a:p>
            <a:r>
              <a:rPr lang="en-GB" dirty="0" smtClean="0"/>
              <a:t>as </a:t>
            </a:r>
            <a:r>
              <a:rPr lang="en-GB" dirty="0"/>
              <a:t>a clinical academic most of my time is spent in hospital seeing patients, and working in a teaching hospital in an environment where the students are around to </a:t>
            </a:r>
            <a:r>
              <a:rPr lang="en-GB" dirty="0" smtClean="0"/>
              <a:t>learn from you (F2U) </a:t>
            </a: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6467572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model</a:t>
            </a:r>
            <a:endParaRPr lang="en-GB" dirty="0"/>
          </a:p>
        </p:txBody>
      </p:sp>
      <p:sp>
        <p:nvSpPr>
          <p:cNvPr id="3" name="Content Placeholder 2"/>
          <p:cNvSpPr>
            <a:spLocks noGrp="1"/>
          </p:cNvSpPr>
          <p:nvPr>
            <p:ph idx="1"/>
          </p:nvPr>
        </p:nvSpPr>
        <p:spPr/>
        <p:txBody>
          <a:bodyPr>
            <a:normAutofit/>
          </a:bodyPr>
          <a:lstStyle/>
          <a:p>
            <a:r>
              <a:rPr lang="en-GB" dirty="0"/>
              <a:t>it's very important I think the clinical academics are actually seen as role models as good-quality clinicians, as well as </a:t>
            </a:r>
            <a:r>
              <a:rPr lang="en-GB" dirty="0" smtClean="0"/>
              <a:t>researchers (M3U)</a:t>
            </a:r>
          </a:p>
          <a:p>
            <a:r>
              <a:rPr lang="en-GB" dirty="0" smtClean="0"/>
              <a:t>I </a:t>
            </a:r>
            <a:r>
              <a:rPr lang="en-GB" dirty="0"/>
              <a:t>think there is </a:t>
            </a:r>
            <a:r>
              <a:rPr lang="en-GB" dirty="0" smtClean="0"/>
              <a:t>also </a:t>
            </a:r>
            <a:r>
              <a:rPr lang="en-GB" dirty="0"/>
              <a:t>the role of the experience you have as an individual going through medical school, what that means to an </a:t>
            </a:r>
            <a:r>
              <a:rPr lang="en-GB" dirty="0" smtClean="0"/>
              <a:t>individual (F2U)</a:t>
            </a:r>
          </a:p>
          <a:p>
            <a:r>
              <a:rPr lang="en-GB" dirty="0"/>
              <a:t>I remember role models when I was a medical student. I think part of the privilege of being a consultant is being a role </a:t>
            </a:r>
            <a:r>
              <a:rPr lang="en-GB" dirty="0" smtClean="0"/>
              <a:t>model...(M1U)</a:t>
            </a:r>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40854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things better</a:t>
            </a:r>
            <a:endParaRPr lang="en-GB" dirty="0"/>
          </a:p>
        </p:txBody>
      </p:sp>
      <p:sp>
        <p:nvSpPr>
          <p:cNvPr id="3" name="Content Placeholder 2"/>
          <p:cNvSpPr>
            <a:spLocks noGrp="1"/>
          </p:cNvSpPr>
          <p:nvPr>
            <p:ph idx="1"/>
          </p:nvPr>
        </p:nvSpPr>
        <p:spPr/>
        <p:txBody>
          <a:bodyPr/>
          <a:lstStyle/>
          <a:p>
            <a:r>
              <a:rPr lang="en-GB" dirty="0" smtClean="0"/>
              <a:t>...I </a:t>
            </a:r>
            <a:r>
              <a:rPr lang="en-GB" dirty="0"/>
              <a:t>was always feeling that, if ever I was in that position I would do it a different way. Because of the way get treated, you remember the good ways and the bad ways and part of that is about “don't forget what it feels like to be a first-year medical student and to be completely at sea”. </a:t>
            </a:r>
            <a:r>
              <a:rPr lang="en-GB" dirty="0" smtClean="0"/>
              <a:t>(F1U)</a:t>
            </a: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3690517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Balance</a:t>
            </a:r>
            <a:endParaRPr lang="en-GB" dirty="0"/>
          </a:p>
        </p:txBody>
      </p:sp>
      <p:sp>
        <p:nvSpPr>
          <p:cNvPr id="3" name="Content Placeholder 2"/>
          <p:cNvSpPr>
            <a:spLocks noGrp="1"/>
          </p:cNvSpPr>
          <p:nvPr>
            <p:ph idx="1"/>
          </p:nvPr>
        </p:nvSpPr>
        <p:spPr/>
        <p:txBody>
          <a:bodyPr/>
          <a:lstStyle/>
          <a:p>
            <a:r>
              <a:rPr lang="en-GB" dirty="0"/>
              <a:t>I think the biggest frustration, what has been and probably will continue to be, there is an absolute requirement for us to perform with original research output and </a:t>
            </a:r>
            <a:r>
              <a:rPr lang="en-GB" dirty="0" smtClean="0"/>
              <a:t>grant income</a:t>
            </a:r>
            <a:r>
              <a:rPr lang="en-GB" dirty="0"/>
              <a:t>. </a:t>
            </a:r>
            <a:r>
              <a:rPr lang="en-GB" dirty="0" smtClean="0"/>
              <a:t>(M2U)</a:t>
            </a:r>
          </a:p>
          <a:p>
            <a:r>
              <a:rPr lang="en-GB" dirty="0"/>
              <a:t>Okay, the best bit is having a so-called "portfolio career", where I'm not doing the same thing every day. </a:t>
            </a:r>
            <a:r>
              <a:rPr lang="en-GB" dirty="0" smtClean="0"/>
              <a:t>(M2U)</a:t>
            </a: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26613709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there is more…</a:t>
            </a:r>
            <a:endParaRPr lang="en-GB" dirty="0"/>
          </a:p>
        </p:txBody>
      </p:sp>
      <p:sp>
        <p:nvSpPr>
          <p:cNvPr id="3" name="Content Placeholder 2"/>
          <p:cNvSpPr>
            <a:spLocks noGrp="1"/>
          </p:cNvSpPr>
          <p:nvPr>
            <p:ph idx="1"/>
          </p:nvPr>
        </p:nvSpPr>
        <p:spPr/>
        <p:txBody>
          <a:bodyPr>
            <a:normAutofit lnSpcReduction="10000"/>
          </a:bodyPr>
          <a:lstStyle/>
          <a:p>
            <a:r>
              <a:rPr lang="en-GB" dirty="0" smtClean="0"/>
              <a:t>Colleagues were very candid about what they liked and disliked about the university environment.</a:t>
            </a:r>
          </a:p>
          <a:p>
            <a:pPr lvl="1"/>
            <a:r>
              <a:rPr lang="en-GB" dirty="0" smtClean="0"/>
              <a:t>Russell Group reputation</a:t>
            </a:r>
          </a:p>
          <a:p>
            <a:pPr lvl="1"/>
            <a:r>
              <a:rPr lang="en-GB" dirty="0" smtClean="0"/>
              <a:t>Bright and engaging colleagues</a:t>
            </a:r>
          </a:p>
          <a:p>
            <a:pPr lvl="1"/>
            <a:r>
              <a:rPr lang="en-GB" i="1" dirty="0" smtClean="0"/>
              <a:t>But also inertia and lack of clarity about expectations</a:t>
            </a:r>
          </a:p>
          <a:p>
            <a:r>
              <a:rPr lang="en-GB" dirty="0" smtClean="0"/>
              <a:t>And they look to the University for</a:t>
            </a:r>
          </a:p>
          <a:p>
            <a:pPr lvl="1"/>
            <a:r>
              <a:rPr lang="en-GB" dirty="0" smtClean="0"/>
              <a:t>Leadership</a:t>
            </a:r>
          </a:p>
          <a:p>
            <a:pPr lvl="1"/>
            <a:r>
              <a:rPr lang="en-GB" dirty="0" smtClean="0"/>
              <a:t>Clarity</a:t>
            </a:r>
            <a:endParaRPr lang="en-GB" dirty="0"/>
          </a:p>
          <a:p>
            <a:pPr lvl="1"/>
            <a:r>
              <a:rPr lang="en-GB" dirty="0" smtClean="0"/>
              <a:t>Communication</a:t>
            </a:r>
            <a:endParaRPr lang="en-GB" dirty="0"/>
          </a:p>
          <a:p>
            <a:pPr lvl="1"/>
            <a:r>
              <a:rPr lang="en-GB" dirty="0" smtClean="0"/>
              <a:t>Recognition</a:t>
            </a:r>
          </a:p>
          <a:p>
            <a:pPr lvl="1"/>
            <a:r>
              <a:rPr lang="en-GB" dirty="0" smtClean="0"/>
              <a:t>Training</a:t>
            </a:r>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40739105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Agency?</a:t>
            </a:r>
            <a:endParaRPr lang="en-US" dirty="0"/>
          </a:p>
        </p:txBody>
      </p:sp>
      <p:pic>
        <p:nvPicPr>
          <p:cNvPr id="4" name="Content Placeholder 3" descr="photo.PNG"/>
          <p:cNvPicPr>
            <a:picLocks noGrp="1" noChangeAspect="1"/>
          </p:cNvPicPr>
          <p:nvPr>
            <p:ph idx="1"/>
          </p:nvPr>
        </p:nvPicPr>
        <p:blipFill>
          <a:blip r:embed="rId2" cstate="email">
            <a:extLst>
              <a:ext uri="{28A0092B-C50C-407E-A947-70E740481C1C}">
                <a14:useLocalDpi xmlns:a14="http://schemas.microsoft.com/office/drawing/2010/main" val="0"/>
              </a:ext>
            </a:extLst>
          </a:blip>
          <a:srcRect t="3965" b="3965"/>
          <a:stretch>
            <a:fillRect/>
          </a:stretch>
        </p:blipFill>
        <p:spPr/>
      </p:pic>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
        <p:nvSpPr>
          <p:cNvPr id="6" name="TextBox 5"/>
          <p:cNvSpPr txBox="1"/>
          <p:nvPr/>
        </p:nvSpPr>
        <p:spPr>
          <a:xfrm>
            <a:off x="5920871" y="2000869"/>
            <a:ext cx="1723549" cy="538609"/>
          </a:xfrm>
          <a:prstGeom prst="rect">
            <a:avLst/>
          </a:prstGeom>
          <a:noFill/>
        </p:spPr>
        <p:txBody>
          <a:bodyPr wrap="none" rtlCol="0">
            <a:spAutoFit/>
          </a:bodyPr>
          <a:lstStyle/>
          <a:p>
            <a:r>
              <a:rPr lang="en-US" dirty="0" smtClean="0"/>
              <a:t>This is the RAA</a:t>
            </a:r>
          </a:p>
          <a:p>
            <a:r>
              <a:rPr lang="en-US" sz="1100" dirty="0" err="1"/>
              <a:t>F</a:t>
            </a:r>
            <a:r>
              <a:rPr lang="en-US" sz="1100" dirty="0" err="1" smtClean="0"/>
              <a:t>ishbein</a:t>
            </a:r>
            <a:r>
              <a:rPr lang="en-US" sz="1100" dirty="0" smtClean="0"/>
              <a:t> and </a:t>
            </a:r>
            <a:r>
              <a:rPr lang="en-US" sz="1100" dirty="0" err="1" smtClean="0"/>
              <a:t>Ajzen</a:t>
            </a:r>
            <a:r>
              <a:rPr lang="en-US" sz="1100" dirty="0" smtClean="0"/>
              <a:t> 2010</a:t>
            </a:r>
            <a:endParaRPr lang="en-US" sz="1100" dirty="0"/>
          </a:p>
        </p:txBody>
      </p:sp>
      <p:sp>
        <p:nvSpPr>
          <p:cNvPr id="7" name="TextBox 6"/>
          <p:cNvSpPr txBox="1"/>
          <p:nvPr/>
        </p:nvSpPr>
        <p:spPr>
          <a:xfrm>
            <a:off x="4431516" y="4613875"/>
            <a:ext cx="3931434" cy="2200603"/>
          </a:xfrm>
          <a:prstGeom prst="rect">
            <a:avLst/>
          </a:prstGeom>
          <a:solidFill>
            <a:schemeClr val="accent6">
              <a:lumMod val="20000"/>
              <a:lumOff val="80000"/>
              <a:alpha val="17000"/>
            </a:schemeClr>
          </a:solidFill>
          <a:ln>
            <a:solidFill>
              <a:schemeClr val="accent6">
                <a:lumMod val="60000"/>
                <a:lumOff val="40000"/>
              </a:schemeClr>
            </a:solidFill>
          </a:ln>
        </p:spPr>
        <p:txBody>
          <a:bodyPr wrap="square" rtlCol="0">
            <a:spAutoFit/>
          </a:bodyPr>
          <a:lstStyle/>
          <a:p>
            <a:endParaRPr lang="en-US" dirty="0" smtClean="0"/>
          </a:p>
          <a:p>
            <a:endParaRPr lang="en-US" dirty="0"/>
          </a:p>
          <a:p>
            <a:endParaRPr lang="en-US" dirty="0" smtClean="0"/>
          </a:p>
          <a:p>
            <a:endParaRPr lang="en-US" dirty="0"/>
          </a:p>
          <a:p>
            <a:endParaRPr lang="en-US" dirty="0" smtClean="0"/>
          </a:p>
          <a:p>
            <a:r>
              <a:rPr lang="en-US" dirty="0" smtClean="0">
                <a:solidFill>
                  <a:schemeClr val="bg1"/>
                </a:solidFill>
              </a:rPr>
              <a:t>This is where agency comes in</a:t>
            </a:r>
          </a:p>
          <a:p>
            <a:r>
              <a:rPr lang="en-US" sz="1100" dirty="0" smtClean="0">
                <a:solidFill>
                  <a:schemeClr val="bg1"/>
                </a:solidFill>
              </a:rPr>
              <a:t>Archer 2012</a:t>
            </a:r>
          </a:p>
          <a:p>
            <a:endParaRPr lang="en-US" dirty="0"/>
          </a:p>
        </p:txBody>
      </p:sp>
    </p:spTree>
    <p:extLst>
      <p:ext uri="{BB962C8B-B14F-4D97-AF65-F5344CB8AC3E}">
        <p14:creationId xmlns:p14="http://schemas.microsoft.com/office/powerpoint/2010/main" val="18840326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questions?</a:t>
            </a:r>
            <a:endParaRPr lang="en-US" dirty="0"/>
          </a:p>
        </p:txBody>
      </p:sp>
      <p:sp>
        <p:nvSpPr>
          <p:cNvPr id="3" name="Content Placeholder 2"/>
          <p:cNvSpPr>
            <a:spLocks noGrp="1"/>
          </p:cNvSpPr>
          <p:nvPr>
            <p:ph idx="1"/>
          </p:nvPr>
        </p:nvSpPr>
        <p:spPr/>
        <p:txBody>
          <a:bodyPr/>
          <a:lstStyle/>
          <a:p>
            <a:r>
              <a:rPr lang="en-US" dirty="0" smtClean="0"/>
              <a:t>Always ready to try and answer</a:t>
            </a:r>
          </a:p>
          <a:p>
            <a:pPr marL="282575" lvl="1" indent="0">
              <a:buNone/>
            </a:pPr>
            <a:r>
              <a:rPr lang="en-US" dirty="0" smtClean="0">
                <a:hlinkClick r:id="rId2"/>
              </a:rPr>
              <a:t>dcmt@liv.ac.uk</a:t>
            </a:r>
            <a:endParaRPr lang="en-US" dirty="0" smtClean="0"/>
          </a:p>
          <a:p>
            <a:pPr marL="282575" lvl="1" indent="0">
              <a:buNone/>
            </a:pPr>
            <a:r>
              <a:rPr lang="en-US" dirty="0"/>
              <a:t>o</a:t>
            </a:r>
            <a:r>
              <a:rPr lang="en-US" dirty="0" smtClean="0"/>
              <a:t>r Skype on </a:t>
            </a:r>
            <a:r>
              <a:rPr lang="en-US" dirty="0" err="1" smtClean="0"/>
              <a:t>taylordcm</a:t>
            </a:r>
            <a:endParaRPr lang="en-US" dirty="0"/>
          </a:p>
        </p:txBody>
      </p:sp>
    </p:spTree>
    <p:extLst>
      <p:ext uri="{BB962C8B-B14F-4D97-AF65-F5344CB8AC3E}">
        <p14:creationId xmlns:p14="http://schemas.microsoft.com/office/powerpoint/2010/main" val="82573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this study?</a:t>
            </a:r>
            <a:endParaRPr lang="en-US" dirty="0"/>
          </a:p>
        </p:txBody>
      </p:sp>
      <p:sp>
        <p:nvSpPr>
          <p:cNvPr id="3" name="Content Placeholder 2"/>
          <p:cNvSpPr>
            <a:spLocks noGrp="1"/>
          </p:cNvSpPr>
          <p:nvPr>
            <p:ph idx="1"/>
          </p:nvPr>
        </p:nvSpPr>
        <p:spPr/>
        <p:txBody>
          <a:bodyPr/>
          <a:lstStyle/>
          <a:p>
            <a:r>
              <a:rPr lang="en-US" dirty="0" smtClean="0"/>
              <a:t>There are many demands on a senior clinician's time</a:t>
            </a:r>
          </a:p>
          <a:p>
            <a:pPr lvl="1"/>
            <a:r>
              <a:rPr lang="en-US" dirty="0" smtClean="0"/>
              <a:t>Clinically</a:t>
            </a:r>
          </a:p>
          <a:p>
            <a:pPr lvl="1"/>
            <a:r>
              <a:rPr lang="en-US" dirty="0" smtClean="0"/>
              <a:t>Educationally</a:t>
            </a:r>
          </a:p>
          <a:p>
            <a:r>
              <a:rPr lang="en-US" dirty="0" smtClean="0"/>
              <a:t>This is a qualitative study on the pressures and rewards of being a clinical academic</a:t>
            </a:r>
          </a:p>
          <a:p>
            <a:r>
              <a:rPr lang="en-US" dirty="0" smtClean="0"/>
              <a:t>With a view to increasing engagement…</a:t>
            </a: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059093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a:t>
            </a:r>
            <a:endParaRPr lang="en-GB" dirty="0"/>
          </a:p>
        </p:txBody>
      </p:sp>
      <p:sp>
        <p:nvSpPr>
          <p:cNvPr id="3" name="Content Placeholder 2"/>
          <p:cNvSpPr>
            <a:spLocks noGrp="1"/>
          </p:cNvSpPr>
          <p:nvPr>
            <p:ph idx="1"/>
          </p:nvPr>
        </p:nvSpPr>
        <p:spPr/>
        <p:txBody>
          <a:bodyPr/>
          <a:lstStyle/>
          <a:p>
            <a:r>
              <a:rPr lang="en-GB" dirty="0" smtClean="0"/>
              <a:t>What are the factors that frustrate or facilitate clinical academics engaging with teaching undergraduate medical students?</a:t>
            </a:r>
            <a:endParaRPr lang="en-GB" dirty="0"/>
          </a:p>
        </p:txBody>
      </p:sp>
    </p:spTree>
    <p:extLst>
      <p:ext uri="{BB962C8B-B14F-4D97-AF65-F5344CB8AC3E}">
        <p14:creationId xmlns:p14="http://schemas.microsoft.com/office/powerpoint/2010/main" val="3986645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a:t>
            </a:r>
            <a:endParaRPr lang="en-US" dirty="0"/>
          </a:p>
        </p:txBody>
      </p:sp>
      <p:sp>
        <p:nvSpPr>
          <p:cNvPr id="3" name="Content Placeholder 2"/>
          <p:cNvSpPr>
            <a:spLocks noGrp="1"/>
          </p:cNvSpPr>
          <p:nvPr>
            <p:ph idx="1"/>
          </p:nvPr>
        </p:nvSpPr>
        <p:spPr/>
        <p:txBody>
          <a:bodyPr>
            <a:normAutofit/>
          </a:bodyPr>
          <a:lstStyle/>
          <a:p>
            <a:r>
              <a:rPr lang="en-US" dirty="0" smtClean="0"/>
              <a:t>Semi-structured interviews</a:t>
            </a:r>
          </a:p>
          <a:p>
            <a:pPr lvl="1"/>
            <a:r>
              <a:rPr lang="en-US" dirty="0" smtClean="0"/>
              <a:t>With clinical consultants with </a:t>
            </a:r>
            <a:r>
              <a:rPr lang="en-US" b="1" i="1" dirty="0" smtClean="0"/>
              <a:t>substantive</a:t>
            </a:r>
            <a:r>
              <a:rPr lang="en-US" dirty="0" smtClean="0"/>
              <a:t> university contracts</a:t>
            </a:r>
          </a:p>
          <a:p>
            <a:pPr lvl="1"/>
            <a:r>
              <a:rPr lang="en-US" dirty="0" smtClean="0"/>
              <a:t>And with clinical consultants with </a:t>
            </a:r>
            <a:r>
              <a:rPr lang="en-US" b="1" i="1" dirty="0" smtClean="0"/>
              <a:t>honorary</a:t>
            </a:r>
            <a:r>
              <a:rPr lang="en-US" dirty="0" smtClean="0"/>
              <a:t> university contracts</a:t>
            </a:r>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071991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p:txBody>
          <a:bodyPr/>
          <a:lstStyle/>
          <a:p>
            <a:r>
              <a:rPr lang="en-US" dirty="0" smtClean="0"/>
              <a:t>Grounded theory, as originally proposed by Glaser and Strauss 1967, is philosophically a naturalist approach aimed at uncovering universal truths.</a:t>
            </a:r>
          </a:p>
          <a:p>
            <a:r>
              <a:rPr lang="en-US" dirty="0" smtClean="0"/>
              <a:t>Interpretive phenomenological analysis (for instance Smith et al., 2009), places a high value on the individual lived experiences of the participants and investigator.</a:t>
            </a:r>
          </a:p>
          <a:p>
            <a:r>
              <a:rPr lang="en-US" dirty="0" smtClean="0"/>
              <a:t>The method employed,  a constructivist grounded theory (</a:t>
            </a:r>
            <a:r>
              <a:rPr lang="en-US" dirty="0" err="1" smtClean="0"/>
              <a:t>Charmaz</a:t>
            </a:r>
            <a:r>
              <a:rPr lang="en-US" dirty="0" smtClean="0"/>
              <a:t>, 2006), combines the strengths of each of these approaches.</a:t>
            </a:r>
            <a:endParaRPr lang="en-US" dirty="0"/>
          </a:p>
        </p:txBody>
      </p:sp>
      <p:sp>
        <p:nvSpPr>
          <p:cNvPr id="5" name="Rectangle 4"/>
          <p:cNvSpPr/>
          <p:nvPr/>
        </p:nvSpPr>
        <p:spPr>
          <a:xfrm>
            <a:off x="3134041" y="5545788"/>
            <a:ext cx="6009959" cy="1107996"/>
          </a:xfrm>
          <a:prstGeom prst="rect">
            <a:avLst/>
          </a:prstGeom>
        </p:spPr>
        <p:txBody>
          <a:bodyPr wrap="square">
            <a:spAutoFit/>
          </a:bodyPr>
          <a:lstStyle/>
          <a:p>
            <a:r>
              <a:rPr lang="en-US" sz="1100" dirty="0" err="1">
                <a:solidFill>
                  <a:schemeClr val="bg1"/>
                </a:solidFill>
                <a:latin typeface="Calibri Light"/>
                <a:cs typeface="Calibri Light"/>
              </a:rPr>
              <a:t>Charmaz</a:t>
            </a:r>
            <a:r>
              <a:rPr lang="en-US" sz="1100" dirty="0">
                <a:solidFill>
                  <a:schemeClr val="bg1"/>
                </a:solidFill>
                <a:latin typeface="Calibri Light"/>
                <a:cs typeface="Calibri Light"/>
              </a:rPr>
              <a:t>, K. (2006). </a:t>
            </a:r>
            <a:r>
              <a:rPr lang="en-US" sz="1100" i="1" dirty="0">
                <a:solidFill>
                  <a:schemeClr val="bg1"/>
                </a:solidFill>
                <a:latin typeface="Calibri Light"/>
                <a:cs typeface="Calibri Light"/>
              </a:rPr>
              <a:t>Constructing grounded theory: A practical guide through qualitative analysis</a:t>
            </a:r>
            <a:r>
              <a:rPr lang="en-US" sz="1100" dirty="0">
                <a:solidFill>
                  <a:schemeClr val="bg1"/>
                </a:solidFill>
                <a:latin typeface="Calibri Light"/>
                <a:cs typeface="Calibri Light"/>
              </a:rPr>
              <a:t>: Pine Forge Press.</a:t>
            </a:r>
            <a:endParaRPr lang="en-GB" sz="1100" dirty="0">
              <a:solidFill>
                <a:schemeClr val="bg1"/>
              </a:solidFill>
              <a:latin typeface="Calibri Light"/>
              <a:cs typeface="Calibri Light"/>
            </a:endParaRPr>
          </a:p>
          <a:p>
            <a:r>
              <a:rPr lang="en-US" sz="1100" dirty="0">
                <a:solidFill>
                  <a:schemeClr val="bg1"/>
                </a:solidFill>
                <a:latin typeface="Calibri Light"/>
                <a:cs typeface="Calibri Light"/>
              </a:rPr>
              <a:t>Glaser, B. G., &amp; Strauss, A. L. (1967). </a:t>
            </a:r>
            <a:r>
              <a:rPr lang="en-US" sz="1100" i="1" dirty="0">
                <a:solidFill>
                  <a:schemeClr val="bg1"/>
                </a:solidFill>
                <a:latin typeface="Calibri Light"/>
                <a:cs typeface="Calibri Light"/>
              </a:rPr>
              <a:t>The Discovery of Grounded Theory: Strategies for Qualitative Research.</a:t>
            </a:r>
            <a:r>
              <a:rPr lang="en-US" sz="1100" dirty="0">
                <a:solidFill>
                  <a:schemeClr val="bg1"/>
                </a:solidFill>
                <a:latin typeface="Calibri Light"/>
                <a:cs typeface="Calibri Light"/>
              </a:rPr>
              <a:t> New York: Aldine </a:t>
            </a:r>
            <a:r>
              <a:rPr lang="en-US" sz="1100" dirty="0" err="1">
                <a:solidFill>
                  <a:schemeClr val="bg1"/>
                </a:solidFill>
                <a:latin typeface="Calibri Light"/>
                <a:cs typeface="Calibri Light"/>
              </a:rPr>
              <a:t>Pubilishing</a:t>
            </a:r>
            <a:r>
              <a:rPr lang="en-US" sz="1100" dirty="0">
                <a:solidFill>
                  <a:schemeClr val="bg1"/>
                </a:solidFill>
                <a:latin typeface="Calibri Light"/>
                <a:cs typeface="Calibri Light"/>
              </a:rPr>
              <a:t> Company.</a:t>
            </a:r>
            <a:endParaRPr lang="en-GB" sz="1100" dirty="0">
              <a:solidFill>
                <a:schemeClr val="bg1"/>
              </a:solidFill>
              <a:latin typeface="Calibri Light"/>
              <a:cs typeface="Calibri Light"/>
            </a:endParaRPr>
          </a:p>
          <a:p>
            <a:r>
              <a:rPr lang="en-US" sz="1100" dirty="0">
                <a:solidFill>
                  <a:schemeClr val="bg1"/>
                </a:solidFill>
                <a:latin typeface="Calibri Light"/>
                <a:cs typeface="Calibri Light"/>
              </a:rPr>
              <a:t>Smith, J. A., Flowers, P., &amp; Larkin, M. (2009). </a:t>
            </a:r>
            <a:r>
              <a:rPr lang="en-US" sz="1100" i="1" dirty="0">
                <a:solidFill>
                  <a:schemeClr val="bg1"/>
                </a:solidFill>
                <a:latin typeface="Calibri Light"/>
                <a:cs typeface="Calibri Light"/>
              </a:rPr>
              <a:t>Interpretative phenomenological analysis: Theory, method and research: </a:t>
            </a:r>
            <a:r>
              <a:rPr lang="en-US" sz="1100" dirty="0">
                <a:solidFill>
                  <a:schemeClr val="bg1"/>
                </a:solidFill>
                <a:latin typeface="Calibri Light"/>
                <a:cs typeface="Calibri Light"/>
              </a:rPr>
              <a:t>Sage Publications Ltd.</a:t>
            </a:r>
            <a:endParaRPr lang="en-GB" sz="1100" dirty="0">
              <a:solidFill>
                <a:schemeClr val="bg1"/>
              </a:solidFill>
              <a:latin typeface="Calibri Light"/>
              <a:cs typeface="Calibri Light"/>
            </a:endParaRPr>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613423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Interviews</a:t>
            </a:r>
            <a:endParaRPr lang="en-US" dirty="0"/>
          </a:p>
        </p:txBody>
      </p:sp>
      <p:sp>
        <p:nvSpPr>
          <p:cNvPr id="3" name="Content Placeholder 2"/>
          <p:cNvSpPr>
            <a:spLocks noGrp="1"/>
          </p:cNvSpPr>
          <p:nvPr>
            <p:ph idx="1"/>
          </p:nvPr>
        </p:nvSpPr>
        <p:spPr/>
        <p:txBody>
          <a:bodyPr>
            <a:normAutofit fontScale="92500"/>
          </a:bodyPr>
          <a:lstStyle/>
          <a:p>
            <a:r>
              <a:rPr lang="en-US" dirty="0" smtClean="0"/>
              <a:t>Lasted between 30 minutes and an hour (mean </a:t>
            </a:r>
            <a:r>
              <a:rPr lang="en-US" dirty="0" smtClean="0"/>
              <a:t>40:31 minutes)</a:t>
            </a:r>
            <a:endParaRPr lang="en-US" dirty="0" smtClean="0"/>
          </a:p>
          <a:p>
            <a:r>
              <a:rPr lang="en-US" dirty="0" smtClean="0"/>
              <a:t>Semi-structured, 9 questions. </a:t>
            </a:r>
          </a:p>
          <a:p>
            <a:pPr lvl="1"/>
            <a:r>
              <a:rPr lang="en-US" dirty="0" smtClean="0"/>
              <a:t>Two, on pastoral care, are not part of this study</a:t>
            </a:r>
          </a:p>
          <a:p>
            <a:r>
              <a:rPr lang="en-US" dirty="0"/>
              <a:t>Recorded, </a:t>
            </a:r>
            <a:r>
              <a:rPr lang="en-US" dirty="0" smtClean="0"/>
              <a:t>transcribed (~5000 words), </a:t>
            </a:r>
            <a:r>
              <a:rPr lang="en-US" dirty="0" err="1" smtClean="0"/>
              <a:t>anonymised</a:t>
            </a:r>
            <a:r>
              <a:rPr lang="en-US" dirty="0" smtClean="0"/>
              <a:t>, rechecked</a:t>
            </a:r>
          </a:p>
          <a:p>
            <a:r>
              <a:rPr lang="en-US" dirty="0" smtClean="0"/>
              <a:t>Checked with participants</a:t>
            </a:r>
          </a:p>
          <a:p>
            <a:r>
              <a:rPr lang="en-US" dirty="0" smtClean="0"/>
              <a:t>Initial </a:t>
            </a:r>
            <a:r>
              <a:rPr lang="en-US" dirty="0"/>
              <a:t>coded and </a:t>
            </a:r>
            <a:r>
              <a:rPr lang="en-US" dirty="0" err="1" smtClean="0"/>
              <a:t>analysed</a:t>
            </a:r>
            <a:r>
              <a:rPr lang="en-US" dirty="0" smtClean="0"/>
              <a:t> (after 5 interviews)</a:t>
            </a:r>
          </a:p>
          <a:p>
            <a:r>
              <a:rPr lang="en-US" dirty="0" smtClean="0"/>
              <a:t>Second coded (final </a:t>
            </a:r>
            <a:r>
              <a:rPr lang="en-US" dirty="0" err="1" smtClean="0"/>
              <a:t>modelling</a:t>
            </a:r>
            <a:r>
              <a:rPr lang="en-US" dirty="0" smtClean="0"/>
              <a:t> is underway..)</a:t>
            </a:r>
            <a:endParaRPr lang="en-US" dirty="0"/>
          </a:p>
          <a:p>
            <a:r>
              <a:rPr lang="en-US" dirty="0"/>
              <a:t>Using </a:t>
            </a:r>
            <a:r>
              <a:rPr lang="en-US" dirty="0" err="1"/>
              <a:t>NVivo</a:t>
            </a:r>
            <a:r>
              <a:rPr lang="en-US" dirty="0"/>
              <a:t> </a:t>
            </a:r>
            <a:r>
              <a:rPr lang="en-US" dirty="0" smtClean="0"/>
              <a:t>software (version 10 for Windows)</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849245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questions</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GB" dirty="0" smtClean="0"/>
              <a:t>What </a:t>
            </a:r>
            <a:r>
              <a:rPr lang="en-GB" dirty="0"/>
              <a:t>do you think is the purpose of the Medical School</a:t>
            </a:r>
            <a:r>
              <a:rPr lang="en-GB" dirty="0" smtClean="0"/>
              <a:t>?.</a:t>
            </a:r>
            <a:endParaRPr lang="en-GB" dirty="0"/>
          </a:p>
          <a:p>
            <a:pPr marL="457200" indent="-457200">
              <a:buFont typeface="+mj-lt"/>
              <a:buAutoNum type="arabicPeriod"/>
            </a:pPr>
            <a:r>
              <a:rPr lang="en-GB" dirty="0" smtClean="0"/>
              <a:t>What </a:t>
            </a:r>
            <a:r>
              <a:rPr lang="en-GB" dirty="0"/>
              <a:t>do you see as your role in the University/Medical School?</a:t>
            </a:r>
          </a:p>
          <a:p>
            <a:pPr marL="457200" indent="-457200">
              <a:buFont typeface="+mj-lt"/>
              <a:buAutoNum type="arabicPeriod"/>
            </a:pPr>
            <a:r>
              <a:rPr lang="en-GB" dirty="0" smtClean="0"/>
              <a:t>What do you like most (least) about working at this University?</a:t>
            </a:r>
            <a:endParaRPr lang="en-GB" dirty="0"/>
          </a:p>
          <a:p>
            <a:pPr marL="457200" indent="-457200">
              <a:buFont typeface="+mj-lt"/>
              <a:buAutoNum type="arabicPeriod"/>
            </a:pPr>
            <a:r>
              <a:rPr lang="en-GB" dirty="0" smtClean="0"/>
              <a:t>What </a:t>
            </a:r>
            <a:r>
              <a:rPr lang="en-GB" dirty="0"/>
              <a:t>do you see as your responsibility towards your </a:t>
            </a:r>
            <a:r>
              <a:rPr lang="en-GB" dirty="0" smtClean="0"/>
              <a:t>specialty</a:t>
            </a:r>
            <a:endParaRPr lang="en-GB" dirty="0"/>
          </a:p>
          <a:p>
            <a:pPr marL="457200" indent="-457200">
              <a:buFont typeface="+mj-lt"/>
              <a:buAutoNum type="arabicPeriod"/>
            </a:pPr>
            <a:r>
              <a:rPr lang="en-GB" dirty="0" smtClean="0"/>
              <a:t>What </a:t>
            </a:r>
            <a:r>
              <a:rPr lang="en-GB" dirty="0"/>
              <a:t>do you see as </a:t>
            </a:r>
            <a:r>
              <a:rPr lang="en-GB" dirty="0" smtClean="0"/>
              <a:t>your responsibility </a:t>
            </a:r>
            <a:r>
              <a:rPr lang="en-GB" dirty="0"/>
              <a:t>as far as the students are concerned</a:t>
            </a:r>
            <a:r>
              <a:rPr lang="en-GB" dirty="0" smtClean="0"/>
              <a:t>?</a:t>
            </a:r>
            <a:endParaRPr lang="en-GB" dirty="0"/>
          </a:p>
          <a:p>
            <a:pPr marL="457200" indent="-457200">
              <a:buFont typeface="+mj-lt"/>
              <a:buAutoNum type="arabicPeriod"/>
            </a:pPr>
            <a:r>
              <a:rPr lang="en-GB" dirty="0" smtClean="0">
                <a:solidFill>
                  <a:schemeClr val="bg2"/>
                </a:solidFill>
              </a:rPr>
              <a:t>Can </a:t>
            </a:r>
            <a:r>
              <a:rPr lang="en-GB" dirty="0">
                <a:solidFill>
                  <a:schemeClr val="bg2"/>
                </a:solidFill>
              </a:rPr>
              <a:t>you explain what you think is the University’s policy on student support</a:t>
            </a:r>
            <a:r>
              <a:rPr lang="en-GB" dirty="0" smtClean="0">
                <a:solidFill>
                  <a:schemeClr val="bg2"/>
                </a:solidFill>
              </a:rPr>
              <a:t>?</a:t>
            </a:r>
            <a:endParaRPr lang="en-GB" dirty="0">
              <a:solidFill>
                <a:schemeClr val="bg2"/>
              </a:solidFill>
            </a:endParaRPr>
          </a:p>
          <a:p>
            <a:pPr marL="457200" indent="-457200">
              <a:buFont typeface="+mj-lt"/>
              <a:buAutoNum type="arabicPeriod"/>
            </a:pPr>
            <a:r>
              <a:rPr lang="en-GB" dirty="0" smtClean="0">
                <a:solidFill>
                  <a:schemeClr val="bg2"/>
                </a:solidFill>
              </a:rPr>
              <a:t>Do </a:t>
            </a:r>
            <a:r>
              <a:rPr lang="en-GB" dirty="0">
                <a:solidFill>
                  <a:schemeClr val="bg2"/>
                </a:solidFill>
              </a:rPr>
              <a:t>you think the system works to the student’s advantage?</a:t>
            </a:r>
          </a:p>
          <a:p>
            <a:pPr marL="457200" indent="-457200">
              <a:buFont typeface="+mj-lt"/>
              <a:buAutoNum type="arabicPeriod"/>
            </a:pPr>
            <a:r>
              <a:rPr lang="en-GB" dirty="0" smtClean="0"/>
              <a:t>What </a:t>
            </a:r>
            <a:r>
              <a:rPr lang="en-GB" dirty="0"/>
              <a:t>could the University or the Medical School do to support or encourage you in your role of supporting students through the business of becoming Doctors</a:t>
            </a:r>
            <a:r>
              <a:rPr lang="en-GB" dirty="0" smtClean="0"/>
              <a:t>.</a:t>
            </a:r>
          </a:p>
          <a:p>
            <a:pPr marL="457200" indent="-457200">
              <a:buFont typeface="+mj-lt"/>
              <a:buAutoNum type="arabicPeriod"/>
            </a:pPr>
            <a:r>
              <a:rPr lang="en-GB" dirty="0" smtClean="0"/>
              <a:t>Is there anything else you would like to say?</a:t>
            </a:r>
            <a:endParaRPr lang="en-GB"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606503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interviews?</a:t>
            </a:r>
            <a:endParaRPr lang="en-US" dirty="0"/>
          </a:p>
        </p:txBody>
      </p:sp>
      <p:sp>
        <p:nvSpPr>
          <p:cNvPr id="3" name="Content Placeholder 2"/>
          <p:cNvSpPr>
            <a:spLocks noGrp="1"/>
          </p:cNvSpPr>
          <p:nvPr>
            <p:ph idx="1"/>
          </p:nvPr>
        </p:nvSpPr>
        <p:spPr/>
        <p:txBody>
          <a:bodyPr/>
          <a:lstStyle/>
          <a:p>
            <a:r>
              <a:rPr lang="en-US" dirty="0" smtClean="0"/>
              <a:t>14 consultants (9M:5F, population 60:40)</a:t>
            </a:r>
          </a:p>
          <a:p>
            <a:r>
              <a:rPr lang="en-US" dirty="0" smtClean="0"/>
              <a:t>9 with substantive university contracts (5M:4F)</a:t>
            </a:r>
          </a:p>
          <a:p>
            <a:r>
              <a:rPr lang="en-US" dirty="0" smtClean="0"/>
              <a:t>5 with honorary university contracts (4M:1F)</a:t>
            </a:r>
          </a:p>
          <a:p>
            <a:r>
              <a:rPr lang="en-US" dirty="0" smtClean="0"/>
              <a:t>No difference in responses between male and female</a:t>
            </a: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574470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609</TotalTime>
  <Words>2153</Words>
  <Application>Microsoft Office PowerPoint</Application>
  <PresentationFormat>On-screen Show (4:3)</PresentationFormat>
  <Paragraphs>1154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Revolution</vt:lpstr>
      <vt:lpstr>Clinical Academics' views on teaching undergraduate medical students</vt:lpstr>
      <vt:lpstr>Context</vt:lpstr>
      <vt:lpstr>Why this study?</vt:lpstr>
      <vt:lpstr>Research Question</vt:lpstr>
      <vt:lpstr>What happened?</vt:lpstr>
      <vt:lpstr>Method</vt:lpstr>
      <vt:lpstr>The Interviews</vt:lpstr>
      <vt:lpstr>The questions</vt:lpstr>
      <vt:lpstr>How many interviews?</vt:lpstr>
      <vt:lpstr>Why fourteen?</vt:lpstr>
      <vt:lpstr>Main observations</vt:lpstr>
      <vt:lpstr>Previous studies</vt:lpstr>
      <vt:lpstr>Negative themes</vt:lpstr>
      <vt:lpstr>Positive themes</vt:lpstr>
      <vt:lpstr>Positive and Negative</vt:lpstr>
      <vt:lpstr>Lack of recognition</vt:lpstr>
      <vt:lpstr>Continued...</vt:lpstr>
      <vt:lpstr>Lack of knowledge of what to teach</vt:lpstr>
      <vt:lpstr>Lack of skills development</vt:lpstr>
      <vt:lpstr>Lack of support for teaching ???</vt:lpstr>
      <vt:lpstr>continued</vt:lpstr>
      <vt:lpstr>Students</vt:lpstr>
      <vt:lpstr>Apprentices</vt:lpstr>
      <vt:lpstr>Role model</vt:lpstr>
      <vt:lpstr>Making things better</vt:lpstr>
      <vt:lpstr>Balance</vt:lpstr>
      <vt:lpstr>And there is more…</vt:lpstr>
      <vt:lpstr>Why Agency?</vt:lpstr>
      <vt:lpstr>Any questions?</vt:lpstr>
    </vt:vector>
  </TitlesOfParts>
  <Company>University of Liverpool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Valuing students</dc:title>
  <dc:creator>David Taylor</dc:creator>
  <cp:lastModifiedBy>Taylor, David</cp:lastModifiedBy>
  <cp:revision>43</cp:revision>
  <cp:lastPrinted>2014-04-15T14:01:59Z</cp:lastPrinted>
  <dcterms:created xsi:type="dcterms:W3CDTF">2013-03-04T15:31:34Z</dcterms:created>
  <dcterms:modified xsi:type="dcterms:W3CDTF">2014-05-09T07:22:26Z</dcterms:modified>
</cp:coreProperties>
</file>