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3"/>
  </p:notesMasterIdLst>
  <p:handoutMasterIdLst>
    <p:handoutMasterId r:id="rId14"/>
  </p:handoutMasterIdLst>
  <p:sldIdLst>
    <p:sldId id="289" r:id="rId2"/>
    <p:sldId id="268" r:id="rId3"/>
    <p:sldId id="284" r:id="rId4"/>
    <p:sldId id="285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7742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0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00" autoAdjust="0"/>
    <p:restoredTop sz="90965" autoAdjust="0"/>
  </p:normalViewPr>
  <p:slideViewPr>
    <p:cSldViewPr>
      <p:cViewPr varScale="1">
        <p:scale>
          <a:sx n="86" d="100"/>
          <a:sy n="86" d="100"/>
        </p:scale>
        <p:origin x="-3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004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6613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2445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0A855-317F-4ACF-89E1-FD0FD401DD9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6130D-20E1-4897-8B54-72B8D2E3D5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ECA47-EABB-4EB3-B4DB-E6A7D419C0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BB73C-9F88-4AD0-8668-632B38C2A9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78400-4C42-4C38-B321-301102B233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55DB4-5ABA-4DD7-93C4-A05DB9AA354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9031C-81F5-4659-AC30-FDE04C6688A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46A3E-ED2F-48B9-98F7-3239FC6F4FC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B6761-A74C-4391-BF49-7B744BA8AD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13C72-C145-4EA5-A38A-C8667EE23CE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79241-6741-4D84-8B58-EA6F89C709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831183A-4499-4BE1-9701-9F707EED8D6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cwww.liv.ac.uk/~dcmt/cvs09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Blood pressure regulation and tissue blood flow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Reverend Dr David CM Taylor</a:t>
            </a:r>
          </a:p>
          <a:p>
            <a:r>
              <a:rPr lang="en-GB" dirty="0" smtClean="0"/>
              <a:t>http:/www.liv.ac.uk/~dcmt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0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Angiotensin II is a vasoconstrictor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Aldosterone increases vascular sensitivity to Angiotensin II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ADH (anti-diuretic hormone) increases water reabsorption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ANF decreases sodium reabsorption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Hormones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Overview</a:t>
            </a:r>
          </a:p>
        </p:txBody>
      </p:sp>
      <p:grpSp>
        <p:nvGrpSpPr>
          <p:cNvPr id="32771" name="Group 1038"/>
          <p:cNvGrpSpPr>
            <a:grpSpLocks/>
          </p:cNvGrpSpPr>
          <p:nvPr/>
        </p:nvGrpSpPr>
        <p:grpSpPr bwMode="auto">
          <a:xfrm>
            <a:off x="214313" y="1936750"/>
            <a:ext cx="2043112" cy="4051300"/>
            <a:chOff x="135" y="1220"/>
            <a:chExt cx="1287" cy="2552"/>
          </a:xfrm>
        </p:grpSpPr>
        <p:sp>
          <p:nvSpPr>
            <p:cNvPr id="32823" name="Rectangle 1027"/>
            <p:cNvSpPr>
              <a:spLocks noChangeArrowheads="1"/>
            </p:cNvSpPr>
            <p:nvPr/>
          </p:nvSpPr>
          <p:spPr bwMode="auto">
            <a:xfrm>
              <a:off x="384" y="1220"/>
              <a:ext cx="79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Fluid loss</a:t>
              </a:r>
            </a:p>
          </p:txBody>
        </p:sp>
        <p:sp>
          <p:nvSpPr>
            <p:cNvPr id="32824" name="Rectangle 1028"/>
            <p:cNvSpPr>
              <a:spLocks noChangeArrowheads="1"/>
            </p:cNvSpPr>
            <p:nvPr/>
          </p:nvSpPr>
          <p:spPr bwMode="auto">
            <a:xfrm>
              <a:off x="238" y="1623"/>
              <a:ext cx="108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Blood volume</a:t>
              </a:r>
            </a:p>
          </p:txBody>
        </p:sp>
        <p:sp>
          <p:nvSpPr>
            <p:cNvPr id="32825" name="Rectangle 1029"/>
            <p:cNvSpPr>
              <a:spLocks noChangeArrowheads="1"/>
            </p:cNvSpPr>
            <p:nvPr/>
          </p:nvSpPr>
          <p:spPr bwMode="auto">
            <a:xfrm>
              <a:off x="220" y="2036"/>
              <a:ext cx="111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Venous return</a:t>
              </a:r>
            </a:p>
          </p:txBody>
        </p:sp>
        <p:sp>
          <p:nvSpPr>
            <p:cNvPr id="32826" name="Rectangle 1030"/>
            <p:cNvSpPr>
              <a:spLocks noChangeArrowheads="1"/>
            </p:cNvSpPr>
            <p:nvPr/>
          </p:nvSpPr>
          <p:spPr bwMode="auto">
            <a:xfrm>
              <a:off x="202" y="2468"/>
              <a:ext cx="115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Cardiac output</a:t>
              </a:r>
            </a:p>
          </p:txBody>
        </p:sp>
        <p:sp>
          <p:nvSpPr>
            <p:cNvPr id="32827" name="Rectangle 1031"/>
            <p:cNvSpPr>
              <a:spLocks noChangeArrowheads="1"/>
            </p:cNvSpPr>
            <p:nvPr/>
          </p:nvSpPr>
          <p:spPr bwMode="auto">
            <a:xfrm>
              <a:off x="135" y="2957"/>
              <a:ext cx="128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Arterial pressure</a:t>
              </a:r>
            </a:p>
          </p:txBody>
        </p:sp>
        <p:sp>
          <p:nvSpPr>
            <p:cNvPr id="32828" name="Rectangle 1032"/>
            <p:cNvSpPr>
              <a:spLocks noChangeArrowheads="1"/>
            </p:cNvSpPr>
            <p:nvPr/>
          </p:nvSpPr>
          <p:spPr bwMode="auto">
            <a:xfrm>
              <a:off x="149" y="3524"/>
              <a:ext cx="126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Local blood flow</a:t>
              </a:r>
            </a:p>
          </p:txBody>
        </p:sp>
        <p:sp>
          <p:nvSpPr>
            <p:cNvPr id="32829" name="AutoShape 1033"/>
            <p:cNvSpPr>
              <a:spLocks noChangeArrowheads="1"/>
            </p:cNvSpPr>
            <p:nvPr/>
          </p:nvSpPr>
          <p:spPr bwMode="auto">
            <a:xfrm rot="16200000" flipH="1">
              <a:off x="687" y="1497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0" name="AutoShape 1034"/>
            <p:cNvSpPr>
              <a:spLocks noChangeArrowheads="1"/>
            </p:cNvSpPr>
            <p:nvPr/>
          </p:nvSpPr>
          <p:spPr bwMode="auto">
            <a:xfrm rot="16200000" flipH="1">
              <a:off x="687" y="1862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1" name="AutoShape 1035"/>
            <p:cNvSpPr>
              <a:spLocks noChangeArrowheads="1"/>
            </p:cNvSpPr>
            <p:nvPr/>
          </p:nvSpPr>
          <p:spPr bwMode="auto">
            <a:xfrm rot="16200000" flipH="1">
              <a:off x="687" y="2343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AutoShape 1036"/>
            <p:cNvSpPr>
              <a:spLocks noChangeArrowheads="1"/>
            </p:cNvSpPr>
            <p:nvPr/>
          </p:nvSpPr>
          <p:spPr bwMode="auto">
            <a:xfrm rot="16200000" flipH="1">
              <a:off x="687" y="2794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3" name="AutoShape 1037"/>
            <p:cNvSpPr>
              <a:spLocks noChangeArrowheads="1"/>
            </p:cNvSpPr>
            <p:nvPr/>
          </p:nvSpPr>
          <p:spPr bwMode="auto">
            <a:xfrm rot="16200000" flipH="1">
              <a:off x="687" y="3293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72" name="Group 1046"/>
          <p:cNvGrpSpPr>
            <a:grpSpLocks/>
          </p:cNvGrpSpPr>
          <p:nvPr/>
        </p:nvGrpSpPr>
        <p:grpSpPr bwMode="auto">
          <a:xfrm>
            <a:off x="6388100" y="2273300"/>
            <a:ext cx="2043113" cy="3105150"/>
            <a:chOff x="4024" y="1432"/>
            <a:chExt cx="1287" cy="1956"/>
          </a:xfrm>
        </p:grpSpPr>
        <p:sp>
          <p:nvSpPr>
            <p:cNvPr id="32816" name="Rectangle 1039"/>
            <p:cNvSpPr>
              <a:spLocks noChangeArrowheads="1"/>
            </p:cNvSpPr>
            <p:nvPr/>
          </p:nvSpPr>
          <p:spPr bwMode="auto">
            <a:xfrm>
              <a:off x="4127" y="3140"/>
              <a:ext cx="108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Blood volume</a:t>
              </a:r>
            </a:p>
          </p:txBody>
        </p:sp>
        <p:sp>
          <p:nvSpPr>
            <p:cNvPr id="32817" name="Rectangle 1040"/>
            <p:cNvSpPr>
              <a:spLocks noChangeArrowheads="1"/>
            </p:cNvSpPr>
            <p:nvPr/>
          </p:nvSpPr>
          <p:spPr bwMode="auto">
            <a:xfrm>
              <a:off x="4109" y="2430"/>
              <a:ext cx="111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Venous return</a:t>
              </a:r>
            </a:p>
          </p:txBody>
        </p:sp>
        <p:sp>
          <p:nvSpPr>
            <p:cNvPr id="32818" name="Rectangle 1041"/>
            <p:cNvSpPr>
              <a:spLocks noChangeArrowheads="1"/>
            </p:cNvSpPr>
            <p:nvPr/>
          </p:nvSpPr>
          <p:spPr bwMode="auto">
            <a:xfrm>
              <a:off x="4091" y="1931"/>
              <a:ext cx="115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Cardiac output</a:t>
              </a:r>
            </a:p>
          </p:txBody>
        </p:sp>
        <p:sp>
          <p:nvSpPr>
            <p:cNvPr id="32819" name="Rectangle 1042"/>
            <p:cNvSpPr>
              <a:spLocks noChangeArrowheads="1"/>
            </p:cNvSpPr>
            <p:nvPr/>
          </p:nvSpPr>
          <p:spPr bwMode="auto">
            <a:xfrm>
              <a:off x="4024" y="1432"/>
              <a:ext cx="128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Arterial pressure</a:t>
              </a:r>
            </a:p>
          </p:txBody>
        </p:sp>
        <p:sp>
          <p:nvSpPr>
            <p:cNvPr id="32820" name="AutoShape 1043"/>
            <p:cNvSpPr>
              <a:spLocks noChangeArrowheads="1"/>
            </p:cNvSpPr>
            <p:nvPr/>
          </p:nvSpPr>
          <p:spPr bwMode="auto">
            <a:xfrm rot="-5400000">
              <a:off x="4576" y="2851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1" name="AutoShape 1044"/>
            <p:cNvSpPr>
              <a:spLocks noChangeArrowheads="1"/>
            </p:cNvSpPr>
            <p:nvPr/>
          </p:nvSpPr>
          <p:spPr bwMode="auto">
            <a:xfrm rot="-5400000">
              <a:off x="4576" y="2256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2" name="AutoShape 1045"/>
            <p:cNvSpPr>
              <a:spLocks noChangeArrowheads="1"/>
            </p:cNvSpPr>
            <p:nvPr/>
          </p:nvSpPr>
          <p:spPr bwMode="auto">
            <a:xfrm rot="-5400000">
              <a:off x="4576" y="1757"/>
              <a:ext cx="184" cy="78"/>
            </a:xfrm>
            <a:prstGeom prst="rightArrow">
              <a:avLst>
                <a:gd name="adj1" fmla="val 50000"/>
                <a:gd name="adj2" fmla="val 1179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73" name="Rectangle 1047"/>
          <p:cNvSpPr>
            <a:spLocks noChangeArrowheads="1"/>
          </p:cNvSpPr>
          <p:nvPr/>
        </p:nvSpPr>
        <p:spPr bwMode="auto">
          <a:xfrm>
            <a:off x="2378075" y="3141663"/>
            <a:ext cx="5064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vol</a:t>
            </a:r>
          </a:p>
        </p:txBody>
      </p:sp>
      <p:sp>
        <p:nvSpPr>
          <p:cNvPr id="32774" name="Rectangle 1048"/>
          <p:cNvSpPr>
            <a:spLocks noChangeArrowheads="1"/>
          </p:cNvSpPr>
          <p:nvPr/>
        </p:nvSpPr>
        <p:spPr bwMode="auto">
          <a:xfrm>
            <a:off x="2378075" y="4222750"/>
            <a:ext cx="688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baro</a:t>
            </a:r>
          </a:p>
        </p:txBody>
      </p:sp>
      <p:sp>
        <p:nvSpPr>
          <p:cNvPr id="32775" name="Rectangle 1049"/>
          <p:cNvSpPr>
            <a:spLocks noChangeArrowheads="1"/>
          </p:cNvSpPr>
          <p:nvPr/>
        </p:nvSpPr>
        <p:spPr bwMode="auto">
          <a:xfrm>
            <a:off x="2378075" y="5091113"/>
            <a:ext cx="942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chemo</a:t>
            </a:r>
          </a:p>
        </p:txBody>
      </p:sp>
      <p:sp>
        <p:nvSpPr>
          <p:cNvPr id="32776" name="Rectangle 1050"/>
          <p:cNvSpPr>
            <a:spLocks noChangeArrowheads="1"/>
          </p:cNvSpPr>
          <p:nvPr/>
        </p:nvSpPr>
        <p:spPr bwMode="auto">
          <a:xfrm>
            <a:off x="2378075" y="5929313"/>
            <a:ext cx="915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kidney</a:t>
            </a:r>
          </a:p>
        </p:txBody>
      </p:sp>
      <p:sp>
        <p:nvSpPr>
          <p:cNvPr id="32777" name="Rectangle 1051"/>
          <p:cNvSpPr>
            <a:spLocks noChangeArrowheads="1"/>
          </p:cNvSpPr>
          <p:nvPr/>
        </p:nvSpPr>
        <p:spPr bwMode="auto">
          <a:xfrm>
            <a:off x="3430588" y="5915025"/>
            <a:ext cx="21161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renin/angiotensin</a:t>
            </a:r>
          </a:p>
        </p:txBody>
      </p:sp>
      <p:sp>
        <p:nvSpPr>
          <p:cNvPr id="32778" name="Rectangle 1052"/>
          <p:cNvSpPr>
            <a:spLocks noChangeArrowheads="1"/>
          </p:cNvSpPr>
          <p:nvPr/>
        </p:nvSpPr>
        <p:spPr bwMode="auto">
          <a:xfrm>
            <a:off x="5716588" y="5913438"/>
            <a:ext cx="1508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aldosterone</a:t>
            </a:r>
          </a:p>
        </p:txBody>
      </p:sp>
      <p:sp>
        <p:nvSpPr>
          <p:cNvPr id="32779" name="Rectangle 1053"/>
          <p:cNvSpPr>
            <a:spLocks noChangeArrowheads="1"/>
          </p:cNvSpPr>
          <p:nvPr/>
        </p:nvSpPr>
        <p:spPr bwMode="auto">
          <a:xfrm>
            <a:off x="4578350" y="1903413"/>
            <a:ext cx="71913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000">
                <a:latin typeface="Arial" charset="0"/>
              </a:rPr>
              <a:t>ADH</a:t>
            </a:r>
          </a:p>
        </p:txBody>
      </p:sp>
      <p:grpSp>
        <p:nvGrpSpPr>
          <p:cNvPr id="32780" name="Group 1056"/>
          <p:cNvGrpSpPr>
            <a:grpSpLocks/>
          </p:cNvGrpSpPr>
          <p:nvPr/>
        </p:nvGrpSpPr>
        <p:grpSpPr bwMode="auto">
          <a:xfrm>
            <a:off x="3457575" y="4021138"/>
            <a:ext cx="941388" cy="842962"/>
            <a:chOff x="2178" y="2533"/>
            <a:chExt cx="593" cy="531"/>
          </a:xfrm>
        </p:grpSpPr>
        <p:sp>
          <p:nvSpPr>
            <p:cNvPr id="32814" name="Rectangle 1054"/>
            <p:cNvSpPr>
              <a:spLocks noChangeArrowheads="1"/>
            </p:cNvSpPr>
            <p:nvPr/>
          </p:nvSpPr>
          <p:spPr bwMode="auto">
            <a:xfrm>
              <a:off x="2248" y="2674"/>
              <a:ext cx="45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CNS</a:t>
              </a:r>
            </a:p>
          </p:txBody>
        </p:sp>
        <p:sp>
          <p:nvSpPr>
            <p:cNvPr id="32815" name="Oval 1055"/>
            <p:cNvSpPr>
              <a:spLocks noChangeArrowheads="1"/>
            </p:cNvSpPr>
            <p:nvPr/>
          </p:nvSpPr>
          <p:spPr bwMode="auto">
            <a:xfrm>
              <a:off x="2178" y="2533"/>
              <a:ext cx="593" cy="53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1" name="Line 1057"/>
          <p:cNvSpPr>
            <a:spLocks noChangeShapeType="1"/>
          </p:cNvSpPr>
          <p:nvPr/>
        </p:nvSpPr>
        <p:spPr bwMode="auto">
          <a:xfrm>
            <a:off x="2873375" y="3489325"/>
            <a:ext cx="487363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2" name="Line 1058"/>
          <p:cNvSpPr>
            <a:spLocks noChangeShapeType="1"/>
          </p:cNvSpPr>
          <p:nvPr/>
        </p:nvSpPr>
        <p:spPr bwMode="auto">
          <a:xfrm>
            <a:off x="3078163" y="4427538"/>
            <a:ext cx="274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3" name="Line 1059"/>
          <p:cNvSpPr>
            <a:spLocks noChangeShapeType="1"/>
          </p:cNvSpPr>
          <p:nvPr/>
        </p:nvSpPr>
        <p:spPr bwMode="auto">
          <a:xfrm flipV="1">
            <a:off x="3284538" y="4899025"/>
            <a:ext cx="274637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4" name="Line 1060"/>
          <p:cNvSpPr>
            <a:spLocks noChangeShapeType="1"/>
          </p:cNvSpPr>
          <p:nvPr/>
        </p:nvSpPr>
        <p:spPr bwMode="auto">
          <a:xfrm flipV="1">
            <a:off x="2255838" y="4587875"/>
            <a:ext cx="296862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5" name="Line 1061"/>
          <p:cNvSpPr>
            <a:spLocks noChangeShapeType="1"/>
          </p:cNvSpPr>
          <p:nvPr/>
        </p:nvSpPr>
        <p:spPr bwMode="auto">
          <a:xfrm flipV="1">
            <a:off x="2232025" y="5410200"/>
            <a:ext cx="366713" cy="266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6" name="Line 1062"/>
          <p:cNvSpPr>
            <a:spLocks noChangeShapeType="1"/>
          </p:cNvSpPr>
          <p:nvPr/>
        </p:nvSpPr>
        <p:spPr bwMode="auto">
          <a:xfrm>
            <a:off x="2095500" y="2849563"/>
            <a:ext cx="296863" cy="350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7" name="Line 1063"/>
          <p:cNvSpPr>
            <a:spLocks noChangeShapeType="1"/>
          </p:cNvSpPr>
          <p:nvPr/>
        </p:nvSpPr>
        <p:spPr bwMode="auto">
          <a:xfrm flipV="1">
            <a:off x="2171700" y="3368675"/>
            <a:ext cx="220663" cy="4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8" name="Line 1064"/>
          <p:cNvSpPr>
            <a:spLocks noChangeShapeType="1"/>
          </p:cNvSpPr>
          <p:nvPr/>
        </p:nvSpPr>
        <p:spPr bwMode="auto">
          <a:xfrm flipV="1">
            <a:off x="2967038" y="2052638"/>
            <a:ext cx="1603375" cy="55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9" name="Line 1065"/>
          <p:cNvSpPr>
            <a:spLocks noChangeShapeType="1"/>
          </p:cNvSpPr>
          <p:nvPr/>
        </p:nvSpPr>
        <p:spPr bwMode="auto">
          <a:xfrm>
            <a:off x="2209800" y="5889625"/>
            <a:ext cx="212725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0" name="Line 1066"/>
          <p:cNvSpPr>
            <a:spLocks noChangeShapeType="1"/>
          </p:cNvSpPr>
          <p:nvPr/>
        </p:nvSpPr>
        <p:spPr bwMode="auto">
          <a:xfrm>
            <a:off x="3314700" y="6156325"/>
            <a:ext cx="160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1" name="Line 1067"/>
          <p:cNvSpPr>
            <a:spLocks noChangeShapeType="1"/>
          </p:cNvSpPr>
          <p:nvPr/>
        </p:nvSpPr>
        <p:spPr bwMode="auto">
          <a:xfrm flipV="1">
            <a:off x="5592763" y="6126163"/>
            <a:ext cx="144462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2" name="Line 1068"/>
          <p:cNvSpPr>
            <a:spLocks noChangeShapeType="1"/>
          </p:cNvSpPr>
          <p:nvPr/>
        </p:nvSpPr>
        <p:spPr bwMode="auto">
          <a:xfrm flipV="1">
            <a:off x="7078663" y="5400675"/>
            <a:ext cx="277812" cy="565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2793" name="Group 1079"/>
          <p:cNvGrpSpPr>
            <a:grpSpLocks/>
          </p:cNvGrpSpPr>
          <p:nvPr/>
        </p:nvGrpSpPr>
        <p:grpSpPr bwMode="auto">
          <a:xfrm>
            <a:off x="3190875" y="2670175"/>
            <a:ext cx="3308350" cy="1462088"/>
            <a:chOff x="2010" y="1682"/>
            <a:chExt cx="2084" cy="921"/>
          </a:xfrm>
        </p:grpSpPr>
        <p:sp>
          <p:nvSpPr>
            <p:cNvPr id="32804" name="Rectangle 1069"/>
            <p:cNvSpPr>
              <a:spLocks noChangeArrowheads="1"/>
            </p:cNvSpPr>
            <p:nvPr/>
          </p:nvSpPr>
          <p:spPr bwMode="auto">
            <a:xfrm>
              <a:off x="2010" y="2052"/>
              <a:ext cx="96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latin typeface="Arial" charset="0"/>
                </a:rPr>
                <a:t>sympathetic</a:t>
              </a:r>
            </a:p>
          </p:txBody>
        </p:sp>
        <p:sp>
          <p:nvSpPr>
            <p:cNvPr id="32805" name="Rectangle 1070"/>
            <p:cNvSpPr>
              <a:spLocks noChangeArrowheads="1"/>
            </p:cNvSpPr>
            <p:nvPr/>
          </p:nvSpPr>
          <p:spPr bwMode="auto">
            <a:xfrm>
              <a:off x="3057" y="1682"/>
              <a:ext cx="73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800">
                  <a:latin typeface="Arial" charset="0"/>
                </a:rPr>
                <a:t>heart rate</a:t>
              </a:r>
            </a:p>
          </p:txBody>
        </p:sp>
        <p:sp>
          <p:nvSpPr>
            <p:cNvPr id="32806" name="Rectangle 1071"/>
            <p:cNvSpPr>
              <a:spLocks noChangeArrowheads="1"/>
            </p:cNvSpPr>
            <p:nvPr/>
          </p:nvSpPr>
          <p:spPr bwMode="auto">
            <a:xfrm>
              <a:off x="3048" y="2056"/>
              <a:ext cx="83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800">
                  <a:latin typeface="Arial" charset="0"/>
                </a:rPr>
                <a:t>contractility</a:t>
              </a:r>
            </a:p>
          </p:txBody>
        </p:sp>
        <p:sp>
          <p:nvSpPr>
            <p:cNvPr id="32807" name="Rectangle 1072"/>
            <p:cNvSpPr>
              <a:spLocks noChangeArrowheads="1"/>
            </p:cNvSpPr>
            <p:nvPr/>
          </p:nvSpPr>
          <p:spPr bwMode="auto">
            <a:xfrm>
              <a:off x="2827" y="2374"/>
              <a:ext cx="114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800">
                  <a:latin typeface="Arial" charset="0"/>
                </a:rPr>
                <a:t>vasoconstriction</a:t>
              </a:r>
            </a:p>
          </p:txBody>
        </p:sp>
        <p:sp>
          <p:nvSpPr>
            <p:cNvPr id="32808" name="Line 1073"/>
            <p:cNvSpPr>
              <a:spLocks noChangeShapeType="1"/>
            </p:cNvSpPr>
            <p:nvPr/>
          </p:nvSpPr>
          <p:spPr bwMode="auto">
            <a:xfrm flipV="1">
              <a:off x="2495" y="2282"/>
              <a:ext cx="0" cy="2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9" name="Line 1074"/>
            <p:cNvSpPr>
              <a:spLocks noChangeShapeType="1"/>
            </p:cNvSpPr>
            <p:nvPr/>
          </p:nvSpPr>
          <p:spPr bwMode="auto">
            <a:xfrm flipV="1">
              <a:off x="2980" y="1831"/>
              <a:ext cx="87" cy="2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0" name="Line 1075"/>
            <p:cNvSpPr>
              <a:spLocks noChangeShapeType="1"/>
            </p:cNvSpPr>
            <p:nvPr/>
          </p:nvSpPr>
          <p:spPr bwMode="auto">
            <a:xfrm>
              <a:off x="2951" y="2181"/>
              <a:ext cx="1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1" name="Line 1076"/>
            <p:cNvSpPr>
              <a:spLocks noChangeShapeType="1"/>
            </p:cNvSpPr>
            <p:nvPr/>
          </p:nvSpPr>
          <p:spPr bwMode="auto">
            <a:xfrm>
              <a:off x="2990" y="2243"/>
              <a:ext cx="62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2" name="Line 1077"/>
            <p:cNvSpPr>
              <a:spLocks noChangeShapeType="1"/>
            </p:cNvSpPr>
            <p:nvPr/>
          </p:nvSpPr>
          <p:spPr bwMode="auto">
            <a:xfrm>
              <a:off x="3806" y="1826"/>
              <a:ext cx="273" cy="2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3" name="Line 1078"/>
            <p:cNvSpPr>
              <a:spLocks noChangeShapeType="1"/>
            </p:cNvSpPr>
            <p:nvPr/>
          </p:nvSpPr>
          <p:spPr bwMode="auto">
            <a:xfrm flipV="1">
              <a:off x="3907" y="2119"/>
              <a:ext cx="187" cy="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794" name="Arc 1080"/>
          <p:cNvSpPr>
            <a:spLocks/>
          </p:cNvSpPr>
          <p:nvPr/>
        </p:nvSpPr>
        <p:spPr bwMode="auto">
          <a:xfrm>
            <a:off x="2968625" y="2108200"/>
            <a:ext cx="681038" cy="1960563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5" name="Line 1081"/>
          <p:cNvSpPr>
            <a:spLocks noChangeShapeType="1"/>
          </p:cNvSpPr>
          <p:nvPr/>
        </p:nvSpPr>
        <p:spPr bwMode="auto">
          <a:xfrm flipV="1">
            <a:off x="4664075" y="4119563"/>
            <a:ext cx="141288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6" name="Rectangle 1082"/>
          <p:cNvSpPr>
            <a:spLocks noChangeArrowheads="1"/>
          </p:cNvSpPr>
          <p:nvPr/>
        </p:nvSpPr>
        <p:spPr bwMode="auto">
          <a:xfrm>
            <a:off x="4968875" y="4813300"/>
            <a:ext cx="1069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800">
                <a:latin typeface="Arial" charset="0"/>
              </a:rPr>
              <a:t>capillary</a:t>
            </a:r>
          </a:p>
          <a:p>
            <a:pPr eaLnBrk="0" hangingPunct="0"/>
            <a:r>
              <a:rPr lang="en-GB" sz="1800">
                <a:latin typeface="Arial" charset="0"/>
              </a:rPr>
              <a:t>pressure</a:t>
            </a:r>
          </a:p>
        </p:txBody>
      </p:sp>
      <p:sp>
        <p:nvSpPr>
          <p:cNvPr id="32797" name="Line 1083"/>
          <p:cNvSpPr>
            <a:spLocks noChangeShapeType="1"/>
          </p:cNvSpPr>
          <p:nvPr/>
        </p:nvSpPr>
        <p:spPr bwMode="auto">
          <a:xfrm>
            <a:off x="6086475" y="5156200"/>
            <a:ext cx="47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8" name="Arc 1084"/>
          <p:cNvSpPr>
            <a:spLocks/>
          </p:cNvSpPr>
          <p:nvPr/>
        </p:nvSpPr>
        <p:spPr bwMode="auto">
          <a:xfrm>
            <a:off x="8331200" y="2101850"/>
            <a:ext cx="498475" cy="3063875"/>
          </a:xfrm>
          <a:custGeom>
            <a:avLst/>
            <a:gdLst>
              <a:gd name="T0" fmla="*/ 2147483647 w 21600"/>
              <a:gd name="T1" fmla="*/ 0 h 22082"/>
              <a:gd name="T2" fmla="*/ 0 w 21600"/>
              <a:gd name="T3" fmla="*/ 2147483647 h 22082"/>
              <a:gd name="T4" fmla="*/ 0 w 21600"/>
              <a:gd name="T5" fmla="*/ 2147483647 h 22082"/>
              <a:gd name="T6" fmla="*/ 0 60000 65536"/>
              <a:gd name="T7" fmla="*/ 0 60000 65536"/>
              <a:gd name="T8" fmla="*/ 0 60000 65536"/>
              <a:gd name="T9" fmla="*/ 0 w 21600"/>
              <a:gd name="T10" fmla="*/ 0 h 22082"/>
              <a:gd name="T11" fmla="*/ 21600 w 21600"/>
              <a:gd name="T12" fmla="*/ 22082 h 220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082" fill="none" extrusionOk="0">
                <a:moveTo>
                  <a:pt x="21594" y="0"/>
                </a:moveTo>
                <a:cubicBezTo>
                  <a:pt x="21598" y="160"/>
                  <a:pt x="21600" y="321"/>
                  <a:pt x="21600" y="482"/>
                </a:cubicBezTo>
                <a:cubicBezTo>
                  <a:pt x="21600" y="12411"/>
                  <a:pt x="11929" y="22081"/>
                  <a:pt x="0" y="22082"/>
                </a:cubicBezTo>
              </a:path>
              <a:path w="21600" h="22082" stroke="0" extrusionOk="0">
                <a:moveTo>
                  <a:pt x="21594" y="0"/>
                </a:moveTo>
                <a:cubicBezTo>
                  <a:pt x="21598" y="160"/>
                  <a:pt x="21600" y="321"/>
                  <a:pt x="21600" y="482"/>
                </a:cubicBezTo>
                <a:cubicBezTo>
                  <a:pt x="21600" y="12411"/>
                  <a:pt x="11929" y="22081"/>
                  <a:pt x="0" y="22082"/>
                </a:cubicBezTo>
                <a:lnTo>
                  <a:pt x="0" y="482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9" name="Line 1085"/>
          <p:cNvSpPr>
            <a:spLocks noChangeShapeType="1"/>
          </p:cNvSpPr>
          <p:nvPr/>
        </p:nvSpPr>
        <p:spPr bwMode="auto">
          <a:xfrm>
            <a:off x="5343525" y="2057400"/>
            <a:ext cx="3454400" cy="5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800" name="Rectangle 1086"/>
          <p:cNvSpPr>
            <a:spLocks noChangeArrowheads="1"/>
          </p:cNvSpPr>
          <p:nvPr/>
        </p:nvSpPr>
        <p:spPr bwMode="auto">
          <a:xfrm>
            <a:off x="5030788" y="4286250"/>
            <a:ext cx="714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800">
                <a:latin typeface="Arial" charset="0"/>
              </a:rPr>
              <a:t>veins</a:t>
            </a:r>
          </a:p>
        </p:txBody>
      </p:sp>
      <p:sp>
        <p:nvSpPr>
          <p:cNvPr id="32801" name="Line 1087"/>
          <p:cNvSpPr>
            <a:spLocks noChangeShapeType="1"/>
          </p:cNvSpPr>
          <p:nvPr/>
        </p:nvSpPr>
        <p:spPr bwMode="auto">
          <a:xfrm flipV="1">
            <a:off x="5922963" y="4200525"/>
            <a:ext cx="549275" cy="274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802" name="Line 1088"/>
          <p:cNvSpPr>
            <a:spLocks noChangeShapeType="1"/>
          </p:cNvSpPr>
          <p:nvPr/>
        </p:nvSpPr>
        <p:spPr bwMode="auto">
          <a:xfrm>
            <a:off x="5934075" y="4516438"/>
            <a:ext cx="639763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803" name="Line 1089"/>
          <p:cNvSpPr>
            <a:spLocks noChangeShapeType="1"/>
          </p:cNvSpPr>
          <p:nvPr/>
        </p:nvSpPr>
        <p:spPr bwMode="auto">
          <a:xfrm>
            <a:off x="5334000" y="4110038"/>
            <a:ext cx="0" cy="1920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2476500"/>
          </a:xfrm>
        </p:spPr>
        <p:txBody>
          <a:bodyPr lIns="90488" tIns="44450" rIns="90488" bIns="44450"/>
          <a:lstStyle/>
          <a:p>
            <a:pPr eaLnBrk="1" hangingPunct="1"/>
            <a:r>
              <a:rPr lang="en-GB" sz="2800" smtClean="0">
                <a:hlinkClick r:id="rId3"/>
              </a:rPr>
              <a:t>http://pcwww.liv.ac.uk/~dcmt/cvs10.ppt</a:t>
            </a:r>
            <a:endParaRPr lang="en-GB" smtClean="0"/>
          </a:p>
          <a:p>
            <a:pPr eaLnBrk="1" hangingPunct="1"/>
            <a:r>
              <a:rPr lang="en-GB" smtClean="0"/>
              <a:t>intrinsic (Starling’s Law)</a:t>
            </a:r>
          </a:p>
          <a:p>
            <a:pPr eaLnBrk="1" hangingPunct="1"/>
            <a:r>
              <a:rPr lang="en-GB" smtClean="0"/>
              <a:t>extrinsic (principally autonomic)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The story so far...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414463" y="4664075"/>
            <a:ext cx="245745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800">
                <a:latin typeface="Arial" charset="0"/>
              </a:rPr>
              <a:t>Stroke volume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66913" y="5483225"/>
            <a:ext cx="1765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800">
                <a:latin typeface="Arial" charset="0"/>
              </a:rPr>
              <a:t>Heart rate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662613" y="5140325"/>
            <a:ext cx="2498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2800">
                <a:latin typeface="Arial" charset="0"/>
              </a:rPr>
              <a:t>Cardiac output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 rot="720000">
            <a:off x="3892550" y="4940300"/>
            <a:ext cx="1587500" cy="273050"/>
          </a:xfrm>
          <a:prstGeom prst="rightArrow">
            <a:avLst>
              <a:gd name="adj1" fmla="val 50000"/>
              <a:gd name="adj2" fmla="val 2907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 rot="10080000" flipH="1">
            <a:off x="3911600" y="5435600"/>
            <a:ext cx="1587500" cy="273050"/>
          </a:xfrm>
          <a:prstGeom prst="rightArrow">
            <a:avLst>
              <a:gd name="adj1" fmla="val 50000"/>
              <a:gd name="adj2" fmla="val 2907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Increased sympathetic activity</a:t>
            </a:r>
          </a:p>
          <a:p>
            <a:pPr lvl="1" eaLnBrk="1" hangingPunct="1"/>
            <a:r>
              <a:rPr lang="en-GB" dirty="0" smtClean="0"/>
              <a:t>Leads to increased cardiac output</a:t>
            </a:r>
          </a:p>
          <a:p>
            <a:pPr lvl="1" eaLnBrk="1" hangingPunct="1"/>
            <a:r>
              <a:rPr lang="en-GB" dirty="0" smtClean="0"/>
              <a:t>And peripheral vasoconstriction (to protect the capillary beds)</a:t>
            </a:r>
          </a:p>
          <a:p>
            <a:pPr eaLnBrk="1" hangingPunct="1"/>
            <a:r>
              <a:rPr lang="en-GB" dirty="0" smtClean="0"/>
              <a:t>Drop in blood flow</a:t>
            </a:r>
          </a:p>
          <a:p>
            <a:pPr lvl="1" eaLnBrk="1" hangingPunct="1"/>
            <a:r>
              <a:rPr lang="en-GB" dirty="0" smtClean="0"/>
              <a:t>Triggers renin-angiotensin system</a:t>
            </a:r>
          </a:p>
          <a:p>
            <a:pPr eaLnBrk="1" hangingPunct="1"/>
            <a:endParaRPr lang="en-GB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Postulated </a:t>
            </a:r>
            <a:r>
              <a:rPr lang="en-GB" dirty="0" smtClean="0"/>
              <a:t>mechanism for hypertension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Cross transplantation studies show that essential hypertension has its origins in the kidneys.</a:t>
            </a:r>
          </a:p>
          <a:p>
            <a:pPr lvl="1" eaLnBrk="1" hangingPunct="1"/>
            <a:r>
              <a:rPr lang="en-GB" smtClean="0"/>
              <a:t>Human and animal studies</a:t>
            </a:r>
          </a:p>
          <a:p>
            <a:pPr eaLnBrk="1" hangingPunct="1"/>
            <a:r>
              <a:rPr lang="en-GB" smtClean="0"/>
              <a:t>So does renal denervation</a:t>
            </a:r>
          </a:p>
          <a:p>
            <a:pPr eaLnBrk="1" hangingPunct="1"/>
            <a:r>
              <a:rPr lang="en-GB" smtClean="0"/>
              <a:t>Little evidence that “stress” is involved</a:t>
            </a:r>
          </a:p>
          <a:p>
            <a:pPr lvl="1" eaLnBrk="1" hangingPunct="1"/>
            <a:r>
              <a:rPr lang="en-GB" smtClean="0"/>
              <a:t>But, of course, drugs that decrease sympathetic activity lower blood pressure.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Control</a:t>
            </a:r>
          </a:p>
        </p:txBody>
      </p:sp>
      <p:graphicFrame>
        <p:nvGraphicFramePr>
          <p:cNvPr id="1026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48063" y="1776413"/>
          <a:ext cx="1938337" cy="217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Clip" r:id="rId4" imgW="3038400" imgH="3403440" progId="">
                  <p:embed/>
                </p:oleObj>
              </mc:Choice>
              <mc:Fallback>
                <p:oleObj name="Clip" r:id="rId4" imgW="3038400" imgH="3403440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1776413"/>
                        <a:ext cx="1938337" cy="217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1313" y="3133725"/>
          <a:ext cx="2078037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Microsoft ClipArt Gallery" r:id="rId6" imgW="2862000" imgH="3403440" progId="">
                  <p:embed/>
                </p:oleObj>
              </mc:Choice>
              <mc:Fallback>
                <p:oleObj name="Microsoft ClipArt Gallery" r:id="rId6" imgW="2862000" imgH="340344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133725"/>
                        <a:ext cx="2078037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Line 5"/>
          <p:cNvSpPr>
            <a:spLocks noChangeShapeType="1"/>
          </p:cNvSpPr>
          <p:nvPr/>
        </p:nvSpPr>
        <p:spPr bwMode="auto">
          <a:xfrm flipV="1">
            <a:off x="2343150" y="2933700"/>
            <a:ext cx="914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 flipV="1">
            <a:off x="2476500" y="3543300"/>
            <a:ext cx="102870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914650" y="4000500"/>
            <a:ext cx="857250" cy="1162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5848350" y="2628900"/>
            <a:ext cx="131445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>
            <a:off x="5638800" y="3143250"/>
            <a:ext cx="14287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Line 10"/>
          <p:cNvSpPr>
            <a:spLocks noChangeShapeType="1"/>
          </p:cNvSpPr>
          <p:nvPr/>
        </p:nvSpPr>
        <p:spPr bwMode="auto">
          <a:xfrm flipV="1">
            <a:off x="5502275" y="4686300"/>
            <a:ext cx="1431925" cy="1196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28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99338" y="2633663"/>
          <a:ext cx="1420812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lip" r:id="rId8" imgW="1927080" imgH="4790880" progId="">
                  <p:embed/>
                </p:oleObj>
              </mc:Choice>
              <mc:Fallback>
                <p:oleObj name="Clip" r:id="rId8" imgW="1927080" imgH="4790880" progId="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9338" y="2633663"/>
                        <a:ext cx="1420812" cy="354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646238" y="2501900"/>
            <a:ext cx="1216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latin typeface="Arial" charset="0"/>
              </a:rPr>
              <a:t>Volume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966913" y="3246438"/>
            <a:ext cx="14017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latin typeface="Arial" charset="0"/>
              </a:rPr>
              <a:t>Pressure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292475" y="4525963"/>
            <a:ext cx="16065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latin typeface="Arial" charset="0"/>
              </a:rPr>
              <a:t>Chemicals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6051550" y="2149475"/>
            <a:ext cx="22987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latin typeface="Arial" charset="0"/>
              </a:rPr>
              <a:t>Autonomic N.S.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6005513" y="2987675"/>
            <a:ext cx="8255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latin typeface="Arial" charset="0"/>
              </a:rPr>
              <a:t>ADH</a:t>
            </a: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535363" y="5594350"/>
            <a:ext cx="177641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GB">
                <a:latin typeface="Arial" charset="0"/>
              </a:rPr>
              <a:t>Local Blood</a:t>
            </a:r>
          </a:p>
          <a:p>
            <a:pPr algn="ctr" eaLnBrk="0" hangingPunct="0"/>
            <a:r>
              <a:rPr lang="en-GB">
                <a:latin typeface="Arial" charset="0"/>
              </a:rPr>
              <a:t>Flow</a:t>
            </a: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2822575" y="5478463"/>
            <a:ext cx="560388" cy="449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451225" y="5462588"/>
            <a:ext cx="1906588" cy="992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5959475" y="5426075"/>
            <a:ext cx="17764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latin typeface="Arial" charset="0"/>
              </a:rPr>
              <a:t>Angiotensin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Sensed by baroreceptors</a:t>
            </a:r>
          </a:p>
          <a:p>
            <a:pPr lvl="1" eaLnBrk="1" hangingPunct="1"/>
            <a:r>
              <a:rPr lang="en-GB" smtClean="0"/>
              <a:t>in carotid arteries and aortic arch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an increase in pressure causes a decrease in sympathetic activity</a:t>
            </a:r>
          </a:p>
          <a:p>
            <a:pPr eaLnBrk="1" hangingPunct="1"/>
            <a:r>
              <a:rPr lang="en-GB" smtClean="0"/>
              <a:t>a decrease in pressure causes an increase in sympathetic activity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Pressure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Sensed by atrial volume receptors</a:t>
            </a:r>
          </a:p>
          <a:p>
            <a:pPr lvl="1"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r>
              <a:rPr lang="en-GB" smtClean="0"/>
              <a:t>A decrease in volume </a:t>
            </a:r>
          </a:p>
          <a:p>
            <a:pPr eaLnBrk="1" hangingPunct="1"/>
            <a:r>
              <a:rPr lang="en-GB" smtClean="0"/>
              <a:t>causes an increase in ADH secretion </a:t>
            </a:r>
          </a:p>
          <a:p>
            <a:pPr eaLnBrk="1" hangingPunct="1"/>
            <a:r>
              <a:rPr lang="en-GB" smtClean="0"/>
              <a:t>and a decrease in ANF secretion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Volume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GB" smtClean="0"/>
              <a:t>A decrease in O</a:t>
            </a:r>
            <a:r>
              <a:rPr lang="en-GB" baseline="-25000" smtClean="0"/>
              <a:t>2</a:t>
            </a:r>
            <a:r>
              <a:rPr lang="en-GB" smtClean="0"/>
              <a:t>,</a:t>
            </a:r>
            <a:r>
              <a:rPr lang="en-GB" baseline="-25000" smtClean="0"/>
              <a:t> </a:t>
            </a:r>
            <a:r>
              <a:rPr lang="en-GB" smtClean="0"/>
              <a:t>or more usually an increase in CO</a:t>
            </a:r>
            <a:r>
              <a:rPr lang="en-GB" baseline="-25000" smtClean="0"/>
              <a:t>2</a:t>
            </a:r>
            <a:r>
              <a:rPr lang="en-GB" smtClean="0"/>
              <a:t> or H</a:t>
            </a:r>
            <a:r>
              <a:rPr lang="en-GB" baseline="-25000" smtClean="0"/>
              <a:t>2 </a:t>
            </a:r>
            <a:r>
              <a:rPr lang="en-GB" smtClean="0"/>
              <a:t>causes an increase in chemoreceptor activity which</a:t>
            </a:r>
          </a:p>
          <a:p>
            <a:pPr eaLnBrk="1" hangingPunct="1"/>
            <a:r>
              <a:rPr lang="en-GB" smtClean="0"/>
              <a:t>increases sympathetic activity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mtClean="0"/>
              <a:t>Chemicals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GB" sz="4000" smtClean="0"/>
              <a:t>Local Blood Flow (kidney)</a:t>
            </a:r>
          </a:p>
        </p:txBody>
      </p:sp>
      <p:grpSp>
        <p:nvGrpSpPr>
          <p:cNvPr id="30723" name="Group 24"/>
          <p:cNvGrpSpPr>
            <a:grpSpLocks/>
          </p:cNvGrpSpPr>
          <p:nvPr/>
        </p:nvGrpSpPr>
        <p:grpSpPr bwMode="auto">
          <a:xfrm>
            <a:off x="709613" y="1928813"/>
            <a:ext cx="7483475" cy="4416425"/>
            <a:chOff x="447" y="1215"/>
            <a:chExt cx="4714" cy="2782"/>
          </a:xfrm>
        </p:grpSpPr>
        <p:sp>
          <p:nvSpPr>
            <p:cNvPr id="30726" name="Rectangle 3"/>
            <p:cNvSpPr>
              <a:spLocks noChangeArrowheads="1"/>
            </p:cNvSpPr>
            <p:nvPr/>
          </p:nvSpPr>
          <p:spPr bwMode="auto">
            <a:xfrm>
              <a:off x="753" y="3183"/>
              <a:ext cx="188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>
                  <a:latin typeface="Arial" charset="0"/>
                </a:rPr>
                <a:t>Sodium reabsorption</a:t>
              </a:r>
            </a:p>
          </p:txBody>
        </p:sp>
        <p:sp>
          <p:nvSpPr>
            <p:cNvPr id="30727" name="Rectangle 4"/>
            <p:cNvSpPr>
              <a:spLocks noChangeArrowheads="1"/>
            </p:cNvSpPr>
            <p:nvPr/>
          </p:nvSpPr>
          <p:spPr bwMode="auto">
            <a:xfrm>
              <a:off x="814" y="3711"/>
              <a:ext cx="184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>
                  <a:latin typeface="Arial" charset="0"/>
                </a:rPr>
                <a:t>Potassium secretion</a:t>
              </a:r>
            </a:p>
          </p:txBody>
        </p:sp>
        <p:grpSp>
          <p:nvGrpSpPr>
            <p:cNvPr id="30728" name="Group 23"/>
            <p:cNvGrpSpPr>
              <a:grpSpLocks/>
            </p:cNvGrpSpPr>
            <p:nvPr/>
          </p:nvGrpSpPr>
          <p:grpSpPr bwMode="auto">
            <a:xfrm>
              <a:off x="447" y="1215"/>
              <a:ext cx="4714" cy="2573"/>
              <a:chOff x="447" y="1215"/>
              <a:chExt cx="4714" cy="2573"/>
            </a:xfrm>
          </p:grpSpPr>
          <p:sp>
            <p:nvSpPr>
              <p:cNvPr id="30729" name="Rectangle 5"/>
              <p:cNvSpPr>
                <a:spLocks noChangeArrowheads="1"/>
              </p:cNvSpPr>
              <p:nvPr/>
            </p:nvSpPr>
            <p:spPr bwMode="auto">
              <a:xfrm>
                <a:off x="1767" y="1215"/>
                <a:ext cx="244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>
                    <a:latin typeface="Arial" charset="0"/>
                  </a:rPr>
                  <a:t>Decreased renal blood flow</a:t>
                </a:r>
              </a:p>
            </p:txBody>
          </p:sp>
          <p:sp>
            <p:nvSpPr>
              <p:cNvPr id="30730" name="Rectangle 6"/>
              <p:cNvSpPr>
                <a:spLocks noChangeArrowheads="1"/>
              </p:cNvSpPr>
              <p:nvPr/>
            </p:nvSpPr>
            <p:spPr bwMode="auto">
              <a:xfrm>
                <a:off x="1943" y="1539"/>
                <a:ext cx="208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>
                    <a:latin typeface="Arial" charset="0"/>
                  </a:rPr>
                  <a:t>Monitored by JGA cells</a:t>
                </a:r>
              </a:p>
            </p:txBody>
          </p:sp>
          <p:sp>
            <p:nvSpPr>
              <p:cNvPr id="30731" name="Rectangle 7"/>
              <p:cNvSpPr>
                <a:spLocks noChangeArrowheads="1"/>
              </p:cNvSpPr>
              <p:nvPr/>
            </p:nvSpPr>
            <p:spPr bwMode="auto">
              <a:xfrm>
                <a:off x="2204" y="1839"/>
                <a:ext cx="1568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>
                    <a:latin typeface="Arial" charset="0"/>
                  </a:rPr>
                  <a:t>Renin production</a:t>
                </a:r>
              </a:p>
            </p:txBody>
          </p:sp>
          <p:sp>
            <p:nvSpPr>
              <p:cNvPr id="30732" name="Rectangle 8"/>
              <p:cNvSpPr>
                <a:spLocks noChangeArrowheads="1"/>
              </p:cNvSpPr>
              <p:nvPr/>
            </p:nvSpPr>
            <p:spPr bwMode="auto">
              <a:xfrm>
                <a:off x="447" y="2223"/>
                <a:ext cx="1547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>
                    <a:latin typeface="Arial" charset="0"/>
                  </a:rPr>
                  <a:t>Angiotensinogen</a:t>
                </a:r>
              </a:p>
            </p:txBody>
          </p:sp>
          <p:sp>
            <p:nvSpPr>
              <p:cNvPr id="30733" name="Rectangle 9"/>
              <p:cNvSpPr>
                <a:spLocks noChangeArrowheads="1"/>
              </p:cNvSpPr>
              <p:nvPr/>
            </p:nvSpPr>
            <p:spPr bwMode="auto">
              <a:xfrm>
                <a:off x="2103" y="2595"/>
                <a:ext cx="1770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>
                    <a:latin typeface="Arial" charset="0"/>
                  </a:rPr>
                  <a:t>Converting enzyme</a:t>
                </a:r>
              </a:p>
            </p:txBody>
          </p:sp>
          <p:grpSp>
            <p:nvGrpSpPr>
              <p:cNvPr id="30734" name="Group 13"/>
              <p:cNvGrpSpPr>
                <a:grpSpLocks/>
              </p:cNvGrpSpPr>
              <p:nvPr/>
            </p:nvGrpSpPr>
            <p:grpSpPr bwMode="auto">
              <a:xfrm>
                <a:off x="3883" y="2271"/>
                <a:ext cx="1278" cy="1414"/>
                <a:chOff x="3883" y="2271"/>
                <a:chExt cx="1278" cy="1414"/>
              </a:xfrm>
            </p:grpSpPr>
            <p:sp>
              <p:nvSpPr>
                <p:cNvPr id="30744" name="Rectangle 10"/>
                <p:cNvSpPr>
                  <a:spLocks noChangeArrowheads="1"/>
                </p:cNvSpPr>
                <p:nvPr/>
              </p:nvSpPr>
              <p:spPr bwMode="auto">
                <a:xfrm>
                  <a:off x="3909" y="2271"/>
                  <a:ext cx="1225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GB">
                      <a:latin typeface="Arial" charset="0"/>
                    </a:rPr>
                    <a:t>Angiotensin I</a:t>
                  </a:r>
                </a:p>
              </p:txBody>
            </p:sp>
            <p:sp>
              <p:nvSpPr>
                <p:cNvPr id="30745" name="Rectangle 11"/>
                <p:cNvSpPr>
                  <a:spLocks noChangeArrowheads="1"/>
                </p:cNvSpPr>
                <p:nvPr/>
              </p:nvSpPr>
              <p:spPr bwMode="auto">
                <a:xfrm>
                  <a:off x="3883" y="2883"/>
                  <a:ext cx="1278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GB">
                      <a:latin typeface="Arial" charset="0"/>
                    </a:rPr>
                    <a:t>Angiotensin II</a:t>
                  </a:r>
                </a:p>
              </p:txBody>
            </p:sp>
            <p:sp>
              <p:nvSpPr>
                <p:cNvPr id="30746" name="Rectangle 12"/>
                <p:cNvSpPr>
                  <a:spLocks noChangeArrowheads="1"/>
                </p:cNvSpPr>
                <p:nvPr/>
              </p:nvSpPr>
              <p:spPr bwMode="auto">
                <a:xfrm>
                  <a:off x="3952" y="3399"/>
                  <a:ext cx="1140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GB">
                      <a:latin typeface="Arial" charset="0"/>
                    </a:rPr>
                    <a:t>Aldosterone</a:t>
                  </a:r>
                </a:p>
              </p:txBody>
            </p:sp>
          </p:grpSp>
          <p:sp>
            <p:nvSpPr>
              <p:cNvPr id="30735" name="AutoShape 14"/>
              <p:cNvSpPr>
                <a:spLocks noChangeArrowheads="1"/>
              </p:cNvSpPr>
              <p:nvPr/>
            </p:nvSpPr>
            <p:spPr bwMode="auto">
              <a:xfrm rot="16200000" flipH="1">
                <a:off x="2735" y="1441"/>
                <a:ext cx="136" cy="130"/>
              </a:xfrm>
              <a:prstGeom prst="rightArrow">
                <a:avLst>
                  <a:gd name="adj1" fmla="val 50000"/>
                  <a:gd name="adj2" fmla="val 52313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6" name="AutoShape 15"/>
              <p:cNvSpPr>
                <a:spLocks noChangeArrowheads="1"/>
              </p:cNvSpPr>
              <p:nvPr/>
            </p:nvSpPr>
            <p:spPr bwMode="auto">
              <a:xfrm rot="16200000" flipH="1">
                <a:off x="2735" y="1765"/>
                <a:ext cx="136" cy="130"/>
              </a:xfrm>
              <a:prstGeom prst="rightArrow">
                <a:avLst>
                  <a:gd name="adj1" fmla="val 50000"/>
                  <a:gd name="adj2" fmla="val 52313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AutoShape 16"/>
              <p:cNvSpPr>
                <a:spLocks noChangeArrowheads="1"/>
              </p:cNvSpPr>
              <p:nvPr/>
            </p:nvSpPr>
            <p:spPr bwMode="auto">
              <a:xfrm rot="16200000" flipH="1">
                <a:off x="2695" y="2159"/>
                <a:ext cx="216" cy="130"/>
              </a:xfrm>
              <a:prstGeom prst="rightArrow">
                <a:avLst>
                  <a:gd name="adj1" fmla="val 50000"/>
                  <a:gd name="adj2" fmla="val 83085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8" name="AutoShape 17"/>
              <p:cNvSpPr>
                <a:spLocks noChangeArrowheads="1"/>
              </p:cNvSpPr>
              <p:nvPr/>
            </p:nvSpPr>
            <p:spPr bwMode="auto">
              <a:xfrm>
                <a:off x="2152" y="2362"/>
                <a:ext cx="1714" cy="88"/>
              </a:xfrm>
              <a:prstGeom prst="rightArrow">
                <a:avLst>
                  <a:gd name="adj1" fmla="val 50000"/>
                  <a:gd name="adj2" fmla="val 298652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4312" y="2668"/>
                <a:ext cx="376" cy="112"/>
              </a:xfrm>
              <a:prstGeom prst="rightArrow">
                <a:avLst>
                  <a:gd name="adj1" fmla="val 50000"/>
                  <a:gd name="adj2" fmla="val 167873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AutoShape 19"/>
              <p:cNvSpPr>
                <a:spLocks noChangeArrowheads="1"/>
              </p:cNvSpPr>
              <p:nvPr/>
            </p:nvSpPr>
            <p:spPr bwMode="auto">
              <a:xfrm rot="16200000" flipH="1">
                <a:off x="4369" y="3223"/>
                <a:ext cx="298" cy="112"/>
              </a:xfrm>
              <a:prstGeom prst="rightArrow">
                <a:avLst>
                  <a:gd name="adj1" fmla="val 50000"/>
                  <a:gd name="adj2" fmla="val 133048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AutoShape 20"/>
              <p:cNvSpPr>
                <a:spLocks noChangeArrowheads="1"/>
              </p:cNvSpPr>
              <p:nvPr/>
            </p:nvSpPr>
            <p:spPr bwMode="auto">
              <a:xfrm>
                <a:off x="3916" y="2686"/>
                <a:ext cx="424" cy="82"/>
              </a:xfrm>
              <a:prstGeom prst="rightArrow">
                <a:avLst>
                  <a:gd name="adj1" fmla="val 50000"/>
                  <a:gd name="adj2" fmla="val 139945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2" name="AutoShape 21"/>
              <p:cNvSpPr>
                <a:spLocks noChangeArrowheads="1"/>
              </p:cNvSpPr>
              <p:nvPr/>
            </p:nvSpPr>
            <p:spPr bwMode="auto">
              <a:xfrm rot="660000" flipH="1">
                <a:off x="2680" y="3364"/>
                <a:ext cx="1264" cy="148"/>
              </a:xfrm>
              <a:prstGeom prst="rightArrow">
                <a:avLst>
                  <a:gd name="adj1" fmla="val 50000"/>
                  <a:gd name="adj2" fmla="val 245343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3" name="AutoShape 22"/>
              <p:cNvSpPr>
                <a:spLocks noChangeArrowheads="1"/>
              </p:cNvSpPr>
              <p:nvPr/>
            </p:nvSpPr>
            <p:spPr bwMode="auto">
              <a:xfrm rot="10140000">
                <a:off x="2704" y="3640"/>
                <a:ext cx="1264" cy="148"/>
              </a:xfrm>
              <a:prstGeom prst="rightArrow">
                <a:avLst>
                  <a:gd name="adj1" fmla="val 50000"/>
                  <a:gd name="adj2" fmla="val 245343"/>
                </a:avLst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24" name="AutoShape 25"/>
          <p:cNvSpPr>
            <a:spLocks noChangeArrowheads="1"/>
          </p:cNvSpPr>
          <p:nvPr/>
        </p:nvSpPr>
        <p:spPr bwMode="auto">
          <a:xfrm>
            <a:off x="8243888" y="4797425"/>
            <a:ext cx="636587" cy="1871663"/>
          </a:xfrm>
          <a:prstGeom prst="curvedLeftArrow">
            <a:avLst>
              <a:gd name="adj1" fmla="val 29973"/>
              <a:gd name="adj2" fmla="val 88776"/>
              <a:gd name="adj3" fmla="val 33417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26"/>
          <p:cNvSpPr txBox="1">
            <a:spLocks noChangeArrowheads="1"/>
          </p:cNvSpPr>
          <p:nvPr/>
        </p:nvSpPr>
        <p:spPr bwMode="auto">
          <a:xfrm>
            <a:off x="5795963" y="6165850"/>
            <a:ext cx="237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C70517"/>
                </a:solidFill>
              </a:rPr>
              <a:t>Vasoconstriction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243</TotalTime>
  <Pages>22</Pages>
  <Words>298</Words>
  <Application>Microsoft Office PowerPoint</Application>
  <PresentationFormat>On-screen Show (4:3)</PresentationFormat>
  <Paragraphs>92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Tahoma</vt:lpstr>
      <vt:lpstr>Arial</vt:lpstr>
      <vt:lpstr>Wingdings</vt:lpstr>
      <vt:lpstr>Times New Roman</vt:lpstr>
      <vt:lpstr>Greek Symbols</vt:lpstr>
      <vt:lpstr>Symbol</vt:lpstr>
      <vt:lpstr>Waveform</vt:lpstr>
      <vt:lpstr>Clip</vt:lpstr>
      <vt:lpstr>Microsoft ClipArt Gallery</vt:lpstr>
      <vt:lpstr>Blood pressure regulation and tissue blood flow</vt:lpstr>
      <vt:lpstr>The story so far...</vt:lpstr>
      <vt:lpstr>Postulated mechanism for hypertension</vt:lpstr>
      <vt:lpstr>Evidence</vt:lpstr>
      <vt:lpstr>Control</vt:lpstr>
      <vt:lpstr>Pressure</vt:lpstr>
      <vt:lpstr>Volume</vt:lpstr>
      <vt:lpstr>Chemicals</vt:lpstr>
      <vt:lpstr>Local Blood Flow (kidney)</vt:lpstr>
      <vt:lpstr>Hormones</vt:lpstr>
      <vt:lpstr>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response to extreme circumstances</dc:title>
  <dc:creator>David Taylor</dc:creator>
  <cp:lastModifiedBy>Taylor, David</cp:lastModifiedBy>
  <cp:revision>34</cp:revision>
  <cp:lastPrinted>1601-01-01T00:00:00Z</cp:lastPrinted>
  <dcterms:created xsi:type="dcterms:W3CDTF">1997-03-13T10:11:30Z</dcterms:created>
  <dcterms:modified xsi:type="dcterms:W3CDTF">2013-10-30T09:50:50Z</dcterms:modified>
</cp:coreProperties>
</file>