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6" r:id="rId3"/>
    <p:sldId id="269" r:id="rId4"/>
    <p:sldId id="270" r:id="rId5"/>
    <p:sldId id="259" r:id="rId6"/>
    <p:sldId id="258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48" charset="-128"/>
        <a:cs typeface="ＭＳ Ｐゴシック" pitchFamily="4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7" autoAdjust="0"/>
    <p:restoredTop sz="90929"/>
  </p:normalViewPr>
  <p:slideViewPr>
    <p:cSldViewPr>
      <p:cViewPr>
        <p:scale>
          <a:sx n="100" d="100"/>
          <a:sy n="100" d="100"/>
        </p:scale>
        <p:origin x="-320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4" name="Picture 5" descr="LVP_UNI_LOGO_Pantone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CWS_Blue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010" y="4584700"/>
            <a:ext cx="699990" cy="174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After observing and reflecting upon the dissonance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We develop a series of possible explanations</a:t>
            </a:r>
          </a:p>
          <a:p>
            <a:pPr marL="571500" indent="-571500">
              <a:buFont typeface="Arial"/>
              <a:buChar char="•"/>
            </a:pP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The “richness”  and the “context” of the elaborations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7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</a:t>
            </a:r>
            <a:r>
              <a:rPr lang="en-US" dirty="0" err="1" smtClean="0"/>
              <a:t>organise</a:t>
            </a:r>
            <a:endParaRPr lang="en-US" dirty="0"/>
          </a:p>
        </p:txBody>
      </p:sp>
      <p:pic>
        <p:nvPicPr>
          <p:cNvPr id="3" name="Content Placeholder 2" descr="figure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6" b="7516"/>
          <a:stretch>
            <a:fillRect/>
          </a:stretch>
        </p:blipFill>
        <p:spPr>
          <a:xfrm>
            <a:off x="1187624" y="1371602"/>
            <a:ext cx="7270576" cy="4633211"/>
          </a:xfrm>
        </p:spPr>
      </p:pic>
      <p:sp>
        <p:nvSpPr>
          <p:cNvPr id="2" name="Rectangle 1"/>
          <p:cNvSpPr/>
          <p:nvPr/>
        </p:nvSpPr>
        <p:spPr bwMode="auto">
          <a:xfrm>
            <a:off x="1331640" y="1484784"/>
            <a:ext cx="3456384" cy="4536504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788024" y="1484784"/>
            <a:ext cx="2952328" cy="2232248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88024" y="3717032"/>
            <a:ext cx="1080120" cy="1080120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311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</a:t>
            </a:r>
            <a:r>
              <a:rPr lang="en-US" dirty="0" err="1" smtClean="0"/>
              <a:t>organise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We then have to narrow down the possibilities – choosing the best alternatives</a:t>
            </a:r>
          </a:p>
          <a:p>
            <a:pPr marL="571500" indent="-571500">
              <a:buFont typeface="Arial"/>
              <a:buChar char="•"/>
            </a:pPr>
            <a:r>
              <a:rPr lang="en-US" dirty="0" err="1" smtClean="0"/>
              <a:t>Organise</a:t>
            </a:r>
            <a:r>
              <a:rPr lang="en-US" dirty="0" smtClean="0"/>
              <a:t> them into a story that makes sense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And test our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3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consolidate</a:t>
            </a:r>
            <a:endParaRPr lang="en-US" dirty="0"/>
          </a:p>
        </p:txBody>
      </p:sp>
      <p:pic>
        <p:nvPicPr>
          <p:cNvPr id="3" name="Content Placeholder 2" descr="figure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6" b="7516"/>
          <a:stretch>
            <a:fillRect/>
          </a:stretch>
        </p:blipFill>
        <p:spPr>
          <a:xfrm>
            <a:off x="1187624" y="1371602"/>
            <a:ext cx="7270576" cy="4633211"/>
          </a:xfrm>
        </p:spPr>
      </p:pic>
      <p:sp>
        <p:nvSpPr>
          <p:cNvPr id="2" name="Rectangle 1"/>
          <p:cNvSpPr/>
          <p:nvPr/>
        </p:nvSpPr>
        <p:spPr bwMode="auto">
          <a:xfrm>
            <a:off x="1331640" y="1484784"/>
            <a:ext cx="3528392" cy="2448272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60032" y="1484784"/>
            <a:ext cx="2880320" cy="3384376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68144" y="4869160"/>
            <a:ext cx="1880592" cy="864096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54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and consolidate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We have articulated what we think or received the results of our experiment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And have received feedback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So we are in a position to affirm or reject our new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5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is important</a:t>
            </a:r>
            <a:endParaRPr lang="en-US" dirty="0"/>
          </a:p>
        </p:txBody>
      </p:sp>
      <p:pic>
        <p:nvPicPr>
          <p:cNvPr id="4" name="Content Placeholder 3" descr="learning st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2" b="7482"/>
          <a:stretch>
            <a:fillRect/>
          </a:stretch>
        </p:blipFill>
        <p:spPr>
          <a:xfrm>
            <a:off x="1259632" y="1371601"/>
            <a:ext cx="7198568" cy="4587323"/>
          </a:xfrm>
        </p:spPr>
      </p:pic>
    </p:spTree>
    <p:extLst>
      <p:ext uri="{BB962C8B-B14F-4D97-AF65-F5344CB8AC3E}">
        <p14:creationId xmlns:p14="http://schemas.microsoft.com/office/powerpoint/2010/main" val="101541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71600"/>
            <a:ext cx="7414592" cy="457768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Possibilities are only limited by our imagination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But we need to provide scaffolding</a:t>
            </a:r>
          </a:p>
        </p:txBody>
      </p:sp>
    </p:spTree>
    <p:extLst>
      <p:ext uri="{BB962C8B-B14F-4D97-AF65-F5344CB8AC3E}">
        <p14:creationId xmlns:p14="http://schemas.microsoft.com/office/powerpoint/2010/main" val="358335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/>
              <a:t>Set pieces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/>
              <a:t>Lectures/ Practical work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/>
              <a:t>Small group work/ward rounds</a:t>
            </a:r>
          </a:p>
          <a:p>
            <a:pPr marL="571500" indent="-571500">
              <a:buFont typeface="Arial"/>
              <a:buChar char="•"/>
            </a:pPr>
            <a:r>
              <a:rPr lang="en-US" dirty="0"/>
              <a:t>Opportunistic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/>
              <a:t>Research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/>
              <a:t>Clinical </a:t>
            </a:r>
            <a:r>
              <a:rPr lang="en-US" dirty="0" smtClean="0"/>
              <a:t>placements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But we need to know where we are on the continuum….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4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simple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71600" y="3284984"/>
            <a:ext cx="7128792" cy="252028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rgbClr val="FFFFFF"/>
              </a:gs>
              <a:gs pos="47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755576" y="1484784"/>
            <a:ext cx="2016224" cy="864096"/>
          </a:xfrm>
          <a:prstGeom prst="wedgeRectCallout">
            <a:avLst>
              <a:gd name="adj1" fmla="val -35321"/>
              <a:gd name="adj2" fmla="val 14991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Self-directed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 learning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3203848" y="1484784"/>
            <a:ext cx="2016224" cy="864096"/>
          </a:xfrm>
          <a:prstGeom prst="wedgeRectCallout">
            <a:avLst>
              <a:gd name="adj1" fmla="val 11290"/>
              <a:gd name="adj2" fmla="val 157264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Directed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elf-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 learning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940152" y="1484784"/>
            <a:ext cx="2016224" cy="864096"/>
          </a:xfrm>
          <a:prstGeom prst="wedgeRectCallout">
            <a:avLst>
              <a:gd name="adj1" fmla="val 49714"/>
              <a:gd name="adj2" fmla="val 1543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Instruction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1043608" y="4581128"/>
            <a:ext cx="2592288" cy="864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PBL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2699792" y="3789040"/>
            <a:ext cx="2736304" cy="864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CBL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283968" y="4509120"/>
            <a:ext cx="2664296" cy="864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TBL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11" name="Cloud 10"/>
          <p:cNvSpPr/>
          <p:nvPr/>
        </p:nvSpPr>
        <p:spPr bwMode="auto">
          <a:xfrm>
            <a:off x="5724128" y="3645024"/>
            <a:ext cx="2376264" cy="86409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48" charset="-128"/>
                <a:cs typeface="ＭＳ Ｐゴシック" pitchFamily="48" charset="-128"/>
              </a:rPr>
              <a:t>Lectures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5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62600" y="1340768"/>
            <a:ext cx="3352800" cy="1512168"/>
          </a:xfrm>
        </p:spPr>
        <p:txBody>
          <a:bodyPr/>
          <a:lstStyle/>
          <a:p>
            <a:r>
              <a:rPr lang="en-US" sz="3200" dirty="0" smtClean="0"/>
              <a:t>Strategic approaches and possibilities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4077072"/>
            <a:ext cx="3352800" cy="1180728"/>
          </a:xfrm>
        </p:spPr>
        <p:txBody>
          <a:bodyPr/>
          <a:lstStyle/>
          <a:p>
            <a:r>
              <a:rPr lang="en-US" sz="2800" dirty="0" smtClean="0"/>
              <a:t>David Taylor</a:t>
            </a:r>
            <a:endParaRPr lang="en-US" sz="2800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5580112" y="1268760"/>
            <a:ext cx="0" cy="3456384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337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27" y="1268761"/>
            <a:ext cx="2305693" cy="3467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 at the end</a:t>
            </a:r>
            <a:endParaRPr lang="en-US" sz="2800" dirty="0"/>
          </a:p>
        </p:txBody>
      </p:sp>
      <p:pic>
        <p:nvPicPr>
          <p:cNvPr id="4" name="Content Placeholder 3" descr="kirkpatric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" r="19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300192" y="1484784"/>
            <a:ext cx="1621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Kirkpatrick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7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you want to do/see</a:t>
            </a:r>
            <a:endParaRPr lang="en-US" dirty="0"/>
          </a:p>
        </p:txBody>
      </p:sp>
      <p:pic>
        <p:nvPicPr>
          <p:cNvPr id="4" name="Content Placeholder 3" descr="taxonom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r="25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020272" y="1556792"/>
            <a:ext cx="105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people learn</a:t>
            </a:r>
            <a:endParaRPr lang="en-US" dirty="0"/>
          </a:p>
        </p:txBody>
      </p:sp>
      <p:pic>
        <p:nvPicPr>
          <p:cNvPr id="3" name="Content Placeholder 2" descr="figure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6" b="7516"/>
          <a:stretch>
            <a:fillRect/>
          </a:stretch>
        </p:blipFill>
        <p:spPr>
          <a:xfrm>
            <a:off x="1187624" y="1371602"/>
            <a:ext cx="7270576" cy="463321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LVP_UNI_LOGO_Panton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four elements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Dissonance</a:t>
            </a:r>
          </a:p>
          <a:p>
            <a:pPr>
              <a:buFontTx/>
              <a:buChar char="•"/>
            </a:pPr>
            <a:r>
              <a:rPr lang="en-US" dirty="0" smtClean="0"/>
              <a:t>Elaboration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 smtClean="0"/>
              <a:t>Organising</a:t>
            </a: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Consolidating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Not necessarily in exactly that order – but they are all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Dissonance</a:t>
            </a:r>
            <a:endParaRPr lang="en-US" dirty="0"/>
          </a:p>
        </p:txBody>
      </p:sp>
      <p:pic>
        <p:nvPicPr>
          <p:cNvPr id="3" name="Content Placeholder 2" descr="figure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6" b="7516"/>
          <a:stretch>
            <a:fillRect/>
          </a:stretch>
        </p:blipFill>
        <p:spPr>
          <a:xfrm>
            <a:off x="1187624" y="1371602"/>
            <a:ext cx="7270576" cy="4633211"/>
          </a:xfrm>
        </p:spPr>
      </p:pic>
      <p:sp>
        <p:nvSpPr>
          <p:cNvPr id="2" name="Rectangle 1"/>
          <p:cNvSpPr/>
          <p:nvPr/>
        </p:nvSpPr>
        <p:spPr bwMode="auto">
          <a:xfrm>
            <a:off x="4932040" y="3717032"/>
            <a:ext cx="3456384" cy="2160240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7584" y="4653136"/>
            <a:ext cx="4104456" cy="1224136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68144" y="1556792"/>
            <a:ext cx="2520280" cy="2160240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741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Dissonance – most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Existing knowledge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Activate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Articulate</a:t>
            </a: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The task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Resources</a:t>
            </a:r>
          </a:p>
          <a:p>
            <a:pPr marL="971550" lvl="1" indent="-571500">
              <a:buFont typeface="Arial"/>
              <a:buChar char="•"/>
            </a:pPr>
            <a:r>
              <a:rPr lang="en-US" dirty="0" smtClean="0"/>
              <a:t>Motivation, development, style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Not the only phase!</a:t>
            </a:r>
          </a:p>
          <a:p>
            <a:pPr marL="971550" lvl="1" indent="-5715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63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and refinement</a:t>
            </a:r>
            <a:endParaRPr lang="en-US" dirty="0"/>
          </a:p>
        </p:txBody>
      </p:sp>
      <p:pic>
        <p:nvPicPr>
          <p:cNvPr id="3" name="Content Placeholder 2" descr="figure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6" b="7516"/>
          <a:stretch>
            <a:fillRect/>
          </a:stretch>
        </p:blipFill>
        <p:spPr>
          <a:xfrm>
            <a:off x="1187624" y="1371602"/>
            <a:ext cx="7270576" cy="4633211"/>
          </a:xfrm>
        </p:spPr>
      </p:pic>
      <p:sp>
        <p:nvSpPr>
          <p:cNvPr id="2" name="Rectangle 1"/>
          <p:cNvSpPr/>
          <p:nvPr/>
        </p:nvSpPr>
        <p:spPr bwMode="auto">
          <a:xfrm>
            <a:off x="1331640" y="1484784"/>
            <a:ext cx="3456384" cy="4536504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788024" y="4797152"/>
            <a:ext cx="2952328" cy="1224136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88024" y="3717032"/>
            <a:ext cx="1080120" cy="1080120"/>
          </a:xfrm>
          <a:prstGeom prst="rect">
            <a:avLst/>
          </a:prstGeom>
          <a:solidFill>
            <a:schemeClr val="accent1"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48" charset="-128"/>
              <a:cs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13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-of-Liverpool-blank-template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48" charset="-128"/>
            <a:cs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48" charset="-128"/>
            <a:cs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University-of-Liverpool-blank-template.potx</Template>
  <TotalTime>365</TotalTime>
  <Words>232</Words>
  <Application>Microsoft Macintosh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University-of-Liverpool-blank-template</vt:lpstr>
      <vt:lpstr>PowerPoint Presentation</vt:lpstr>
      <vt:lpstr>Strategic approaches and possibilities</vt:lpstr>
      <vt:lpstr>To start at the end</vt:lpstr>
      <vt:lpstr>So what do you want to do/see</vt:lpstr>
      <vt:lpstr>How people learn</vt:lpstr>
      <vt:lpstr>There are four elements</vt:lpstr>
      <vt:lpstr>Dissonance</vt:lpstr>
      <vt:lpstr>Dissonance – most important</vt:lpstr>
      <vt:lpstr>Elaboration and refinement</vt:lpstr>
      <vt:lpstr>Elaboration and refinement</vt:lpstr>
      <vt:lpstr>Reflect and organise</vt:lpstr>
      <vt:lpstr>Reflect and organise</vt:lpstr>
      <vt:lpstr>Reflect and consolidate</vt:lpstr>
      <vt:lpstr>Reflect and consolidate</vt:lpstr>
      <vt:lpstr>Feedback is important</vt:lpstr>
      <vt:lpstr>Approaches</vt:lpstr>
      <vt:lpstr>Options</vt:lpstr>
      <vt:lpstr>It is not simple</vt:lpstr>
    </vt:vector>
  </TitlesOfParts>
  <Company>Krusty Morris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Krusty Morris</dc:creator>
  <cp:lastModifiedBy>David Taylor</cp:lastModifiedBy>
  <cp:revision>27</cp:revision>
  <dcterms:created xsi:type="dcterms:W3CDTF">2012-11-30T11:54:41Z</dcterms:created>
  <dcterms:modified xsi:type="dcterms:W3CDTF">2013-04-13T05:04:44Z</dcterms:modified>
</cp:coreProperties>
</file>