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7" r:id="rId2"/>
    <p:sldId id="256" r:id="rId3"/>
    <p:sldId id="269" r:id="rId4"/>
    <p:sldId id="270" r:id="rId5"/>
    <p:sldId id="259" r:id="rId6"/>
    <p:sldId id="258" r:id="rId7"/>
    <p:sldId id="261" r:id="rId8"/>
    <p:sldId id="260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1" r:id="rId17"/>
    <p:sldId id="273" r:id="rId18"/>
    <p:sldId id="272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ＭＳ Ｐゴシック" pitchFamily="48" charset="-128"/>
        <a:cs typeface="ＭＳ Ｐゴシック" pitchFamily="48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ＭＳ Ｐゴシック" pitchFamily="48" charset="-128"/>
        <a:cs typeface="ＭＳ Ｐゴシック" pitchFamily="48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ＭＳ Ｐゴシック" pitchFamily="48" charset="-128"/>
        <a:cs typeface="ＭＳ Ｐゴシック" pitchFamily="48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ＭＳ Ｐゴシック" pitchFamily="48" charset="-128"/>
        <a:cs typeface="ＭＳ Ｐゴシック" pitchFamily="48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ＭＳ Ｐゴシック" pitchFamily="48" charset="-128"/>
        <a:cs typeface="ＭＳ Ｐゴシック" pitchFamily="48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ＭＳ Ｐゴシック" pitchFamily="48" charset="-128"/>
        <a:cs typeface="ＭＳ Ｐゴシック" pitchFamily="48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ＭＳ Ｐゴシック" pitchFamily="48" charset="-128"/>
        <a:cs typeface="ＭＳ Ｐゴシック" pitchFamily="48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ＭＳ Ｐゴシック" pitchFamily="48" charset="-128"/>
        <a:cs typeface="ＭＳ Ｐゴシック" pitchFamily="48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ＭＳ Ｐゴシック" pitchFamily="48" charset="-128"/>
        <a:cs typeface="ＭＳ Ｐゴシック" pitchFamily="48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6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087" autoAdjust="0"/>
    <p:restoredTop sz="90929"/>
  </p:normalViewPr>
  <p:slideViewPr>
    <p:cSldViewPr>
      <p:cViewPr>
        <p:scale>
          <a:sx n="100" d="100"/>
          <a:sy n="100" d="100"/>
        </p:scale>
        <p:origin x="-320" y="5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0" name="Picture 18" descr="titl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-76200"/>
            <a:ext cx="9144000" cy="6969125"/>
          </a:xfrm>
          <a:prstGeom prst="rect">
            <a:avLst/>
          </a:prstGeom>
          <a:noFill/>
        </p:spPr>
      </p:pic>
      <p:sp>
        <p:nvSpPr>
          <p:cNvPr id="3086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562600" y="2286000"/>
            <a:ext cx="3352800" cy="1143000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5562600" y="3505200"/>
            <a:ext cx="3352800" cy="1752600"/>
          </a:xfrm>
        </p:spPr>
        <p:txBody>
          <a:bodyPr/>
          <a:lstStyle>
            <a:lvl1pPr marL="0" indent="0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9436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9436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4" name="Picture 5" descr="LVP_UNI_LOGO_Pantone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81000" y="6019800"/>
            <a:ext cx="1905000" cy="4413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9567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-112" charset="0"/>
          <a:ea typeface="ＭＳ Ｐゴシック" pitchFamily="48" charset="-128"/>
          <a:cs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-112" charset="0"/>
          <a:ea typeface="ＭＳ Ｐゴシック" pitchFamily="48" charset="-128"/>
          <a:cs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-112" charset="0"/>
          <a:ea typeface="ＭＳ Ｐゴシック" pitchFamily="48" charset="-128"/>
          <a:cs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-112" charset="0"/>
          <a:ea typeface="ＭＳ Ｐゴシック" pitchFamily="48" charset="-128"/>
          <a:cs typeface="ＭＳ Ｐゴシック" pitchFamily="4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-112" charset="0"/>
          <a:ea typeface="ＭＳ Ｐゴシック" pitchFamily="48" charset="-128"/>
          <a:cs typeface="ＭＳ Ｐゴシック" pitchFamily="4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-112" charset="0"/>
          <a:ea typeface="ＭＳ Ｐゴシック" pitchFamily="48" charset="-128"/>
          <a:cs typeface="ＭＳ Ｐゴシック" pitchFamily="4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-112" charset="0"/>
          <a:ea typeface="ＭＳ Ｐゴシック" pitchFamily="48" charset="-128"/>
          <a:cs typeface="ＭＳ Ｐゴシック" pitchFamily="4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-112" charset="0"/>
          <a:ea typeface="ＭＳ Ｐゴシック" pitchFamily="48" charset="-128"/>
          <a:cs typeface="ＭＳ Ｐゴシック" pitchFamily="48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CWS_Blue.ep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4010" y="4584700"/>
            <a:ext cx="699990" cy="17414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Elaboration and refinement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/>
              <a:buChar char="•"/>
            </a:pPr>
            <a:r>
              <a:rPr lang="en-US" dirty="0" smtClean="0"/>
              <a:t>After observing and reflecting upon the dissonance</a:t>
            </a:r>
          </a:p>
          <a:p>
            <a:pPr marL="571500" indent="-571500">
              <a:buFont typeface="Arial"/>
              <a:buChar char="•"/>
            </a:pPr>
            <a:r>
              <a:rPr lang="en-US" dirty="0" smtClean="0"/>
              <a:t>We develop a series of possible explanations</a:t>
            </a:r>
          </a:p>
          <a:p>
            <a:pPr marL="571500" indent="-571500">
              <a:buFont typeface="Arial"/>
              <a:buChar char="•"/>
            </a:pPr>
            <a:endParaRPr lang="en-US" dirty="0"/>
          </a:p>
          <a:p>
            <a:pPr marL="571500" indent="-571500">
              <a:buFont typeface="Arial"/>
              <a:buChar char="•"/>
            </a:pPr>
            <a:r>
              <a:rPr lang="en-US" dirty="0" smtClean="0"/>
              <a:t>The “richness”  and the “context” of the elaborations is important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075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 and </a:t>
            </a:r>
            <a:r>
              <a:rPr lang="en-US" dirty="0" err="1" smtClean="0"/>
              <a:t>organise</a:t>
            </a:r>
            <a:endParaRPr lang="en-US" dirty="0"/>
          </a:p>
        </p:txBody>
      </p:sp>
      <p:pic>
        <p:nvPicPr>
          <p:cNvPr id="3" name="Content Placeholder 2" descr="figure 5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16" b="7516"/>
          <a:stretch>
            <a:fillRect/>
          </a:stretch>
        </p:blipFill>
        <p:spPr>
          <a:xfrm>
            <a:off x="1187624" y="1371602"/>
            <a:ext cx="7270576" cy="4633211"/>
          </a:xfrm>
        </p:spPr>
      </p:pic>
      <p:sp>
        <p:nvSpPr>
          <p:cNvPr id="2" name="Rectangle 1"/>
          <p:cNvSpPr/>
          <p:nvPr/>
        </p:nvSpPr>
        <p:spPr bwMode="auto">
          <a:xfrm>
            <a:off x="1331640" y="1484784"/>
            <a:ext cx="3456384" cy="4536504"/>
          </a:xfrm>
          <a:prstGeom prst="rect">
            <a:avLst/>
          </a:prstGeom>
          <a:solidFill>
            <a:schemeClr val="accent1">
              <a:alpha val="7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48" charset="-128"/>
              <a:cs typeface="ＭＳ Ｐゴシック" pitchFamily="48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4788024" y="1484784"/>
            <a:ext cx="2952328" cy="2232248"/>
          </a:xfrm>
          <a:prstGeom prst="rect">
            <a:avLst/>
          </a:prstGeom>
          <a:solidFill>
            <a:schemeClr val="accent1">
              <a:alpha val="7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48" charset="-128"/>
              <a:cs typeface="ＭＳ Ｐゴシック" pitchFamily="48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788024" y="3717032"/>
            <a:ext cx="1080120" cy="1080120"/>
          </a:xfrm>
          <a:prstGeom prst="rect">
            <a:avLst/>
          </a:prstGeom>
          <a:solidFill>
            <a:schemeClr val="accent1">
              <a:alpha val="7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48" charset="-128"/>
              <a:cs typeface="ＭＳ Ｐゴシック" pitchFamily="4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3112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 and </a:t>
            </a:r>
            <a:r>
              <a:rPr lang="en-US" dirty="0" err="1" smtClean="0"/>
              <a:t>organise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/>
              <a:buChar char="•"/>
            </a:pPr>
            <a:r>
              <a:rPr lang="en-US" dirty="0" smtClean="0"/>
              <a:t>We then have to narrow down the possibilities – choosing the best alternatives</a:t>
            </a:r>
          </a:p>
          <a:p>
            <a:pPr marL="571500" indent="-571500">
              <a:buFont typeface="Arial"/>
              <a:buChar char="•"/>
            </a:pPr>
            <a:r>
              <a:rPr lang="en-US" dirty="0" err="1" smtClean="0"/>
              <a:t>Organise</a:t>
            </a:r>
            <a:r>
              <a:rPr lang="en-US" dirty="0" smtClean="0"/>
              <a:t> them into a story that makes sense</a:t>
            </a:r>
          </a:p>
          <a:p>
            <a:pPr marL="571500" indent="-571500">
              <a:buFont typeface="Arial"/>
              <a:buChar char="•"/>
            </a:pPr>
            <a:r>
              <a:rPr lang="en-US" dirty="0" smtClean="0"/>
              <a:t>And test our ideas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138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 and consolidate</a:t>
            </a:r>
            <a:endParaRPr lang="en-US" dirty="0"/>
          </a:p>
        </p:txBody>
      </p:sp>
      <p:pic>
        <p:nvPicPr>
          <p:cNvPr id="3" name="Content Placeholder 2" descr="figure 5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16" b="7516"/>
          <a:stretch>
            <a:fillRect/>
          </a:stretch>
        </p:blipFill>
        <p:spPr>
          <a:xfrm>
            <a:off x="1187624" y="1371602"/>
            <a:ext cx="7270576" cy="4633211"/>
          </a:xfrm>
        </p:spPr>
      </p:pic>
      <p:sp>
        <p:nvSpPr>
          <p:cNvPr id="2" name="Rectangle 1"/>
          <p:cNvSpPr/>
          <p:nvPr/>
        </p:nvSpPr>
        <p:spPr bwMode="auto">
          <a:xfrm>
            <a:off x="1331640" y="1484784"/>
            <a:ext cx="3528392" cy="2448272"/>
          </a:xfrm>
          <a:prstGeom prst="rect">
            <a:avLst/>
          </a:prstGeom>
          <a:solidFill>
            <a:schemeClr val="accent1">
              <a:alpha val="7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48" charset="-128"/>
              <a:cs typeface="ＭＳ Ｐゴシック" pitchFamily="48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4860032" y="1484784"/>
            <a:ext cx="2880320" cy="3384376"/>
          </a:xfrm>
          <a:prstGeom prst="rect">
            <a:avLst/>
          </a:prstGeom>
          <a:solidFill>
            <a:schemeClr val="accent1">
              <a:alpha val="7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48" charset="-128"/>
              <a:cs typeface="ＭＳ Ｐゴシック" pitchFamily="48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68144" y="4869160"/>
            <a:ext cx="1880592" cy="864096"/>
          </a:xfrm>
          <a:prstGeom prst="rect">
            <a:avLst/>
          </a:prstGeom>
          <a:solidFill>
            <a:schemeClr val="accent1">
              <a:alpha val="7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48" charset="-128"/>
              <a:cs typeface="ＭＳ Ｐゴシック" pitchFamily="4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3549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 and consolidate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/>
              <a:buChar char="•"/>
            </a:pPr>
            <a:r>
              <a:rPr lang="en-US" dirty="0" smtClean="0"/>
              <a:t>We have articulated what we think or received the results of our experiment</a:t>
            </a:r>
          </a:p>
          <a:p>
            <a:pPr marL="571500" indent="-571500">
              <a:buFont typeface="Arial"/>
              <a:buChar char="•"/>
            </a:pPr>
            <a:r>
              <a:rPr lang="en-US" dirty="0" smtClean="0"/>
              <a:t>And have received feedback</a:t>
            </a:r>
          </a:p>
          <a:p>
            <a:pPr marL="571500" indent="-571500">
              <a:buFont typeface="Arial"/>
              <a:buChar char="•"/>
            </a:pPr>
            <a:r>
              <a:rPr lang="en-US" dirty="0" smtClean="0"/>
              <a:t>So we are in a position to affirm or reject our new ideas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058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is important</a:t>
            </a:r>
            <a:endParaRPr lang="en-US" dirty="0"/>
          </a:p>
        </p:txBody>
      </p:sp>
      <p:pic>
        <p:nvPicPr>
          <p:cNvPr id="4" name="Content Placeholder 3" descr="learning stage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82" b="7482"/>
          <a:stretch>
            <a:fillRect/>
          </a:stretch>
        </p:blipFill>
        <p:spPr>
          <a:xfrm>
            <a:off x="1259632" y="1371601"/>
            <a:ext cx="7198568" cy="4587323"/>
          </a:xfrm>
        </p:spPr>
      </p:pic>
    </p:spTree>
    <p:extLst>
      <p:ext uri="{BB962C8B-B14F-4D97-AF65-F5344CB8AC3E}">
        <p14:creationId xmlns:p14="http://schemas.microsoft.com/office/powerpoint/2010/main" val="1015412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371600"/>
            <a:ext cx="7414592" cy="4577680"/>
          </a:xfrm>
        </p:spPr>
        <p:txBody>
          <a:bodyPr/>
          <a:lstStyle/>
          <a:p>
            <a:pPr marL="571500" indent="-571500">
              <a:buFont typeface="Arial"/>
              <a:buChar char="•"/>
            </a:pPr>
            <a:r>
              <a:rPr lang="en-US" dirty="0" smtClean="0"/>
              <a:t>Possibilities are only limited by our imagination</a:t>
            </a:r>
          </a:p>
          <a:p>
            <a:pPr marL="571500" indent="-571500">
              <a:buFont typeface="Arial"/>
              <a:buChar char="•"/>
            </a:pPr>
            <a:r>
              <a:rPr lang="en-US" dirty="0" smtClean="0"/>
              <a:t>But we need to provide scaffolding</a:t>
            </a:r>
          </a:p>
        </p:txBody>
      </p:sp>
    </p:spTree>
    <p:extLst>
      <p:ext uri="{BB962C8B-B14F-4D97-AF65-F5344CB8AC3E}">
        <p14:creationId xmlns:p14="http://schemas.microsoft.com/office/powerpoint/2010/main" val="3583357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/>
              <a:buChar char="•"/>
            </a:pPr>
            <a:r>
              <a:rPr lang="en-US" dirty="0"/>
              <a:t>Set pieces</a:t>
            </a:r>
          </a:p>
          <a:p>
            <a:pPr marL="971550" lvl="1" indent="-571500">
              <a:buFont typeface="Arial"/>
              <a:buChar char="•"/>
            </a:pPr>
            <a:r>
              <a:rPr lang="en-US" dirty="0"/>
              <a:t>Lectures/ Practical work</a:t>
            </a:r>
          </a:p>
          <a:p>
            <a:pPr marL="971550" lvl="1" indent="-571500">
              <a:buFont typeface="Arial"/>
              <a:buChar char="•"/>
            </a:pPr>
            <a:r>
              <a:rPr lang="en-US" dirty="0"/>
              <a:t>Small group work/ward rounds</a:t>
            </a:r>
          </a:p>
          <a:p>
            <a:pPr marL="571500" indent="-571500">
              <a:buFont typeface="Arial"/>
              <a:buChar char="•"/>
            </a:pPr>
            <a:r>
              <a:rPr lang="en-US" dirty="0"/>
              <a:t>Opportunistic</a:t>
            </a:r>
          </a:p>
          <a:p>
            <a:pPr marL="971550" lvl="1" indent="-571500">
              <a:buFont typeface="Arial"/>
              <a:buChar char="•"/>
            </a:pPr>
            <a:r>
              <a:rPr lang="en-US" dirty="0"/>
              <a:t>Research</a:t>
            </a:r>
          </a:p>
          <a:p>
            <a:pPr marL="971550" lvl="1" indent="-571500">
              <a:buFont typeface="Arial"/>
              <a:buChar char="•"/>
            </a:pPr>
            <a:r>
              <a:rPr lang="en-US" dirty="0"/>
              <a:t>Clinical </a:t>
            </a:r>
            <a:r>
              <a:rPr lang="en-US" dirty="0" smtClean="0"/>
              <a:t>placements</a:t>
            </a:r>
          </a:p>
          <a:p>
            <a:pPr marL="571500" indent="-571500">
              <a:buFont typeface="Arial"/>
              <a:buChar char="•"/>
            </a:pPr>
            <a:r>
              <a:rPr lang="en-US" dirty="0" smtClean="0"/>
              <a:t>But we need to know where we are on the continuum….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240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is not simple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971600" y="3284984"/>
            <a:ext cx="7128792" cy="2520280"/>
          </a:xfrm>
          <a:prstGeom prst="rect">
            <a:avLst/>
          </a:prstGeom>
          <a:gradFill flip="none" rotWithShape="1">
            <a:gsLst>
              <a:gs pos="100000">
                <a:schemeClr val="accent1"/>
              </a:gs>
              <a:gs pos="0">
                <a:srgbClr val="FFFFFF"/>
              </a:gs>
              <a:gs pos="47000">
                <a:schemeClr val="accent6">
                  <a:lumMod val="40000"/>
                  <a:lumOff val="60000"/>
                </a:schemeClr>
              </a:gs>
            </a:gsLst>
            <a:lin ang="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48" charset="-128"/>
              <a:cs typeface="ＭＳ Ｐゴシック" pitchFamily="48" charset="-128"/>
            </a:endParaRPr>
          </a:p>
        </p:txBody>
      </p:sp>
      <p:sp>
        <p:nvSpPr>
          <p:cNvPr id="5" name="Rectangular Callout 4"/>
          <p:cNvSpPr/>
          <p:nvPr/>
        </p:nvSpPr>
        <p:spPr bwMode="auto">
          <a:xfrm>
            <a:off x="755576" y="1484784"/>
            <a:ext cx="2016224" cy="864096"/>
          </a:xfrm>
          <a:prstGeom prst="wedgeRectCallout">
            <a:avLst>
              <a:gd name="adj1" fmla="val -35321"/>
              <a:gd name="adj2" fmla="val 14991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48" charset="-128"/>
                <a:cs typeface="ＭＳ Ｐゴシック" pitchFamily="48" charset="-128"/>
              </a:rPr>
              <a:t>Self-directed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48" charset="-128"/>
                <a:cs typeface="ＭＳ Ｐゴシック" pitchFamily="48" charset="-128"/>
              </a:rPr>
              <a:t> learning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48" charset="-128"/>
              <a:cs typeface="ＭＳ Ｐゴシック" pitchFamily="48" charset="-128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3203848" y="1484784"/>
            <a:ext cx="2016224" cy="864096"/>
          </a:xfrm>
          <a:prstGeom prst="wedgeRectCallout">
            <a:avLst>
              <a:gd name="adj1" fmla="val 11290"/>
              <a:gd name="adj2" fmla="val 157264"/>
            </a:avLst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48" charset="-128"/>
                <a:cs typeface="ＭＳ Ｐゴシック" pitchFamily="48" charset="-128"/>
              </a:rPr>
              <a:t>Directed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48" charset="-128"/>
                <a:cs typeface="ＭＳ Ｐゴシック" pitchFamily="48" charset="-128"/>
              </a:rPr>
              <a:t>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48" charset="-128"/>
                <a:cs typeface="ＭＳ Ｐゴシック" pitchFamily="48" charset="-128"/>
              </a:rPr>
              <a:t>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48" charset="-128"/>
                <a:cs typeface="ＭＳ Ｐゴシック" pitchFamily="48" charset="-128"/>
              </a:rPr>
              <a:t>elf-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48" charset="-128"/>
                <a:cs typeface="ＭＳ Ｐゴシック" pitchFamily="48" charset="-128"/>
              </a:rPr>
              <a:t> learning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48" charset="-128"/>
              <a:cs typeface="ＭＳ Ｐゴシック" pitchFamily="48" charset="-128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5940152" y="1484784"/>
            <a:ext cx="2016224" cy="864096"/>
          </a:xfrm>
          <a:prstGeom prst="wedgeRectCallout">
            <a:avLst>
              <a:gd name="adj1" fmla="val 49714"/>
              <a:gd name="adj2" fmla="val 15432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48" charset="-128"/>
                <a:cs typeface="ＭＳ Ｐゴシック" pitchFamily="48" charset="-128"/>
              </a:rPr>
              <a:t>Instruction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48" charset="-128"/>
              <a:cs typeface="ＭＳ Ｐゴシック" pitchFamily="48" charset="-128"/>
            </a:endParaRPr>
          </a:p>
        </p:txBody>
      </p:sp>
      <p:sp>
        <p:nvSpPr>
          <p:cNvPr id="8" name="Cloud 7"/>
          <p:cNvSpPr/>
          <p:nvPr/>
        </p:nvSpPr>
        <p:spPr bwMode="auto">
          <a:xfrm>
            <a:off x="1043608" y="4581128"/>
            <a:ext cx="2592288" cy="864096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48" charset="-128"/>
                <a:cs typeface="ＭＳ Ｐゴシック" pitchFamily="48" charset="-128"/>
              </a:rPr>
              <a:t>PBL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48" charset="-128"/>
              <a:cs typeface="ＭＳ Ｐゴシック" pitchFamily="48" charset="-128"/>
            </a:endParaRPr>
          </a:p>
        </p:txBody>
      </p:sp>
      <p:sp>
        <p:nvSpPr>
          <p:cNvPr id="9" name="Cloud 8"/>
          <p:cNvSpPr/>
          <p:nvPr/>
        </p:nvSpPr>
        <p:spPr bwMode="auto">
          <a:xfrm>
            <a:off x="2699792" y="3789040"/>
            <a:ext cx="2736304" cy="864096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48" charset="-128"/>
                <a:cs typeface="ＭＳ Ｐゴシック" pitchFamily="48" charset="-128"/>
              </a:rPr>
              <a:t>CBL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48" charset="-128"/>
              <a:cs typeface="ＭＳ Ｐゴシック" pitchFamily="48" charset="-128"/>
            </a:endParaRPr>
          </a:p>
        </p:txBody>
      </p:sp>
      <p:sp>
        <p:nvSpPr>
          <p:cNvPr id="10" name="Cloud 9"/>
          <p:cNvSpPr/>
          <p:nvPr/>
        </p:nvSpPr>
        <p:spPr bwMode="auto">
          <a:xfrm>
            <a:off x="4283968" y="4509120"/>
            <a:ext cx="2664296" cy="864096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48" charset="-128"/>
                <a:cs typeface="ＭＳ Ｐゴシック" pitchFamily="48" charset="-128"/>
              </a:rPr>
              <a:t>TBL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48" charset="-128"/>
              <a:cs typeface="ＭＳ Ｐゴシック" pitchFamily="48" charset="-128"/>
            </a:endParaRPr>
          </a:p>
        </p:txBody>
      </p:sp>
      <p:sp>
        <p:nvSpPr>
          <p:cNvPr id="11" name="Cloud 10"/>
          <p:cNvSpPr/>
          <p:nvPr/>
        </p:nvSpPr>
        <p:spPr bwMode="auto">
          <a:xfrm>
            <a:off x="5724128" y="3645024"/>
            <a:ext cx="2376264" cy="864096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48" charset="-128"/>
                <a:cs typeface="ＭＳ Ｐゴシック" pitchFamily="48" charset="-128"/>
              </a:rPr>
              <a:t>Lectures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48" charset="-128"/>
              <a:cs typeface="ＭＳ Ｐゴシック" pitchFamily="4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2500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562600" y="1340768"/>
            <a:ext cx="3352800" cy="1512168"/>
          </a:xfrm>
        </p:spPr>
        <p:txBody>
          <a:bodyPr/>
          <a:lstStyle/>
          <a:p>
            <a:r>
              <a:rPr lang="en-US" sz="3200" dirty="0" smtClean="0"/>
              <a:t>Strategic approaches and possibilities</a:t>
            </a:r>
            <a:endParaRPr lang="en-US" sz="32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562600" y="4077072"/>
            <a:ext cx="3352800" cy="1180728"/>
          </a:xfrm>
        </p:spPr>
        <p:txBody>
          <a:bodyPr/>
          <a:lstStyle/>
          <a:p>
            <a:r>
              <a:rPr lang="en-US" sz="2800" dirty="0" smtClean="0"/>
              <a:t>David Taylor</a:t>
            </a:r>
            <a:endParaRPr lang="en-US" sz="2800" dirty="0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 flipH="1">
            <a:off x="5580112" y="1268760"/>
            <a:ext cx="0" cy="3456384"/>
          </a:xfrm>
          <a:prstGeom prst="line">
            <a:avLst/>
          </a:prstGeom>
          <a:noFill/>
          <a:ln w="53975">
            <a:solidFill>
              <a:schemeClr val="bg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 descr="337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227" y="1268761"/>
            <a:ext cx="2305693" cy="3467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start at the end</a:t>
            </a:r>
            <a:endParaRPr lang="en-US" sz="2800" dirty="0"/>
          </a:p>
        </p:txBody>
      </p:sp>
      <p:pic>
        <p:nvPicPr>
          <p:cNvPr id="4" name="Content Placeholder 3" descr="kirkpatrick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" r="193"/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>
            <a:off x="6300192" y="1484784"/>
            <a:ext cx="16212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Kirkpatrick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573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do you want to do/see</a:t>
            </a:r>
            <a:endParaRPr lang="en-US" dirty="0"/>
          </a:p>
        </p:txBody>
      </p:sp>
      <p:pic>
        <p:nvPicPr>
          <p:cNvPr id="4" name="Content Placeholder 3" descr="taxonomy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" r="254"/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>
            <a:off x="7020272" y="1556792"/>
            <a:ext cx="1057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Bloom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041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people learn</a:t>
            </a:r>
            <a:endParaRPr lang="en-US" dirty="0"/>
          </a:p>
        </p:txBody>
      </p:sp>
      <p:pic>
        <p:nvPicPr>
          <p:cNvPr id="3" name="Content Placeholder 2" descr="figure 5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16" b="7516"/>
          <a:stretch>
            <a:fillRect/>
          </a:stretch>
        </p:blipFill>
        <p:spPr>
          <a:xfrm>
            <a:off x="1187624" y="1371602"/>
            <a:ext cx="7270576" cy="4633211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 descr="LVP_UNI_LOGO_Panton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6019800"/>
            <a:ext cx="1905000" cy="441325"/>
          </a:xfrm>
          <a:prstGeom prst="rect">
            <a:avLst/>
          </a:prstGeom>
          <a:noFill/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 are four elements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dirty="0" smtClean="0"/>
              <a:t>Dissonance</a:t>
            </a:r>
          </a:p>
          <a:p>
            <a:pPr>
              <a:buFontTx/>
              <a:buChar char="•"/>
            </a:pPr>
            <a:r>
              <a:rPr lang="en-US" dirty="0" smtClean="0"/>
              <a:t>Elaboration</a:t>
            </a:r>
            <a:endParaRPr lang="en-US" dirty="0"/>
          </a:p>
          <a:p>
            <a:pPr>
              <a:buFontTx/>
              <a:buChar char="•"/>
            </a:pPr>
            <a:r>
              <a:rPr lang="en-US" dirty="0" err="1" smtClean="0"/>
              <a:t>Organising</a:t>
            </a:r>
            <a:endParaRPr lang="en-US" dirty="0"/>
          </a:p>
          <a:p>
            <a:pPr>
              <a:buFontTx/>
              <a:buChar char="•"/>
            </a:pPr>
            <a:r>
              <a:rPr lang="en-US" dirty="0" smtClean="0"/>
              <a:t>Consolidating</a:t>
            </a:r>
            <a:endParaRPr lang="en-US" dirty="0"/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Not necessarily in exactly that order – but they are all necessary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Dissonance</a:t>
            </a:r>
            <a:endParaRPr lang="en-US" dirty="0"/>
          </a:p>
        </p:txBody>
      </p:sp>
      <p:pic>
        <p:nvPicPr>
          <p:cNvPr id="3" name="Content Placeholder 2" descr="figure 5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16" b="7516"/>
          <a:stretch>
            <a:fillRect/>
          </a:stretch>
        </p:blipFill>
        <p:spPr>
          <a:xfrm>
            <a:off x="1187624" y="1371602"/>
            <a:ext cx="7270576" cy="4633211"/>
          </a:xfrm>
        </p:spPr>
      </p:pic>
      <p:sp>
        <p:nvSpPr>
          <p:cNvPr id="2" name="Rectangle 1"/>
          <p:cNvSpPr/>
          <p:nvPr/>
        </p:nvSpPr>
        <p:spPr bwMode="auto">
          <a:xfrm>
            <a:off x="4932040" y="3717032"/>
            <a:ext cx="3456384" cy="2160240"/>
          </a:xfrm>
          <a:prstGeom prst="rect">
            <a:avLst/>
          </a:prstGeom>
          <a:solidFill>
            <a:schemeClr val="accent1">
              <a:alpha val="7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48" charset="-128"/>
              <a:cs typeface="ＭＳ Ｐゴシック" pitchFamily="48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827584" y="4653136"/>
            <a:ext cx="4104456" cy="1224136"/>
          </a:xfrm>
          <a:prstGeom prst="rect">
            <a:avLst/>
          </a:prstGeom>
          <a:solidFill>
            <a:schemeClr val="accent1">
              <a:alpha val="7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48" charset="-128"/>
              <a:cs typeface="ＭＳ Ｐゴシック" pitchFamily="48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68144" y="1556792"/>
            <a:ext cx="2520280" cy="2160240"/>
          </a:xfrm>
          <a:prstGeom prst="rect">
            <a:avLst/>
          </a:prstGeom>
          <a:solidFill>
            <a:schemeClr val="accent1">
              <a:alpha val="7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48" charset="-128"/>
              <a:cs typeface="ＭＳ Ｐゴシック" pitchFamily="4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7417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Dissonance – most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/>
              <a:buChar char="•"/>
            </a:pPr>
            <a:r>
              <a:rPr lang="en-US" dirty="0" smtClean="0"/>
              <a:t>Existing knowledge</a:t>
            </a:r>
          </a:p>
          <a:p>
            <a:pPr marL="971550" lvl="1" indent="-571500">
              <a:buFont typeface="Arial"/>
              <a:buChar char="•"/>
            </a:pPr>
            <a:r>
              <a:rPr lang="en-US" dirty="0" smtClean="0"/>
              <a:t>Activate</a:t>
            </a:r>
          </a:p>
          <a:p>
            <a:pPr marL="971550" lvl="1" indent="-571500">
              <a:buFont typeface="Arial"/>
              <a:buChar char="•"/>
            </a:pPr>
            <a:r>
              <a:rPr lang="en-US" dirty="0" smtClean="0"/>
              <a:t>Articulate</a:t>
            </a:r>
            <a:endParaRPr lang="en-US" dirty="0"/>
          </a:p>
          <a:p>
            <a:pPr marL="571500" indent="-571500">
              <a:buFont typeface="Arial"/>
              <a:buChar char="•"/>
            </a:pPr>
            <a:r>
              <a:rPr lang="en-US" dirty="0" smtClean="0"/>
              <a:t>The task</a:t>
            </a:r>
          </a:p>
          <a:p>
            <a:pPr marL="971550" lvl="1" indent="-571500">
              <a:buFont typeface="Arial"/>
              <a:buChar char="•"/>
            </a:pPr>
            <a:r>
              <a:rPr lang="en-US" dirty="0" smtClean="0"/>
              <a:t>Resources</a:t>
            </a:r>
          </a:p>
          <a:p>
            <a:pPr marL="971550" lvl="1" indent="-571500">
              <a:buFont typeface="Arial"/>
              <a:buChar char="•"/>
            </a:pPr>
            <a:r>
              <a:rPr lang="en-US" dirty="0" smtClean="0"/>
              <a:t>Motivation, development, style</a:t>
            </a:r>
          </a:p>
          <a:p>
            <a:pPr marL="571500" indent="-571500">
              <a:buFont typeface="Arial"/>
              <a:buChar char="•"/>
            </a:pPr>
            <a:r>
              <a:rPr lang="en-US" dirty="0" smtClean="0"/>
              <a:t>Not the only phase!</a:t>
            </a:r>
          </a:p>
          <a:p>
            <a:pPr marL="971550" lvl="1" indent="-571500">
              <a:buFont typeface="Arial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73635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Elaboration and refinement</a:t>
            </a:r>
            <a:endParaRPr lang="en-US" dirty="0"/>
          </a:p>
        </p:txBody>
      </p:sp>
      <p:pic>
        <p:nvPicPr>
          <p:cNvPr id="3" name="Content Placeholder 2" descr="figure 5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16" b="7516"/>
          <a:stretch>
            <a:fillRect/>
          </a:stretch>
        </p:blipFill>
        <p:spPr>
          <a:xfrm>
            <a:off x="1187624" y="1371602"/>
            <a:ext cx="7270576" cy="4633211"/>
          </a:xfrm>
        </p:spPr>
      </p:pic>
      <p:sp>
        <p:nvSpPr>
          <p:cNvPr id="2" name="Rectangle 1"/>
          <p:cNvSpPr/>
          <p:nvPr/>
        </p:nvSpPr>
        <p:spPr bwMode="auto">
          <a:xfrm>
            <a:off x="1331640" y="1484784"/>
            <a:ext cx="3456384" cy="4536504"/>
          </a:xfrm>
          <a:prstGeom prst="rect">
            <a:avLst/>
          </a:prstGeom>
          <a:solidFill>
            <a:schemeClr val="accent1">
              <a:alpha val="7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48" charset="-128"/>
              <a:cs typeface="ＭＳ Ｐゴシック" pitchFamily="48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4788024" y="4797152"/>
            <a:ext cx="2952328" cy="1224136"/>
          </a:xfrm>
          <a:prstGeom prst="rect">
            <a:avLst/>
          </a:prstGeom>
          <a:solidFill>
            <a:schemeClr val="accent1">
              <a:alpha val="7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48" charset="-128"/>
              <a:cs typeface="ＭＳ Ｐゴシック" pitchFamily="48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788024" y="3717032"/>
            <a:ext cx="1080120" cy="1080120"/>
          </a:xfrm>
          <a:prstGeom prst="rect">
            <a:avLst/>
          </a:prstGeom>
          <a:solidFill>
            <a:schemeClr val="accent1">
              <a:alpha val="7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48" charset="-128"/>
              <a:cs typeface="ＭＳ Ｐゴシック" pitchFamily="4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0139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niversity-of-Liverpool-blank-template">
  <a:themeElements>
    <a:clrScheme name="Blank Presentation 13">
      <a:dk1>
        <a:srgbClr val="000000"/>
      </a:dk1>
      <a:lt1>
        <a:srgbClr val="FFFFFF"/>
      </a:lt1>
      <a:dk2>
        <a:srgbClr val="9567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48" charset="-128"/>
            <a:cs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48" charset="-128"/>
            <a:cs typeface="ＭＳ Ｐゴシック" pitchFamily="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9567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University-of-Liverpool-blank-template.potx</Template>
  <TotalTime>365</TotalTime>
  <Words>232</Words>
  <Application>Microsoft Macintosh PowerPoint</Application>
  <PresentationFormat>On-screen Show (4:3)</PresentationFormat>
  <Paragraphs>60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University-of-Liverpool-blank-template</vt:lpstr>
      <vt:lpstr>PowerPoint Presentation</vt:lpstr>
      <vt:lpstr>Strategic approaches and possibilities</vt:lpstr>
      <vt:lpstr>To start at the end</vt:lpstr>
      <vt:lpstr>So what do you want to do/see</vt:lpstr>
      <vt:lpstr>How people learn</vt:lpstr>
      <vt:lpstr>There are four elements</vt:lpstr>
      <vt:lpstr>Dissonance</vt:lpstr>
      <vt:lpstr>Dissonance – most important</vt:lpstr>
      <vt:lpstr>Elaboration and refinement</vt:lpstr>
      <vt:lpstr>Elaboration and refinement</vt:lpstr>
      <vt:lpstr>Reflect and organise</vt:lpstr>
      <vt:lpstr>Reflect and organise</vt:lpstr>
      <vt:lpstr>Reflect and consolidate</vt:lpstr>
      <vt:lpstr>Reflect and consolidate</vt:lpstr>
      <vt:lpstr>Feedback is important</vt:lpstr>
      <vt:lpstr>Approaches</vt:lpstr>
      <vt:lpstr>Options</vt:lpstr>
      <vt:lpstr>It is not simple</vt:lpstr>
    </vt:vector>
  </TitlesOfParts>
  <Company>Krusty Morris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Krusty Morris</dc:creator>
  <cp:lastModifiedBy>David Taylor</cp:lastModifiedBy>
  <cp:revision>27</cp:revision>
  <dcterms:created xsi:type="dcterms:W3CDTF">2012-11-30T11:54:41Z</dcterms:created>
  <dcterms:modified xsi:type="dcterms:W3CDTF">2013-04-13T05:04:44Z</dcterms:modified>
</cp:coreProperties>
</file>