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3" d="100"/>
          <a:sy n="133" d="100"/>
        </p:scale>
        <p:origin x="-98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fld id="{DBF9D21B-BF4E-477E-9069-71B82ABC7286}"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fld id="{13A7E39E-B326-4364-82EC-2DB26097F3BB}"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3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844675"/>
            <a:ext cx="56769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fld id="{9E17CB2F-1874-4A78-9511-2BB7D457ABB1}"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fld id="{79CC197D-25E1-4E0A-8AD2-10A15D242B87}"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D7FC71D5-FF94-43E9-8E09-5CCB3CEFE5AF}"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fld id="{AFE844EA-3293-4EA7-9D49-298F3067A31A}"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fld id="{9066BD84-8B6B-4328-B076-0C32B371856A}"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fld id="{E9154DD6-9E0F-40EB-9676-AF61F93B4D48}"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6274735A-BEA9-4128-82D9-167A3E4F0398}"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8123CD2-7753-4997-A3C1-7AF9263BDBC9}"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9648630-A1D9-49D1-B81A-E68DB10FC074}"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1844675"/>
            <a:ext cx="7772400" cy="2041525"/>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Lucida Grande" charset="0"/>
              </a:rPr>
              <a:t>Click to edit Master title style</a:t>
            </a:r>
          </a:p>
        </p:txBody>
      </p:sp>
      <p:sp>
        <p:nvSpPr>
          <p:cNvPr id="1027" name="Rectangle 2"/>
          <p:cNvSpPr>
            <a:spLocks noGrp="1" noChangeArrowheads="1"/>
          </p:cNvSpPr>
          <p:nvPr>
            <p:ph type="body" idx="1"/>
          </p:nvPr>
        </p:nvSpPr>
        <p:spPr bwMode="auto">
          <a:xfrm>
            <a:off x="1371600" y="3886200"/>
            <a:ext cx="6400800" cy="29718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2" name="Text Box 3"/>
          <p:cNvSpPr txBox="1">
            <a:spLocks noGrp="1" noChangeArrowheads="1"/>
          </p:cNvSpPr>
          <p:nvPr>
            <p:ph type="sldNum" sz="quarter" idx="4"/>
          </p:nvPr>
        </p:nvSpPr>
        <p:spPr bwMode="auto">
          <a:xfrm>
            <a:off x="8389938" y="6442075"/>
            <a:ext cx="306387"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a:defRPr>
                <a:solidFill>
                  <a:srgbClr val="878787"/>
                </a:solidFill>
                <a:latin typeface="Lucida Grande" charset="0"/>
                <a:ea typeface="Lucida Grande" charset="0"/>
                <a:cs typeface="Lucida Grande" charset="0"/>
                <a:sym typeface="Lucida Grande" charset="0"/>
              </a:defRPr>
            </a:lvl1pPr>
          </a:lstStyle>
          <a:p>
            <a:fld id="{C78C50C5-DA17-41A4-9FF7-DFD6ABBA802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algn="ctr" rtl="0" eaLnBrk="0" fontAlgn="base" hangingPunct="0">
        <a:spcBef>
          <a:spcPts val="800"/>
        </a:spcBef>
        <a:spcAft>
          <a:spcPct val="0"/>
        </a:spcAft>
        <a:defRPr sz="3200">
          <a:solidFill>
            <a:srgbClr val="878787"/>
          </a:solidFill>
          <a:latin typeface="+mn-lt"/>
          <a:ea typeface="+mn-ea"/>
          <a:cs typeface="+mn-cs"/>
          <a:sym typeface="Lucida Grande" charset="0"/>
        </a:defRPr>
      </a:lvl1pPr>
      <a:lvl2pPr marL="304800" algn="ctr" rtl="0" eaLnBrk="0" fontAlgn="base" hangingPunct="0">
        <a:spcBef>
          <a:spcPts val="700"/>
        </a:spcBef>
        <a:spcAft>
          <a:spcPct val="0"/>
        </a:spcAft>
        <a:defRPr sz="2800">
          <a:solidFill>
            <a:srgbClr val="878787"/>
          </a:solidFill>
          <a:latin typeface="+mn-lt"/>
          <a:ea typeface="+mn-ea"/>
          <a:cs typeface="+mn-cs"/>
          <a:sym typeface="Lucida Grande" charset="0"/>
        </a:defRPr>
      </a:lvl2pPr>
      <a:lvl3pPr marL="762000" algn="ctr" rtl="0" eaLnBrk="0" fontAlgn="base" hangingPunct="0">
        <a:spcBef>
          <a:spcPts val="600"/>
        </a:spcBef>
        <a:spcAft>
          <a:spcPct val="0"/>
        </a:spcAft>
        <a:defRPr sz="2400">
          <a:solidFill>
            <a:srgbClr val="878787"/>
          </a:solidFill>
          <a:latin typeface="+mn-lt"/>
          <a:ea typeface="+mn-ea"/>
          <a:cs typeface="+mn-cs"/>
          <a:sym typeface="Lucida Grande" charset="0"/>
        </a:defRPr>
      </a:lvl3pPr>
      <a:lvl4pPr marL="1219200" algn="ctr" rtl="0" eaLnBrk="0" fontAlgn="base" hangingPunct="0">
        <a:spcBef>
          <a:spcPts val="500"/>
        </a:spcBef>
        <a:spcAft>
          <a:spcPct val="0"/>
        </a:spcAft>
        <a:defRPr sz="2000">
          <a:solidFill>
            <a:srgbClr val="878787"/>
          </a:solidFill>
          <a:latin typeface="+mn-lt"/>
          <a:ea typeface="+mn-ea"/>
          <a:cs typeface="+mn-cs"/>
          <a:sym typeface="Lucida Grande" charset="0"/>
        </a:defRPr>
      </a:lvl4pPr>
      <a:lvl5pPr marL="1676400" algn="ctr" rtl="0" eaLnBrk="0" fontAlgn="base" hangingPunct="0">
        <a:spcBef>
          <a:spcPts val="500"/>
        </a:spcBef>
        <a:spcAft>
          <a:spcPct val="0"/>
        </a:spcAft>
        <a:defRPr sz="2000">
          <a:solidFill>
            <a:srgbClr val="878787"/>
          </a:solidFill>
          <a:latin typeface="+mn-lt"/>
          <a:ea typeface="+mn-ea"/>
          <a:cs typeface="+mn-cs"/>
          <a:sym typeface="Lucida Grande" charset="0"/>
        </a:defRPr>
      </a:lvl5pPr>
      <a:lvl6pPr marL="2133600" algn="ctr" rtl="0" fontAlgn="base">
        <a:spcBef>
          <a:spcPts val="500"/>
        </a:spcBef>
        <a:spcAft>
          <a:spcPct val="0"/>
        </a:spcAft>
        <a:defRPr sz="2000">
          <a:solidFill>
            <a:srgbClr val="878787"/>
          </a:solidFill>
          <a:latin typeface="+mn-lt"/>
          <a:ea typeface="+mn-ea"/>
          <a:cs typeface="+mn-cs"/>
          <a:sym typeface="Lucida Grande" charset="0"/>
        </a:defRPr>
      </a:lvl6pPr>
      <a:lvl7pPr marL="2590800" algn="ctr" rtl="0" fontAlgn="base">
        <a:spcBef>
          <a:spcPts val="500"/>
        </a:spcBef>
        <a:spcAft>
          <a:spcPct val="0"/>
        </a:spcAft>
        <a:defRPr sz="2000">
          <a:solidFill>
            <a:srgbClr val="878787"/>
          </a:solidFill>
          <a:latin typeface="+mn-lt"/>
          <a:ea typeface="+mn-ea"/>
          <a:cs typeface="+mn-cs"/>
          <a:sym typeface="Lucida Grande" charset="0"/>
        </a:defRPr>
      </a:lvl7pPr>
      <a:lvl8pPr marL="3048000" algn="ctr" rtl="0" fontAlgn="base">
        <a:spcBef>
          <a:spcPts val="500"/>
        </a:spcBef>
        <a:spcAft>
          <a:spcPct val="0"/>
        </a:spcAft>
        <a:defRPr sz="2000">
          <a:solidFill>
            <a:srgbClr val="878787"/>
          </a:solidFill>
          <a:latin typeface="+mn-lt"/>
          <a:ea typeface="+mn-ea"/>
          <a:cs typeface="+mn-cs"/>
          <a:sym typeface="Lucida Grande" charset="0"/>
        </a:defRPr>
      </a:lvl8pPr>
      <a:lvl9pPr marL="3505200" algn="ctr" rtl="0" fontAlgn="base">
        <a:spcBef>
          <a:spcPts val="500"/>
        </a:spcBef>
        <a:spcAft>
          <a:spcPct val="0"/>
        </a:spcAft>
        <a:defRPr sz="2000">
          <a:solidFill>
            <a:srgbClr val="878787"/>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www.bgs.ac.uk/schoolseismology/home.html" TargetMode="External"/><Relationship Id="rId3" Type="http://schemas.openxmlformats.org/officeDocument/2006/relationships/image" Target="../media/image5.png"/><Relationship Id="rId7" Type="http://schemas.openxmlformats.org/officeDocument/2006/relationships/hyperlink" Target="http://www.iris.edu/hq/programs/education_and_outreach/students"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earthquakes.bgs.ac.uk/education/faqs/faq_index.html" TargetMode="External"/><Relationship Id="rId11" Type="http://schemas.openxmlformats.org/officeDocument/2006/relationships/hyperlink" Target="http://nctr.pmel.noaa.gov/solomon20130206/" TargetMode="External"/><Relationship Id="rId5" Type="http://schemas.openxmlformats.org/officeDocument/2006/relationships/image" Target="../media/image7.png"/><Relationship Id="rId10" Type="http://schemas.openxmlformats.org/officeDocument/2006/relationships/hyperlink" Target="http://origin-earthquake.usgs.gov/earthquakes/eventpage/usc000f1s0" TargetMode="External"/><Relationship Id="rId4" Type="http://schemas.openxmlformats.org/officeDocument/2006/relationships/image" Target="../media/image6.png"/><Relationship Id="rId9" Type="http://schemas.openxmlformats.org/officeDocument/2006/relationships/hyperlink" Target="http://earthquake.usgs.gov/lear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LcQZCuC07DE&amp;feature=youtu.be" TargetMode="External"/><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rrowheads="1"/>
          </p:cNvPicPr>
          <p:nvPr/>
        </p:nvPicPr>
        <p:blipFill>
          <a:blip r:embed="rId2" cstate="print"/>
          <a:srcRect/>
          <a:stretch>
            <a:fillRect/>
          </a:stretch>
        </p:blipFill>
        <p:spPr bwMode="auto">
          <a:xfrm>
            <a:off x="7452320" y="1087438"/>
            <a:ext cx="1408113" cy="1455737"/>
          </a:xfrm>
          <a:prstGeom prst="rect">
            <a:avLst/>
          </a:prstGeom>
          <a:noFill/>
          <a:ln w="12700">
            <a:noFill/>
            <a:miter lim="800000"/>
            <a:headEnd/>
            <a:tailEnd/>
          </a:ln>
        </p:spPr>
      </p:pic>
      <p:sp>
        <p:nvSpPr>
          <p:cNvPr id="2051" name="Rectangle 2"/>
          <p:cNvSpPr>
            <a:spLocks noGrp="1" noChangeArrowheads="1"/>
          </p:cNvSpPr>
          <p:nvPr>
            <p:ph type="body" idx="1"/>
          </p:nvPr>
        </p:nvSpPr>
        <p:spPr>
          <a:xfrm>
            <a:off x="127000" y="1828800"/>
            <a:ext cx="7073900" cy="1600200"/>
          </a:xfrm>
        </p:spPr>
        <p:txBody>
          <a:bodyPr/>
          <a:lstStyle/>
          <a:p>
            <a:pPr algn="l" eaLnBrk="1" hangingPunct="1">
              <a:spcBef>
                <a:spcPct val="0"/>
              </a:spcBef>
            </a:pPr>
            <a:r>
              <a:rPr lang="en-US" sz="2000" smtClean="0">
                <a:solidFill>
                  <a:schemeClr val="tx1"/>
                </a:solidFill>
                <a:latin typeface="Calibri" pitchFamily="34" charset="0"/>
              </a:rPr>
              <a:t>A 8.0 magnitude earthquake occurred offshore in the Solomon Islands. The earthquake occurred at a depth of 28.7 km (17.8 miles) and a tsunami warning was issued for the region. This is the second largest earthquake to strike the Solomon Island region in nearly 40 years.</a:t>
            </a:r>
          </a:p>
        </p:txBody>
      </p:sp>
      <p:sp>
        <p:nvSpPr>
          <p:cNvPr id="2052" name="Rectangle 3"/>
          <p:cNvSpPr>
            <a:spLocks/>
          </p:cNvSpPr>
          <p:nvPr/>
        </p:nvSpPr>
        <p:spPr bwMode="auto">
          <a:xfrm>
            <a:off x="2120900" y="122238"/>
            <a:ext cx="5627688" cy="431800"/>
          </a:xfrm>
          <a:prstGeom prst="rect">
            <a:avLst/>
          </a:prstGeom>
          <a:noFill/>
          <a:ln w="12700" cap="rnd">
            <a:noFill/>
            <a:round/>
            <a:headEnd/>
            <a:tailEnd/>
          </a:ln>
        </p:spPr>
        <p:txBody>
          <a:bodyPr lIns="38100" tIns="38100" rIns="38100" bIns="38100"/>
          <a:lstStyle/>
          <a:p>
            <a:r>
              <a:rPr lang="en-US" sz="2400" b="1">
                <a:solidFill>
                  <a:srgbClr val="0000AA"/>
                </a:solidFill>
                <a:latin typeface="Calibri" pitchFamily="34" charset="0"/>
                <a:ea typeface="Lucida Grande" charset="0"/>
                <a:cs typeface="Lucida Grande" charset="0"/>
                <a:sym typeface="Lucida Grande" charset="0"/>
              </a:rPr>
              <a:t>Magnitude 8.0 SOLOMON ISLANDS </a:t>
            </a:r>
          </a:p>
        </p:txBody>
      </p:sp>
      <p:sp>
        <p:nvSpPr>
          <p:cNvPr id="2053" name="Rectangle 4"/>
          <p:cNvSpPr>
            <a:spLocks/>
          </p:cNvSpPr>
          <p:nvPr/>
        </p:nvSpPr>
        <p:spPr bwMode="auto">
          <a:xfrm>
            <a:off x="2128838" y="596900"/>
            <a:ext cx="5627687" cy="342900"/>
          </a:xfrm>
          <a:prstGeom prst="rect">
            <a:avLst/>
          </a:prstGeom>
          <a:noFill/>
          <a:ln w="12700" cap="rnd">
            <a:noFill/>
            <a:round/>
            <a:headEnd/>
            <a:tailEnd/>
          </a:ln>
        </p:spPr>
        <p:txBody>
          <a:bodyPr lIns="38100" tIns="38100" rIns="38100" bIns="38100"/>
          <a:lstStyle/>
          <a:p>
            <a:r>
              <a:rPr lang="en-US" sz="1800" b="1">
                <a:solidFill>
                  <a:srgbClr val="0000AA"/>
                </a:solidFill>
                <a:latin typeface="Calibri" pitchFamily="34" charset="0"/>
                <a:ea typeface="Lucida Grande" charset="0"/>
                <a:cs typeface="Lucida Grande" charset="0"/>
                <a:sym typeface="Lucida Grande" charset="0"/>
              </a:rPr>
              <a:t>Wednesday, 6 February, 2013 at 01:12:23 UTC</a:t>
            </a:r>
          </a:p>
        </p:txBody>
      </p:sp>
      <p:grpSp>
        <p:nvGrpSpPr>
          <p:cNvPr id="2054" name="Group 7"/>
          <p:cNvGrpSpPr>
            <a:grpSpLocks/>
          </p:cNvGrpSpPr>
          <p:nvPr/>
        </p:nvGrpSpPr>
        <p:grpSpPr bwMode="auto">
          <a:xfrm>
            <a:off x="4662488" y="3597275"/>
            <a:ext cx="4302125" cy="2784475"/>
            <a:chOff x="0" y="0"/>
            <a:chExt cx="2907" cy="1859"/>
          </a:xfrm>
        </p:grpSpPr>
        <p:pic>
          <p:nvPicPr>
            <p:cNvPr id="2063" name="Picture 5"/>
            <p:cNvPicPr>
              <a:picLocks noChangeArrowheads="1"/>
            </p:cNvPicPr>
            <p:nvPr/>
          </p:nvPicPr>
          <p:blipFill>
            <a:blip r:embed="rId3" cstate="print"/>
            <a:srcRect/>
            <a:stretch>
              <a:fillRect/>
            </a:stretch>
          </p:blipFill>
          <p:spPr bwMode="auto">
            <a:xfrm>
              <a:off x="0" y="0"/>
              <a:ext cx="2907" cy="1859"/>
            </a:xfrm>
            <a:prstGeom prst="rect">
              <a:avLst/>
            </a:prstGeom>
            <a:noFill/>
            <a:ln w="25400">
              <a:noFill/>
              <a:round/>
              <a:headEnd/>
              <a:tailEnd/>
            </a:ln>
          </p:spPr>
        </p:pic>
        <p:sp>
          <p:nvSpPr>
            <p:cNvPr id="2064" name="AutoShape 6"/>
            <p:cNvSpPr>
              <a:spLocks/>
            </p:cNvSpPr>
            <p:nvPr/>
          </p:nvSpPr>
          <p:spPr bwMode="auto">
            <a:xfrm>
              <a:off x="1410" y="743"/>
              <a:ext cx="106" cy="100"/>
            </a:xfrm>
            <a:custGeom>
              <a:avLst/>
              <a:gdLst>
                <a:gd name="T0" fmla="*/ 53 w 21600"/>
                <a:gd name="T1" fmla="*/ 50 h 21600"/>
                <a:gd name="T2" fmla="*/ 0 60000 65536"/>
                <a:gd name="T3" fmla="*/ 0 w 21600"/>
                <a:gd name="T4" fmla="*/ 0 h 21600"/>
                <a:gd name="T5" fmla="*/ 21600 w 21600"/>
                <a:gd name="T6" fmla="*/ 21600 h 21600"/>
              </a:gdLst>
              <a:ahLst/>
              <a:cxnLst>
                <a:cxn ang="T2">
                  <a:pos x="T0" y="T1"/>
                </a:cxn>
              </a:cxnLst>
              <a:rect l="T3" t="T4" r="T5" b="T6"/>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chemeClr val="accent1"/>
            </a:solidFill>
            <a:ln w="25400" cap="flat">
              <a:solidFill>
                <a:srgbClr val="D90B00"/>
              </a:solidFill>
              <a:prstDash val="solid"/>
              <a:miter lim="800000"/>
              <a:headEnd type="none" w="med" len="med"/>
              <a:tailEnd type="none" w="med" len="med"/>
            </a:ln>
          </p:spPr>
          <p:txBody>
            <a:bodyPr lIns="0" tIns="0" rIns="0" bIns="0"/>
            <a:lstStyle/>
            <a:p>
              <a:endParaRPr lang="en-GB"/>
            </a:p>
          </p:txBody>
        </p:sp>
      </p:grpSp>
      <p:grpSp>
        <p:nvGrpSpPr>
          <p:cNvPr id="2055" name="Group 10"/>
          <p:cNvGrpSpPr>
            <a:grpSpLocks/>
          </p:cNvGrpSpPr>
          <p:nvPr/>
        </p:nvGrpSpPr>
        <p:grpSpPr bwMode="auto">
          <a:xfrm>
            <a:off x="231775" y="3600450"/>
            <a:ext cx="4124325" cy="2781300"/>
            <a:chOff x="0" y="0"/>
            <a:chExt cx="2744" cy="1846"/>
          </a:xfrm>
        </p:grpSpPr>
        <p:pic>
          <p:nvPicPr>
            <p:cNvPr id="2061" name="Picture 8"/>
            <p:cNvPicPr>
              <a:picLocks noChangeArrowheads="1"/>
            </p:cNvPicPr>
            <p:nvPr/>
          </p:nvPicPr>
          <p:blipFill>
            <a:blip r:embed="rId4" cstate="print"/>
            <a:srcRect/>
            <a:stretch>
              <a:fillRect/>
            </a:stretch>
          </p:blipFill>
          <p:spPr bwMode="auto">
            <a:xfrm>
              <a:off x="0" y="0"/>
              <a:ext cx="2744" cy="1846"/>
            </a:xfrm>
            <a:prstGeom prst="rect">
              <a:avLst/>
            </a:prstGeom>
            <a:noFill/>
            <a:ln w="12700">
              <a:noFill/>
              <a:miter lim="800000"/>
              <a:headEnd/>
              <a:tailEnd/>
            </a:ln>
          </p:spPr>
        </p:pic>
        <p:sp>
          <p:nvSpPr>
            <p:cNvPr id="2062" name="AutoShape 9"/>
            <p:cNvSpPr>
              <a:spLocks/>
            </p:cNvSpPr>
            <p:nvPr/>
          </p:nvSpPr>
          <p:spPr bwMode="auto">
            <a:xfrm>
              <a:off x="2092" y="674"/>
              <a:ext cx="96" cy="91"/>
            </a:xfrm>
            <a:custGeom>
              <a:avLst/>
              <a:gdLst>
                <a:gd name="T0" fmla="*/ 48 w 21600"/>
                <a:gd name="T1" fmla="*/ 45 h 21600"/>
                <a:gd name="T2" fmla="*/ 0 60000 65536"/>
                <a:gd name="T3" fmla="*/ 0 w 21600"/>
                <a:gd name="T4" fmla="*/ 0 h 21600"/>
                <a:gd name="T5" fmla="*/ 21600 w 21600"/>
                <a:gd name="T6" fmla="*/ 21600 h 21600"/>
              </a:gdLst>
              <a:ahLst/>
              <a:cxnLst>
                <a:cxn ang="T2">
                  <a:pos x="T0" y="T1"/>
                </a:cxn>
              </a:cxnLst>
              <a:rect l="T3" t="T4" r="T5" b="T6"/>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chemeClr val="accent1"/>
            </a:solidFill>
            <a:ln w="25400" cap="flat">
              <a:solidFill>
                <a:srgbClr val="D90B00"/>
              </a:solidFill>
              <a:prstDash val="solid"/>
              <a:miter lim="800000"/>
              <a:headEnd type="none" w="med" len="med"/>
              <a:tailEnd type="none" w="med" len="med"/>
            </a:ln>
          </p:spPr>
          <p:txBody>
            <a:bodyPr lIns="0" tIns="0" rIns="0" bIns="0"/>
            <a:lstStyle/>
            <a:p>
              <a:endParaRPr lang="en-GB"/>
            </a:p>
          </p:txBody>
        </p:sp>
      </p:grpSp>
      <p:sp>
        <p:nvSpPr>
          <p:cNvPr id="2056" name="Rectangle 11"/>
          <p:cNvSpPr>
            <a:spLocks/>
          </p:cNvSpPr>
          <p:nvPr/>
        </p:nvSpPr>
        <p:spPr bwMode="auto">
          <a:xfrm>
            <a:off x="323528" y="6165304"/>
            <a:ext cx="542925" cy="139700"/>
          </a:xfrm>
          <a:prstGeom prst="rect">
            <a:avLst/>
          </a:prstGeom>
          <a:noFill/>
          <a:ln w="12700">
            <a:noFill/>
            <a:miter lim="800000"/>
            <a:headEnd/>
            <a:tailEnd/>
          </a:ln>
        </p:spPr>
        <p:txBody>
          <a:bodyPr wrap="none" lIns="0" tIns="0" rIns="0" bIns="0">
            <a:spAutoFit/>
          </a:bodyPr>
          <a:lstStyle/>
          <a:p>
            <a:r>
              <a:rPr lang="en-US" sz="900" b="1" dirty="0">
                <a:solidFill>
                  <a:schemeClr val="tx1"/>
                </a:solidFill>
                <a:latin typeface="Lucida Grande" charset="0"/>
                <a:ea typeface="Lucida Grande" charset="0"/>
                <a:cs typeface="Lucida Grande" charset="0"/>
                <a:sym typeface="Lucida Grande" charset="0"/>
              </a:rPr>
              <a:t>Australia</a:t>
            </a:r>
          </a:p>
        </p:txBody>
      </p:sp>
      <p:pic>
        <p:nvPicPr>
          <p:cNvPr id="2057" name="Picture 12"/>
          <p:cNvPicPr>
            <a:picLocks noChangeArrowheads="1"/>
          </p:cNvPicPr>
          <p:nvPr/>
        </p:nvPicPr>
        <p:blipFill>
          <a:blip r:embed="rId5" cstate="print"/>
          <a:srcRect/>
          <a:stretch>
            <a:fillRect/>
          </a:stretch>
        </p:blipFill>
        <p:spPr bwMode="auto">
          <a:xfrm>
            <a:off x="147638" y="474663"/>
            <a:ext cx="1560512" cy="571500"/>
          </a:xfrm>
          <a:prstGeom prst="rect">
            <a:avLst/>
          </a:prstGeom>
          <a:noFill/>
          <a:ln w="12700" cap="rnd">
            <a:noFill/>
            <a:round/>
            <a:headEnd/>
            <a:tailEnd/>
          </a:ln>
        </p:spPr>
      </p:pic>
      <p:pic>
        <p:nvPicPr>
          <p:cNvPr id="2058" name="Picture 13"/>
          <p:cNvPicPr>
            <a:picLocks noChangeArrowheads="1"/>
          </p:cNvPicPr>
          <p:nvPr/>
        </p:nvPicPr>
        <p:blipFill>
          <a:blip r:embed="rId6" cstate="print"/>
          <a:srcRect b="9631"/>
          <a:stretch>
            <a:fillRect/>
          </a:stretch>
        </p:blipFill>
        <p:spPr bwMode="auto">
          <a:xfrm>
            <a:off x="920750" y="1031875"/>
            <a:ext cx="847725" cy="766763"/>
          </a:xfrm>
          <a:prstGeom prst="rect">
            <a:avLst/>
          </a:prstGeom>
          <a:noFill/>
          <a:ln w="12700" cap="rnd">
            <a:noFill/>
            <a:round/>
            <a:headEnd/>
            <a:tailEnd/>
          </a:ln>
        </p:spPr>
      </p:pic>
      <p:pic>
        <p:nvPicPr>
          <p:cNvPr id="2059" name="Picture 14"/>
          <p:cNvPicPr>
            <a:picLocks noChangeArrowheads="1"/>
          </p:cNvPicPr>
          <p:nvPr/>
        </p:nvPicPr>
        <p:blipFill>
          <a:blip r:embed="rId7" cstate="print"/>
          <a:srcRect/>
          <a:stretch>
            <a:fillRect/>
          </a:stretch>
        </p:blipFill>
        <p:spPr bwMode="auto">
          <a:xfrm>
            <a:off x="147638" y="966788"/>
            <a:ext cx="800100" cy="846137"/>
          </a:xfrm>
          <a:prstGeom prst="rect">
            <a:avLst/>
          </a:prstGeom>
          <a:noFill/>
          <a:ln w="12700" cap="rnd">
            <a:noFill/>
            <a:round/>
            <a:headEnd/>
            <a:tailEnd/>
          </a:ln>
        </p:spPr>
      </p:pic>
      <p:pic>
        <p:nvPicPr>
          <p:cNvPr id="2060" name="Picture 15"/>
          <p:cNvPicPr>
            <a:picLocks noChangeArrowheads="1"/>
          </p:cNvPicPr>
          <p:nvPr/>
        </p:nvPicPr>
        <p:blipFill>
          <a:blip r:embed="rId8" cstate="print"/>
          <a:srcRect/>
          <a:stretch>
            <a:fillRect/>
          </a:stretch>
        </p:blipFill>
        <p:spPr bwMode="auto">
          <a:xfrm>
            <a:off x="-196850" y="-255588"/>
            <a:ext cx="2278063" cy="1038226"/>
          </a:xfrm>
          <a:prstGeom prst="rect">
            <a:avLst/>
          </a:prstGeom>
          <a:noFill/>
          <a:ln w="12700" cap="rnd">
            <a:noFill/>
            <a:round/>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DF627181-24CB-4AC5-9602-0DF16C603B58}" type="slidenum">
              <a:rPr lang="en-US"/>
              <a:pPr/>
              <a:t>10</a:t>
            </a:fld>
            <a:endParaRPr lang="en-US"/>
          </a:p>
        </p:txBody>
      </p:sp>
      <p:sp>
        <p:nvSpPr>
          <p:cNvPr id="11267" name="Rectangle 2"/>
          <p:cNvSpPr>
            <a:spLocks/>
          </p:cNvSpPr>
          <p:nvPr/>
        </p:nvSpPr>
        <p:spPr bwMode="auto">
          <a:xfrm>
            <a:off x="2120900" y="122238"/>
            <a:ext cx="5627688" cy="355600"/>
          </a:xfrm>
          <a:prstGeom prst="rect">
            <a:avLst/>
          </a:prstGeom>
          <a:noFill/>
          <a:ln w="12700" cap="rnd">
            <a:noFill/>
            <a:round/>
            <a:headEnd/>
            <a:tailEnd/>
          </a:ln>
        </p:spPr>
        <p:txBody>
          <a:bodyPr lIns="0" tIns="0" rIns="0" bIns="0"/>
          <a:lstStyle/>
          <a:p>
            <a:r>
              <a:rPr lang="en-US" sz="2400" b="1">
                <a:solidFill>
                  <a:srgbClr val="0000AA"/>
                </a:solidFill>
                <a:latin typeface="Calibri" pitchFamily="34" charset="0"/>
                <a:ea typeface="Lucida Grande" charset="0"/>
                <a:cs typeface="Lucida Grande" charset="0"/>
                <a:sym typeface="Lucida Grande" charset="0"/>
              </a:rPr>
              <a:t>Magnitude 8.0 SOLOMON ISLANDS </a:t>
            </a:r>
          </a:p>
        </p:txBody>
      </p:sp>
      <p:sp>
        <p:nvSpPr>
          <p:cNvPr id="11268" name="Rectangle 3"/>
          <p:cNvSpPr>
            <a:spLocks/>
          </p:cNvSpPr>
          <p:nvPr/>
        </p:nvSpPr>
        <p:spPr bwMode="auto">
          <a:xfrm>
            <a:off x="2128838" y="596900"/>
            <a:ext cx="5627687" cy="266700"/>
          </a:xfrm>
          <a:prstGeom prst="rect">
            <a:avLst/>
          </a:prstGeom>
          <a:noFill/>
          <a:ln w="12700" cap="rnd">
            <a:noFill/>
            <a:round/>
            <a:headEnd/>
            <a:tailEnd/>
          </a:ln>
        </p:spPr>
        <p:txBody>
          <a:bodyPr lIns="0" tIns="0" rIns="0" bIns="0"/>
          <a:lstStyle/>
          <a:p>
            <a:r>
              <a:rPr lang="en-US" sz="1800" b="1">
                <a:solidFill>
                  <a:srgbClr val="0000AA"/>
                </a:solidFill>
                <a:latin typeface="Calibri" pitchFamily="34" charset="0"/>
                <a:ea typeface="Lucida Grande" charset="0"/>
                <a:cs typeface="Lucida Grande" charset="0"/>
                <a:sym typeface="Lucida Grande" charset="0"/>
              </a:rPr>
              <a:t>Wednesday, 6 February, 2013 at 01:12:23 UTC</a:t>
            </a:r>
          </a:p>
        </p:txBody>
      </p:sp>
      <p:pic>
        <p:nvPicPr>
          <p:cNvPr id="11269" name="Picture 4"/>
          <p:cNvPicPr>
            <a:picLocks noChangeArrowheads="1"/>
          </p:cNvPicPr>
          <p:nvPr/>
        </p:nvPicPr>
        <p:blipFill>
          <a:blip r:embed="rId2" cstate="print"/>
          <a:srcRect/>
          <a:stretch>
            <a:fillRect/>
          </a:stretch>
        </p:blipFill>
        <p:spPr bwMode="auto">
          <a:xfrm>
            <a:off x="147638" y="474663"/>
            <a:ext cx="1560512" cy="571500"/>
          </a:xfrm>
          <a:prstGeom prst="rect">
            <a:avLst/>
          </a:prstGeom>
          <a:noFill/>
          <a:ln w="12700" cap="rnd">
            <a:noFill/>
            <a:round/>
            <a:headEnd/>
            <a:tailEnd/>
          </a:ln>
        </p:spPr>
      </p:pic>
      <p:pic>
        <p:nvPicPr>
          <p:cNvPr id="11270" name="Picture 5"/>
          <p:cNvPicPr>
            <a:picLocks noChangeArrowheads="1"/>
          </p:cNvPicPr>
          <p:nvPr/>
        </p:nvPicPr>
        <p:blipFill>
          <a:blip r:embed="rId3" cstate="print"/>
          <a:srcRect b="9631"/>
          <a:stretch>
            <a:fillRect/>
          </a:stretch>
        </p:blipFill>
        <p:spPr bwMode="auto">
          <a:xfrm>
            <a:off x="920750" y="1031875"/>
            <a:ext cx="847725" cy="766763"/>
          </a:xfrm>
          <a:prstGeom prst="rect">
            <a:avLst/>
          </a:prstGeom>
          <a:noFill/>
          <a:ln w="12700" cap="rnd">
            <a:noFill/>
            <a:round/>
            <a:headEnd/>
            <a:tailEnd/>
          </a:ln>
        </p:spPr>
      </p:pic>
      <p:pic>
        <p:nvPicPr>
          <p:cNvPr id="11271" name="Picture 6"/>
          <p:cNvPicPr>
            <a:picLocks noChangeArrowheads="1"/>
          </p:cNvPicPr>
          <p:nvPr/>
        </p:nvPicPr>
        <p:blipFill>
          <a:blip r:embed="rId4" cstate="print"/>
          <a:srcRect/>
          <a:stretch>
            <a:fillRect/>
          </a:stretch>
        </p:blipFill>
        <p:spPr bwMode="auto">
          <a:xfrm>
            <a:off x="147638" y="966788"/>
            <a:ext cx="800100" cy="846137"/>
          </a:xfrm>
          <a:prstGeom prst="rect">
            <a:avLst/>
          </a:prstGeom>
          <a:noFill/>
          <a:ln w="12700" cap="rnd">
            <a:noFill/>
            <a:round/>
            <a:headEnd/>
            <a:tailEnd/>
          </a:ln>
        </p:spPr>
      </p:pic>
      <p:pic>
        <p:nvPicPr>
          <p:cNvPr id="11272" name="Picture 7"/>
          <p:cNvPicPr>
            <a:picLocks noChangeArrowheads="1"/>
          </p:cNvPicPr>
          <p:nvPr/>
        </p:nvPicPr>
        <p:blipFill>
          <a:blip r:embed="rId5" cstate="print"/>
          <a:srcRect/>
          <a:stretch>
            <a:fillRect/>
          </a:stretch>
        </p:blipFill>
        <p:spPr bwMode="auto">
          <a:xfrm>
            <a:off x="-196850" y="-255588"/>
            <a:ext cx="2278063" cy="1038226"/>
          </a:xfrm>
          <a:prstGeom prst="rect">
            <a:avLst/>
          </a:prstGeom>
          <a:noFill/>
          <a:ln w="12700" cap="rnd">
            <a:noFill/>
            <a:round/>
            <a:headEnd/>
            <a:tailEnd/>
          </a:ln>
        </p:spPr>
      </p:pic>
      <p:sp>
        <p:nvSpPr>
          <p:cNvPr id="11273" name="Rectangle 8"/>
          <p:cNvSpPr>
            <a:spLocks/>
          </p:cNvSpPr>
          <p:nvPr/>
        </p:nvSpPr>
        <p:spPr bwMode="auto">
          <a:xfrm>
            <a:off x="244475" y="2120900"/>
            <a:ext cx="4802188" cy="533400"/>
          </a:xfrm>
          <a:prstGeom prst="rect">
            <a:avLst/>
          </a:prstGeom>
          <a:noFill/>
          <a:ln w="12700">
            <a:noFill/>
            <a:miter lim="800000"/>
            <a:headEnd/>
            <a:tailEnd/>
          </a:ln>
        </p:spPr>
        <p:txBody>
          <a:bodyPr lIns="0" tIns="0" rIns="0" bIns="0"/>
          <a:lstStyle/>
          <a:p>
            <a:r>
              <a:rPr lang="en-US" sz="1800" b="1">
                <a:solidFill>
                  <a:srgbClr val="0000AA"/>
                </a:solidFill>
                <a:latin typeface="Calibri" pitchFamily="34" charset="0"/>
                <a:ea typeface="Lucida Grande" charset="0"/>
                <a:cs typeface="Lucida Grande" charset="0"/>
                <a:sym typeface="Lucida Grande" charset="0"/>
              </a:rPr>
              <a:t>Seismogram recordings by various seismometers across the UK</a:t>
            </a:r>
          </a:p>
        </p:txBody>
      </p:sp>
      <p:pic>
        <p:nvPicPr>
          <p:cNvPr id="11274" name="Picture 11"/>
          <p:cNvPicPr>
            <a:picLocks noChangeAspect="1"/>
          </p:cNvPicPr>
          <p:nvPr/>
        </p:nvPicPr>
        <p:blipFill>
          <a:blip r:embed="rId6" cstate="print"/>
          <a:srcRect/>
          <a:stretch>
            <a:fillRect/>
          </a:stretch>
        </p:blipFill>
        <p:spPr bwMode="auto">
          <a:xfrm>
            <a:off x="34925" y="3565525"/>
            <a:ext cx="5257800" cy="2962275"/>
          </a:xfrm>
          <a:prstGeom prst="rect">
            <a:avLst/>
          </a:prstGeom>
          <a:noFill/>
          <a:ln w="25400">
            <a:noFill/>
            <a:miter lim="800000"/>
            <a:headEnd/>
            <a:tailEnd/>
          </a:ln>
        </p:spPr>
      </p:pic>
      <p:pic>
        <p:nvPicPr>
          <p:cNvPr id="11275" name="Picture 13"/>
          <p:cNvPicPr>
            <a:picLocks noChangeAspect="1"/>
          </p:cNvPicPr>
          <p:nvPr/>
        </p:nvPicPr>
        <p:blipFill>
          <a:blip r:embed="rId7" cstate="print"/>
          <a:srcRect/>
          <a:stretch>
            <a:fillRect/>
          </a:stretch>
        </p:blipFill>
        <p:spPr bwMode="auto">
          <a:xfrm>
            <a:off x="5262563" y="1557338"/>
            <a:ext cx="3773487" cy="4724400"/>
          </a:xfrm>
          <a:prstGeom prst="rect">
            <a:avLst/>
          </a:prstGeom>
          <a:noFill/>
          <a:ln w="25400">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8C659A78-C993-4D5B-B9B1-A68B675D0AAD}" type="slidenum">
              <a:rPr lang="en-US"/>
              <a:pPr/>
              <a:t>11</a:t>
            </a:fld>
            <a:endParaRPr lang="en-US"/>
          </a:p>
        </p:txBody>
      </p:sp>
      <p:sp>
        <p:nvSpPr>
          <p:cNvPr id="12291" name="Rectangle 1"/>
          <p:cNvSpPr>
            <a:spLocks/>
          </p:cNvSpPr>
          <p:nvPr/>
        </p:nvSpPr>
        <p:spPr bwMode="auto">
          <a:xfrm>
            <a:off x="2120900" y="122238"/>
            <a:ext cx="5627688" cy="355600"/>
          </a:xfrm>
          <a:prstGeom prst="rect">
            <a:avLst/>
          </a:prstGeom>
          <a:noFill/>
          <a:ln w="12700" cap="rnd">
            <a:noFill/>
            <a:round/>
            <a:headEnd/>
            <a:tailEnd/>
          </a:ln>
        </p:spPr>
        <p:txBody>
          <a:bodyPr lIns="0" tIns="0" rIns="0" bIns="0"/>
          <a:lstStyle/>
          <a:p>
            <a:r>
              <a:rPr lang="en-US" sz="2400" b="1">
                <a:solidFill>
                  <a:srgbClr val="0000AA"/>
                </a:solidFill>
                <a:latin typeface="Calibri" pitchFamily="34" charset="0"/>
                <a:ea typeface="Lucida Grande" charset="0"/>
                <a:cs typeface="Lucida Grande" charset="0"/>
                <a:sym typeface="Lucida Grande" charset="0"/>
              </a:rPr>
              <a:t>Magnitude 8.0 SOLOMON ISLANDS </a:t>
            </a:r>
          </a:p>
        </p:txBody>
      </p:sp>
      <p:sp>
        <p:nvSpPr>
          <p:cNvPr id="12292" name="Rectangle 2"/>
          <p:cNvSpPr>
            <a:spLocks/>
          </p:cNvSpPr>
          <p:nvPr/>
        </p:nvSpPr>
        <p:spPr bwMode="auto">
          <a:xfrm>
            <a:off x="2128838" y="596900"/>
            <a:ext cx="5627687" cy="266700"/>
          </a:xfrm>
          <a:prstGeom prst="rect">
            <a:avLst/>
          </a:prstGeom>
          <a:noFill/>
          <a:ln w="12700" cap="rnd">
            <a:noFill/>
            <a:round/>
            <a:headEnd/>
            <a:tailEnd/>
          </a:ln>
        </p:spPr>
        <p:txBody>
          <a:bodyPr lIns="0" tIns="0" rIns="0" bIns="0"/>
          <a:lstStyle/>
          <a:p>
            <a:r>
              <a:rPr lang="en-US" sz="1800" b="1">
                <a:solidFill>
                  <a:srgbClr val="0000AA"/>
                </a:solidFill>
                <a:latin typeface="Calibri" pitchFamily="34" charset="0"/>
                <a:ea typeface="Lucida Grande" charset="0"/>
                <a:cs typeface="Lucida Grande" charset="0"/>
                <a:sym typeface="Lucida Grande" charset="0"/>
              </a:rPr>
              <a:t>Wednesday, 6 February, 2013 at 01:12:23 UTC</a:t>
            </a:r>
          </a:p>
        </p:txBody>
      </p:sp>
      <p:sp>
        <p:nvSpPr>
          <p:cNvPr id="12293" name="Rectangle 3"/>
          <p:cNvSpPr>
            <a:spLocks/>
          </p:cNvSpPr>
          <p:nvPr/>
        </p:nvSpPr>
        <p:spPr bwMode="auto">
          <a:xfrm>
            <a:off x="2222500" y="1460500"/>
            <a:ext cx="1571625" cy="276225"/>
          </a:xfrm>
          <a:prstGeom prst="rect">
            <a:avLst/>
          </a:prstGeom>
          <a:noFill/>
          <a:ln w="12700">
            <a:noFill/>
            <a:miter lim="800000"/>
            <a:headEnd/>
            <a:tailEnd/>
          </a:ln>
        </p:spPr>
        <p:txBody>
          <a:bodyPr wrap="none" lIns="0" tIns="0" rIns="0" bIns="0">
            <a:spAutoFit/>
          </a:bodyPr>
          <a:lstStyle/>
          <a:p>
            <a:r>
              <a:rPr lang="en-US" sz="1800" b="1">
                <a:solidFill>
                  <a:srgbClr val="001F67"/>
                </a:solidFill>
                <a:latin typeface="Calibri" pitchFamily="34" charset="0"/>
                <a:ea typeface="Lucida Grande" charset="0"/>
                <a:cs typeface="Lucida Grande" charset="0"/>
                <a:sym typeface="Lucida Grande" charset="0"/>
              </a:rPr>
              <a:t>Find out more….</a:t>
            </a:r>
          </a:p>
        </p:txBody>
      </p:sp>
      <p:pic>
        <p:nvPicPr>
          <p:cNvPr id="12294" name="Picture 4"/>
          <p:cNvPicPr>
            <a:picLocks noChangeArrowheads="1"/>
          </p:cNvPicPr>
          <p:nvPr/>
        </p:nvPicPr>
        <p:blipFill>
          <a:blip r:embed="rId2" cstate="print"/>
          <a:srcRect/>
          <a:stretch>
            <a:fillRect/>
          </a:stretch>
        </p:blipFill>
        <p:spPr bwMode="auto">
          <a:xfrm>
            <a:off x="147638" y="474663"/>
            <a:ext cx="1560512" cy="571500"/>
          </a:xfrm>
          <a:prstGeom prst="rect">
            <a:avLst/>
          </a:prstGeom>
          <a:noFill/>
          <a:ln w="12700" cap="rnd">
            <a:noFill/>
            <a:round/>
            <a:headEnd/>
            <a:tailEnd/>
          </a:ln>
        </p:spPr>
      </p:pic>
      <p:pic>
        <p:nvPicPr>
          <p:cNvPr id="12295" name="Picture 5"/>
          <p:cNvPicPr>
            <a:picLocks noChangeArrowheads="1"/>
          </p:cNvPicPr>
          <p:nvPr/>
        </p:nvPicPr>
        <p:blipFill>
          <a:blip r:embed="rId3" cstate="print"/>
          <a:srcRect b="9631"/>
          <a:stretch>
            <a:fillRect/>
          </a:stretch>
        </p:blipFill>
        <p:spPr bwMode="auto">
          <a:xfrm>
            <a:off x="920750" y="1031875"/>
            <a:ext cx="847725" cy="766763"/>
          </a:xfrm>
          <a:prstGeom prst="rect">
            <a:avLst/>
          </a:prstGeom>
          <a:noFill/>
          <a:ln w="12700" cap="rnd">
            <a:noFill/>
            <a:round/>
            <a:headEnd/>
            <a:tailEnd/>
          </a:ln>
        </p:spPr>
      </p:pic>
      <p:pic>
        <p:nvPicPr>
          <p:cNvPr id="12296" name="Picture 6"/>
          <p:cNvPicPr>
            <a:picLocks noChangeArrowheads="1"/>
          </p:cNvPicPr>
          <p:nvPr/>
        </p:nvPicPr>
        <p:blipFill>
          <a:blip r:embed="rId4" cstate="print"/>
          <a:srcRect/>
          <a:stretch>
            <a:fillRect/>
          </a:stretch>
        </p:blipFill>
        <p:spPr bwMode="auto">
          <a:xfrm>
            <a:off x="147638" y="966788"/>
            <a:ext cx="800100" cy="846137"/>
          </a:xfrm>
          <a:prstGeom prst="rect">
            <a:avLst/>
          </a:prstGeom>
          <a:noFill/>
          <a:ln w="12700" cap="rnd">
            <a:noFill/>
            <a:round/>
            <a:headEnd/>
            <a:tailEnd/>
          </a:ln>
        </p:spPr>
      </p:pic>
      <p:pic>
        <p:nvPicPr>
          <p:cNvPr id="12297" name="Picture 7"/>
          <p:cNvPicPr>
            <a:picLocks noChangeArrowheads="1"/>
          </p:cNvPicPr>
          <p:nvPr/>
        </p:nvPicPr>
        <p:blipFill>
          <a:blip r:embed="rId5" cstate="print"/>
          <a:srcRect/>
          <a:stretch>
            <a:fillRect/>
          </a:stretch>
        </p:blipFill>
        <p:spPr bwMode="auto">
          <a:xfrm>
            <a:off x="-196850" y="-255588"/>
            <a:ext cx="2278063" cy="1038226"/>
          </a:xfrm>
          <a:prstGeom prst="rect">
            <a:avLst/>
          </a:prstGeom>
          <a:noFill/>
          <a:ln w="12700" cap="rnd">
            <a:noFill/>
            <a:round/>
            <a:headEnd/>
            <a:tailEnd/>
          </a:ln>
        </p:spPr>
      </p:pic>
      <p:sp>
        <p:nvSpPr>
          <p:cNvPr id="12298" name="Rectangle 10"/>
          <p:cNvSpPr>
            <a:spLocks noChangeArrowheads="1"/>
          </p:cNvSpPr>
          <p:nvPr/>
        </p:nvSpPr>
        <p:spPr bwMode="auto">
          <a:xfrm>
            <a:off x="539750" y="2205038"/>
            <a:ext cx="8280400" cy="4032250"/>
          </a:xfrm>
          <a:prstGeom prst="rect">
            <a:avLst/>
          </a:prstGeom>
          <a:noFill/>
          <a:ln w="9525">
            <a:noFill/>
            <a:miter lim="800000"/>
            <a:headEnd/>
            <a:tailEnd/>
          </a:ln>
        </p:spPr>
        <p:txBody>
          <a:bodyPr>
            <a:spAutoFit/>
          </a:bodyPr>
          <a:lstStyle/>
          <a:p>
            <a:pPr marL="285750" indent="-285750">
              <a:buClr>
                <a:srgbClr val="000000"/>
              </a:buClr>
              <a:buSzPct val="100000"/>
              <a:buFont typeface="Arial" charset="0"/>
              <a:buChar char="•"/>
            </a:pPr>
            <a:r>
              <a:rPr lang="en-US" sz="1600">
                <a:solidFill>
                  <a:schemeClr val="tx1"/>
                </a:solidFill>
                <a:latin typeface="Calibri" pitchFamily="34" charset="0"/>
                <a:ea typeface="Lucida Grande" charset="0"/>
                <a:cs typeface="Lucida Grande" charset="0"/>
                <a:sym typeface="Lucida Grande" charset="0"/>
              </a:rPr>
              <a:t>BGS (British Geological Survey) – seismology and earthquakes – frequently asked questions </a:t>
            </a:r>
            <a:r>
              <a:rPr lang="en-US" sz="1600">
                <a:solidFill>
                  <a:schemeClr val="tx1"/>
                </a:solidFill>
                <a:latin typeface="Calibri" pitchFamily="34" charset="0"/>
                <a:ea typeface="Lucida Grande" charset="0"/>
                <a:cs typeface="Lucida Grande" charset="0"/>
                <a:sym typeface="Lucida Grande" charset="0"/>
                <a:hlinkClick r:id="rId6"/>
              </a:rPr>
              <a:t>http://www.earthquakes.bgs.ac.uk/education/faqs/faq_index.html</a:t>
            </a:r>
            <a:endParaRPr lang="en-US" sz="1600">
              <a:solidFill>
                <a:schemeClr val="tx1"/>
              </a:solidFill>
              <a:latin typeface="Calibri" pitchFamily="34" charset="0"/>
              <a:ea typeface="Lucida Grande" charset="0"/>
              <a:cs typeface="Lucida Grande" charset="0"/>
              <a:sym typeface="Lucida Grande" charset="0"/>
            </a:endParaRPr>
          </a:p>
          <a:p>
            <a:pPr marL="285750" indent="-285750">
              <a:buClr>
                <a:srgbClr val="000000"/>
              </a:buClr>
              <a:buSzPct val="100000"/>
              <a:buFont typeface="Arial" charset="0"/>
              <a:buChar char="•"/>
            </a:pPr>
            <a:endParaRPr lang="en-US" sz="1600">
              <a:solidFill>
                <a:schemeClr val="tx1"/>
              </a:solidFill>
              <a:latin typeface="Calibri" pitchFamily="34" charset="0"/>
              <a:ea typeface="Lucida Grande" charset="0"/>
              <a:cs typeface="Lucida Grande" charset="0"/>
              <a:sym typeface="Lucida Grande" charset="0"/>
            </a:endParaRPr>
          </a:p>
          <a:p>
            <a:pPr marL="285750" indent="-285750">
              <a:buClr>
                <a:srgbClr val="000000"/>
              </a:buClr>
              <a:buSzPct val="100000"/>
              <a:buFont typeface="Arial" charset="0"/>
              <a:buChar char="•"/>
            </a:pPr>
            <a:r>
              <a:rPr lang="en-US" sz="1600">
                <a:solidFill>
                  <a:schemeClr val="tx1"/>
                </a:solidFill>
                <a:latin typeface="Calibri" pitchFamily="34" charset="0"/>
                <a:ea typeface="Lucida Grande" charset="0"/>
                <a:cs typeface="Lucida Grande" charset="0"/>
                <a:sym typeface="Lucida Grande" charset="0"/>
              </a:rPr>
              <a:t>IRIS (Incorporated Research Institutions for Seismology) – learning about earthquakes </a:t>
            </a:r>
            <a:r>
              <a:rPr lang="en-US" sz="1600">
                <a:solidFill>
                  <a:schemeClr val="tx1"/>
                </a:solidFill>
                <a:latin typeface="Calibri" pitchFamily="34" charset="0"/>
                <a:ea typeface="Lucida Grande" charset="0"/>
                <a:cs typeface="Lucida Grande" charset="0"/>
                <a:sym typeface="Lucida Grande" charset="0"/>
                <a:hlinkClick r:id="rId7"/>
              </a:rPr>
              <a:t>http://www.iris.edu/hq/programs/education_and_outreach/students</a:t>
            </a:r>
            <a:endParaRPr lang="en-US" sz="1600">
              <a:solidFill>
                <a:schemeClr val="tx1"/>
              </a:solidFill>
              <a:latin typeface="Calibri" pitchFamily="34" charset="0"/>
              <a:ea typeface="Lucida Grande" charset="0"/>
              <a:cs typeface="Lucida Grande" charset="0"/>
              <a:sym typeface="Lucida Grande" charset="0"/>
            </a:endParaRPr>
          </a:p>
          <a:p>
            <a:pPr marL="285750" indent="-285750"/>
            <a:endParaRPr lang="en-US" sz="1600">
              <a:solidFill>
                <a:schemeClr val="tx1"/>
              </a:solidFill>
              <a:latin typeface="Calibri" pitchFamily="34" charset="0"/>
              <a:ea typeface="Lucida Grande" charset="0"/>
              <a:cs typeface="Lucida Grande" charset="0"/>
              <a:sym typeface="Lucida Grande" charset="0"/>
            </a:endParaRPr>
          </a:p>
          <a:p>
            <a:pPr marL="285750" indent="-285750">
              <a:buClr>
                <a:srgbClr val="000000"/>
              </a:buClr>
              <a:buSzPct val="100000"/>
              <a:buFont typeface="Arial" charset="0"/>
              <a:buChar char="•"/>
            </a:pPr>
            <a:r>
              <a:rPr lang="en-US" sz="1600">
                <a:solidFill>
                  <a:schemeClr val="tx1"/>
                </a:solidFill>
                <a:latin typeface="Calibri" pitchFamily="34" charset="0"/>
                <a:ea typeface="Lucida Grande" charset="0"/>
                <a:cs typeface="Lucida Grande" charset="0"/>
                <a:sym typeface="Lucida Grande" charset="0"/>
              </a:rPr>
              <a:t>UK School Seismology Project – classroom activities, videos and support documents </a:t>
            </a:r>
            <a:r>
              <a:rPr lang="en-US" sz="1600">
                <a:solidFill>
                  <a:schemeClr val="tx1"/>
                </a:solidFill>
                <a:latin typeface="Calibri" pitchFamily="34" charset="0"/>
                <a:ea typeface="Lucida Grande" charset="0"/>
                <a:cs typeface="Lucida Grande" charset="0"/>
                <a:sym typeface="Lucida Grande" charset="0"/>
                <a:hlinkClick r:id="rId8"/>
              </a:rPr>
              <a:t>http://www.bgs.ac.uk/schoolseismology/home.html</a:t>
            </a:r>
            <a:endParaRPr lang="en-US" sz="1600">
              <a:solidFill>
                <a:schemeClr val="tx1"/>
              </a:solidFill>
              <a:latin typeface="Calibri" pitchFamily="34" charset="0"/>
              <a:ea typeface="Lucida Grande" charset="0"/>
              <a:cs typeface="Lucida Grande" charset="0"/>
              <a:sym typeface="Lucida Grande" charset="0"/>
            </a:endParaRPr>
          </a:p>
          <a:p>
            <a:pPr marL="285750" indent="-285750"/>
            <a:endParaRPr lang="en-US" sz="1600">
              <a:solidFill>
                <a:schemeClr val="tx1"/>
              </a:solidFill>
              <a:latin typeface="Calibri" pitchFamily="34" charset="0"/>
              <a:ea typeface="Lucida Grande" charset="0"/>
              <a:cs typeface="Lucida Grande" charset="0"/>
              <a:sym typeface="Lucida Grande" charset="0"/>
            </a:endParaRPr>
          </a:p>
          <a:p>
            <a:pPr marL="285750" indent="-285750">
              <a:buClr>
                <a:srgbClr val="000000"/>
              </a:buClr>
              <a:buSzPct val="100000"/>
              <a:buFont typeface="Arial" charset="0"/>
              <a:buChar char="•"/>
            </a:pPr>
            <a:r>
              <a:rPr lang="en-US" sz="1600">
                <a:solidFill>
                  <a:schemeClr val="tx1"/>
                </a:solidFill>
                <a:latin typeface="Calibri" pitchFamily="34" charset="0"/>
                <a:ea typeface="Lucida Grande" charset="0"/>
                <a:cs typeface="Lucida Grande" charset="0"/>
                <a:sym typeface="Lucida Grande" charset="0"/>
              </a:rPr>
              <a:t>USGS (United States Geological Survey) – FAQs, glossary, posters, animations </a:t>
            </a:r>
            <a:r>
              <a:rPr lang="en-US" sz="1600">
                <a:solidFill>
                  <a:schemeClr val="tx1"/>
                </a:solidFill>
                <a:latin typeface="Calibri" pitchFamily="34" charset="0"/>
                <a:ea typeface="Lucida Grande" charset="0"/>
                <a:cs typeface="Lucida Grande" charset="0"/>
                <a:sym typeface="Lucida Grande" charset="0"/>
                <a:hlinkClick r:id="rId9"/>
              </a:rPr>
              <a:t>http://earthquake.usgs.gov/learn/</a:t>
            </a:r>
            <a:endParaRPr lang="en-US" sz="1600">
              <a:solidFill>
                <a:schemeClr val="tx1"/>
              </a:solidFill>
              <a:latin typeface="Calibri" pitchFamily="34" charset="0"/>
              <a:ea typeface="Lucida Grande" charset="0"/>
              <a:cs typeface="Lucida Grande" charset="0"/>
              <a:sym typeface="Lucida Grande" charset="0"/>
            </a:endParaRPr>
          </a:p>
          <a:p>
            <a:pPr marL="285750" indent="-285750">
              <a:buClr>
                <a:srgbClr val="000000"/>
              </a:buClr>
              <a:buSzPct val="100000"/>
              <a:buFont typeface="Arial" charset="0"/>
              <a:buChar char="•"/>
            </a:pPr>
            <a:endParaRPr lang="en-US" sz="1600">
              <a:solidFill>
                <a:schemeClr val="tx1"/>
              </a:solidFill>
              <a:latin typeface="Calibri" pitchFamily="34" charset="0"/>
              <a:ea typeface="Lucida Grande" charset="0"/>
              <a:cs typeface="Lucida Grande" charset="0"/>
              <a:sym typeface="Lucida Grande" charset="0"/>
            </a:endParaRPr>
          </a:p>
          <a:p>
            <a:pPr marL="285750" indent="-285750">
              <a:buSzPct val="100000"/>
              <a:buFont typeface="Arial" charset="0"/>
              <a:buChar char="•"/>
            </a:pPr>
            <a:r>
              <a:rPr lang="en-US" sz="1600">
                <a:solidFill>
                  <a:schemeClr val="tx1"/>
                </a:solidFill>
                <a:latin typeface="Calibri" pitchFamily="34" charset="0"/>
                <a:ea typeface="Lucida Grande" charset="0"/>
                <a:cs typeface="Lucida Grande" charset="0"/>
                <a:sym typeface="Lucida Grande" charset="0"/>
              </a:rPr>
              <a:t>USGS summary of the Solomon earthquake </a:t>
            </a:r>
            <a:r>
              <a:rPr lang="en-US" sz="1600">
                <a:solidFill>
                  <a:schemeClr val="tx1"/>
                </a:solidFill>
                <a:latin typeface="Calibri" pitchFamily="34" charset="0"/>
                <a:ea typeface="Lucida Grande" charset="0"/>
                <a:cs typeface="Lucida Grande" charset="0"/>
                <a:sym typeface="Lucida Grande" charset="0"/>
                <a:hlinkClick r:id="rId10"/>
              </a:rPr>
              <a:t>http://origin-earthquake.usgs.gov/earthquakes/eventpage/usc000f1s0#summary</a:t>
            </a:r>
            <a:endParaRPr lang="en-US" sz="1600">
              <a:solidFill>
                <a:schemeClr val="tx1"/>
              </a:solidFill>
              <a:latin typeface="Calibri" pitchFamily="34" charset="0"/>
              <a:ea typeface="Lucida Grande" charset="0"/>
              <a:cs typeface="Lucida Grande" charset="0"/>
              <a:sym typeface="Lucida Grande" charset="0"/>
            </a:endParaRPr>
          </a:p>
          <a:p>
            <a:pPr marL="285750" indent="-285750">
              <a:buSzPct val="100000"/>
              <a:buFont typeface="Arial" charset="0"/>
              <a:buChar char="•"/>
            </a:pPr>
            <a:endParaRPr lang="en-US" sz="1600">
              <a:solidFill>
                <a:schemeClr val="tx1"/>
              </a:solidFill>
              <a:latin typeface="Calibri" pitchFamily="34" charset="0"/>
              <a:ea typeface="Lucida Grande" charset="0"/>
              <a:cs typeface="Lucida Grande" charset="0"/>
              <a:sym typeface="Lucida Grande" charset="0"/>
            </a:endParaRPr>
          </a:p>
          <a:p>
            <a:pPr marL="285750" indent="-285750">
              <a:buClr>
                <a:srgbClr val="000000"/>
              </a:buClr>
              <a:buSzPct val="100000"/>
              <a:buFont typeface="Arial" charset="0"/>
              <a:buChar char="•"/>
            </a:pPr>
            <a:r>
              <a:rPr lang="en-US" sz="1600">
                <a:solidFill>
                  <a:schemeClr val="tx1"/>
                </a:solidFill>
                <a:latin typeface="Calibri" pitchFamily="34" charset="0"/>
                <a:ea typeface="Lucida Grande" charset="0"/>
                <a:cs typeface="Lucida Grande" charset="0"/>
                <a:sym typeface="Lucida Grande" charset="0"/>
              </a:rPr>
              <a:t>Tsunami information </a:t>
            </a:r>
            <a:r>
              <a:rPr lang="en-US" sz="1600">
                <a:solidFill>
                  <a:schemeClr val="tx1"/>
                </a:solidFill>
                <a:latin typeface="Calibri" pitchFamily="34" charset="0"/>
                <a:ea typeface="Lucida Grande" charset="0"/>
                <a:cs typeface="Lucida Grande" charset="0"/>
                <a:sym typeface="Lucida Grande" charset="0"/>
                <a:hlinkClick r:id="rId11"/>
              </a:rPr>
              <a:t>http://nctr.pmel.noaa.gov/solomon20130206/</a:t>
            </a:r>
            <a:endParaRPr lang="en-US" sz="1600">
              <a:solidFill>
                <a:schemeClr val="tx1"/>
              </a:solidFill>
              <a:latin typeface="Calibri" pitchFamily="34" charset="0"/>
              <a:ea typeface="Lucida Grande" charset="0"/>
              <a:cs typeface="Lucida Grande" charset="0"/>
              <a:sym typeface="Lucida Grande"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p:cNvSpPr>
          <p:nvPr/>
        </p:nvSpPr>
        <p:spPr bwMode="auto">
          <a:xfrm>
            <a:off x="2120900" y="122238"/>
            <a:ext cx="5627688" cy="355600"/>
          </a:xfrm>
          <a:prstGeom prst="rect">
            <a:avLst/>
          </a:prstGeom>
          <a:noFill/>
          <a:ln w="12700" cap="rnd">
            <a:noFill/>
            <a:round/>
            <a:headEnd/>
            <a:tailEnd/>
          </a:ln>
        </p:spPr>
        <p:txBody>
          <a:bodyPr lIns="0" tIns="0" rIns="0" bIns="0"/>
          <a:lstStyle/>
          <a:p>
            <a:r>
              <a:rPr lang="en-US" sz="2400" b="1">
                <a:solidFill>
                  <a:srgbClr val="0000AA"/>
                </a:solidFill>
                <a:latin typeface="Calibri" pitchFamily="34" charset="0"/>
                <a:ea typeface="Lucida Grande" charset="0"/>
                <a:cs typeface="Lucida Grande" charset="0"/>
                <a:sym typeface="Lucida Grande" charset="0"/>
              </a:rPr>
              <a:t>Magnitude 8.0 SOLOMON ISLANDS </a:t>
            </a:r>
          </a:p>
        </p:txBody>
      </p:sp>
      <p:sp>
        <p:nvSpPr>
          <p:cNvPr id="3075" name="Rectangle 2"/>
          <p:cNvSpPr>
            <a:spLocks/>
          </p:cNvSpPr>
          <p:nvPr/>
        </p:nvSpPr>
        <p:spPr bwMode="auto">
          <a:xfrm>
            <a:off x="2128838" y="596900"/>
            <a:ext cx="5627687" cy="266700"/>
          </a:xfrm>
          <a:prstGeom prst="rect">
            <a:avLst/>
          </a:prstGeom>
          <a:noFill/>
          <a:ln w="12700" cap="rnd">
            <a:noFill/>
            <a:round/>
            <a:headEnd/>
            <a:tailEnd/>
          </a:ln>
        </p:spPr>
        <p:txBody>
          <a:bodyPr lIns="0" tIns="0" rIns="0" bIns="0"/>
          <a:lstStyle/>
          <a:p>
            <a:r>
              <a:rPr lang="en-US" sz="1800" b="1">
                <a:solidFill>
                  <a:srgbClr val="0000AA"/>
                </a:solidFill>
                <a:latin typeface="Calibri" pitchFamily="34" charset="0"/>
                <a:ea typeface="Lucida Grande" charset="0"/>
                <a:cs typeface="Lucida Grande" charset="0"/>
                <a:sym typeface="Lucida Grande" charset="0"/>
              </a:rPr>
              <a:t>Wednesday, 6 February, 2013 at 01:12:23 UTC</a:t>
            </a:r>
          </a:p>
        </p:txBody>
      </p:sp>
      <p:pic>
        <p:nvPicPr>
          <p:cNvPr id="3076" name="Picture 3"/>
          <p:cNvPicPr>
            <a:picLocks noChangeArrowheads="1"/>
          </p:cNvPicPr>
          <p:nvPr/>
        </p:nvPicPr>
        <p:blipFill>
          <a:blip r:embed="rId2" cstate="print"/>
          <a:srcRect/>
          <a:stretch>
            <a:fillRect/>
          </a:stretch>
        </p:blipFill>
        <p:spPr bwMode="auto">
          <a:xfrm>
            <a:off x="3033713" y="1435100"/>
            <a:ext cx="5867400" cy="4545013"/>
          </a:xfrm>
          <a:prstGeom prst="rect">
            <a:avLst/>
          </a:prstGeom>
          <a:noFill/>
          <a:ln w="12700">
            <a:noFill/>
            <a:miter lim="800000"/>
            <a:headEnd/>
            <a:tailEnd/>
          </a:ln>
        </p:spPr>
      </p:pic>
      <p:sp>
        <p:nvSpPr>
          <p:cNvPr id="3077" name="Rectangle 4"/>
          <p:cNvSpPr>
            <a:spLocks/>
          </p:cNvSpPr>
          <p:nvPr/>
        </p:nvSpPr>
        <p:spPr bwMode="auto">
          <a:xfrm>
            <a:off x="246063" y="1993900"/>
            <a:ext cx="2535237" cy="3200400"/>
          </a:xfrm>
          <a:prstGeom prst="rect">
            <a:avLst/>
          </a:prstGeom>
          <a:noFill/>
          <a:ln w="12700">
            <a:noFill/>
            <a:miter lim="800000"/>
            <a:headEnd/>
            <a:tailEnd/>
          </a:ln>
        </p:spPr>
        <p:txBody>
          <a:bodyPr lIns="0" tIns="0" rIns="0" bIns="0"/>
          <a:lstStyle/>
          <a:p>
            <a:pPr>
              <a:spcBef>
                <a:spcPts val="1200"/>
              </a:spcBef>
            </a:pPr>
            <a:r>
              <a:rPr lang="en-US" sz="1800">
                <a:solidFill>
                  <a:schemeClr val="tx1"/>
                </a:solidFill>
                <a:latin typeface="Calibri" pitchFamily="34" charset="0"/>
                <a:ea typeface="Lucida Grande" charset="0"/>
                <a:cs typeface="Lucida Grande" charset="0"/>
                <a:sym typeface="Lucida Grande" charset="0"/>
              </a:rPr>
              <a:t>Tsunami model amplitude information is shown colour-coded to the scale. Filled colours show maximum computed tsunami amplitude in cm during 24 hours of wave propagation. Black contours show computed tsunami arrival time. </a:t>
            </a:r>
          </a:p>
        </p:txBody>
      </p:sp>
      <p:sp>
        <p:nvSpPr>
          <p:cNvPr id="3078" name="Rectangle 5"/>
          <p:cNvSpPr>
            <a:spLocks/>
          </p:cNvSpPr>
          <p:nvPr/>
        </p:nvSpPr>
        <p:spPr bwMode="auto">
          <a:xfrm>
            <a:off x="1428750" y="6477000"/>
            <a:ext cx="7175500" cy="215900"/>
          </a:xfrm>
          <a:prstGeom prst="rect">
            <a:avLst/>
          </a:prstGeom>
          <a:noFill/>
          <a:ln w="12700">
            <a:noFill/>
            <a:miter lim="800000"/>
            <a:headEnd/>
            <a:tailEnd/>
          </a:ln>
        </p:spPr>
        <p:txBody>
          <a:bodyPr lIns="0" tIns="0" rIns="0" bIns="0"/>
          <a:lstStyle/>
          <a:p>
            <a:r>
              <a:rPr lang="en-US" sz="1400" b="1" u="sng">
                <a:solidFill>
                  <a:srgbClr val="009999"/>
                </a:solidFill>
                <a:latin typeface="Calibri" pitchFamily="34" charset="0"/>
                <a:ea typeface="Lucida Grande" charset="0"/>
                <a:cs typeface="Lucida Grande" charset="0"/>
                <a:sym typeface="Lucida Grande" charset="0"/>
                <a:hlinkClick r:id="rId3"/>
              </a:rPr>
              <a:t>Link</a:t>
            </a:r>
            <a:r>
              <a:rPr lang="en-US" sz="1400">
                <a:solidFill>
                  <a:schemeClr val="tx1"/>
                </a:solidFill>
                <a:latin typeface="Calibri" pitchFamily="34" charset="0"/>
                <a:ea typeface="Lucida Grande" charset="0"/>
                <a:cs typeface="Lucida Grande" charset="0"/>
                <a:sym typeface="Lucida Grande" charset="0"/>
              </a:rPr>
              <a:t> to NOAA animation for the February 6, 2013 Solomon Island tsunami propagation</a:t>
            </a:r>
          </a:p>
        </p:txBody>
      </p:sp>
      <p:sp>
        <p:nvSpPr>
          <p:cNvPr id="3079" name="Rectangle 6"/>
          <p:cNvSpPr>
            <a:spLocks/>
          </p:cNvSpPr>
          <p:nvPr/>
        </p:nvSpPr>
        <p:spPr bwMode="auto">
          <a:xfrm>
            <a:off x="3924300" y="6019800"/>
            <a:ext cx="4737100" cy="203200"/>
          </a:xfrm>
          <a:prstGeom prst="rect">
            <a:avLst/>
          </a:prstGeom>
          <a:noFill/>
          <a:ln w="12700">
            <a:noFill/>
            <a:miter lim="800000"/>
            <a:headEnd/>
            <a:tailEnd/>
          </a:ln>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pPr>
            <a:r>
              <a:rPr lang="en-US" sz="1400" i="1">
                <a:solidFill>
                  <a:schemeClr val="tx1"/>
                </a:solidFill>
                <a:latin typeface="Calibri" pitchFamily="34" charset="0"/>
                <a:cs typeface="Arial Italic" charset="0"/>
                <a:sym typeface="Arial Italic" charset="0"/>
              </a:rPr>
              <a:t>Image courtesy of the NOAA Centre for Tsunami Research</a:t>
            </a:r>
          </a:p>
        </p:txBody>
      </p:sp>
      <p:pic>
        <p:nvPicPr>
          <p:cNvPr id="3080" name="Picture 7"/>
          <p:cNvPicPr>
            <a:picLocks noChangeArrowheads="1"/>
          </p:cNvPicPr>
          <p:nvPr/>
        </p:nvPicPr>
        <p:blipFill>
          <a:blip r:embed="rId4" cstate="print"/>
          <a:srcRect/>
          <a:stretch>
            <a:fillRect/>
          </a:stretch>
        </p:blipFill>
        <p:spPr bwMode="auto">
          <a:xfrm>
            <a:off x="147638" y="474663"/>
            <a:ext cx="1560512" cy="571500"/>
          </a:xfrm>
          <a:prstGeom prst="rect">
            <a:avLst/>
          </a:prstGeom>
          <a:noFill/>
          <a:ln w="12700" cap="rnd">
            <a:noFill/>
            <a:round/>
            <a:headEnd/>
            <a:tailEnd/>
          </a:ln>
        </p:spPr>
      </p:pic>
      <p:pic>
        <p:nvPicPr>
          <p:cNvPr id="3081" name="Picture 8"/>
          <p:cNvPicPr>
            <a:picLocks noChangeArrowheads="1"/>
          </p:cNvPicPr>
          <p:nvPr/>
        </p:nvPicPr>
        <p:blipFill>
          <a:blip r:embed="rId5" cstate="print"/>
          <a:srcRect b="9631"/>
          <a:stretch>
            <a:fillRect/>
          </a:stretch>
        </p:blipFill>
        <p:spPr bwMode="auto">
          <a:xfrm>
            <a:off x="920750" y="1031875"/>
            <a:ext cx="847725" cy="766763"/>
          </a:xfrm>
          <a:prstGeom prst="rect">
            <a:avLst/>
          </a:prstGeom>
          <a:noFill/>
          <a:ln w="12700" cap="rnd">
            <a:noFill/>
            <a:round/>
            <a:headEnd/>
            <a:tailEnd/>
          </a:ln>
        </p:spPr>
      </p:pic>
      <p:pic>
        <p:nvPicPr>
          <p:cNvPr id="3082" name="Picture 9"/>
          <p:cNvPicPr>
            <a:picLocks noChangeArrowheads="1"/>
          </p:cNvPicPr>
          <p:nvPr/>
        </p:nvPicPr>
        <p:blipFill>
          <a:blip r:embed="rId6" cstate="print"/>
          <a:srcRect/>
          <a:stretch>
            <a:fillRect/>
          </a:stretch>
        </p:blipFill>
        <p:spPr bwMode="auto">
          <a:xfrm>
            <a:off x="147638" y="966788"/>
            <a:ext cx="800100" cy="846137"/>
          </a:xfrm>
          <a:prstGeom prst="rect">
            <a:avLst/>
          </a:prstGeom>
          <a:noFill/>
          <a:ln w="12700" cap="rnd">
            <a:noFill/>
            <a:round/>
            <a:headEnd/>
            <a:tailEnd/>
          </a:ln>
        </p:spPr>
      </p:pic>
      <p:pic>
        <p:nvPicPr>
          <p:cNvPr id="3083" name="Picture 10"/>
          <p:cNvPicPr>
            <a:picLocks noChangeArrowheads="1"/>
          </p:cNvPicPr>
          <p:nvPr/>
        </p:nvPicPr>
        <p:blipFill>
          <a:blip r:embed="rId7" cstate="print"/>
          <a:srcRect/>
          <a:stretch>
            <a:fillRect/>
          </a:stretch>
        </p:blipFill>
        <p:spPr bwMode="auto">
          <a:xfrm>
            <a:off x="-196850" y="-255588"/>
            <a:ext cx="2278063" cy="1038226"/>
          </a:xfrm>
          <a:prstGeom prst="rect">
            <a:avLst/>
          </a:prstGeom>
          <a:noFill/>
          <a:ln w="12700" cap="rnd">
            <a:noFill/>
            <a:round/>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rrowheads="1"/>
          </p:cNvPicPr>
          <p:nvPr/>
        </p:nvPicPr>
        <p:blipFill>
          <a:blip r:embed="rId2" cstate="print"/>
          <a:srcRect/>
          <a:stretch>
            <a:fillRect/>
          </a:stretch>
        </p:blipFill>
        <p:spPr bwMode="auto">
          <a:xfrm>
            <a:off x="4462463" y="1988840"/>
            <a:ext cx="4572000" cy="4810125"/>
          </a:xfrm>
          <a:prstGeom prst="rect">
            <a:avLst/>
          </a:prstGeom>
          <a:noFill/>
          <a:ln w="12700">
            <a:noFill/>
            <a:miter lim="800000"/>
            <a:headEnd/>
            <a:tailEnd/>
          </a:ln>
        </p:spPr>
      </p:pic>
      <p:sp>
        <p:nvSpPr>
          <p:cNvPr id="4099" name="Rectangle 2"/>
          <p:cNvSpPr>
            <a:spLocks/>
          </p:cNvSpPr>
          <p:nvPr/>
        </p:nvSpPr>
        <p:spPr bwMode="auto">
          <a:xfrm>
            <a:off x="231775" y="2163763"/>
            <a:ext cx="2255838" cy="342900"/>
          </a:xfrm>
          <a:prstGeom prst="rect">
            <a:avLst/>
          </a:prstGeom>
          <a:noFill/>
          <a:ln w="12700" cap="rnd">
            <a:noFill/>
            <a:round/>
            <a:headEnd/>
            <a:tailEnd/>
          </a:ln>
        </p:spPr>
        <p:txBody>
          <a:bodyPr lIns="38100" tIns="38100" rIns="38100" bIns="38100"/>
          <a:lstStyle/>
          <a:p>
            <a:r>
              <a:rPr lang="en-US" sz="1800" b="1">
                <a:solidFill>
                  <a:srgbClr val="0000AA"/>
                </a:solidFill>
                <a:latin typeface="Calibri" pitchFamily="34" charset="0"/>
                <a:ea typeface="Lucida Grande" charset="0"/>
                <a:cs typeface="Lucida Grande" charset="0"/>
                <a:sym typeface="Lucida Grande" charset="0"/>
              </a:rPr>
              <a:t>Shaking intensity</a:t>
            </a:r>
          </a:p>
        </p:txBody>
      </p:sp>
      <p:sp>
        <p:nvSpPr>
          <p:cNvPr id="4100" name="Rectangle 3"/>
          <p:cNvSpPr>
            <a:spLocks/>
          </p:cNvSpPr>
          <p:nvPr/>
        </p:nvSpPr>
        <p:spPr bwMode="auto">
          <a:xfrm>
            <a:off x="2120900" y="122238"/>
            <a:ext cx="5627688" cy="355600"/>
          </a:xfrm>
          <a:prstGeom prst="rect">
            <a:avLst/>
          </a:prstGeom>
          <a:noFill/>
          <a:ln w="12700" cap="rnd">
            <a:noFill/>
            <a:round/>
            <a:headEnd/>
            <a:tailEnd/>
          </a:ln>
        </p:spPr>
        <p:txBody>
          <a:bodyPr lIns="0" tIns="0" rIns="0" bIns="0"/>
          <a:lstStyle/>
          <a:p>
            <a:r>
              <a:rPr lang="en-US" sz="2400" b="1">
                <a:solidFill>
                  <a:srgbClr val="0000AA"/>
                </a:solidFill>
                <a:latin typeface="Calibri" pitchFamily="34" charset="0"/>
                <a:ea typeface="Lucida Grande" charset="0"/>
                <a:cs typeface="Lucida Grande" charset="0"/>
                <a:sym typeface="Lucida Grande" charset="0"/>
              </a:rPr>
              <a:t>Magnitude 8.0 SOLOMON ISLANDS </a:t>
            </a:r>
          </a:p>
        </p:txBody>
      </p:sp>
      <p:sp>
        <p:nvSpPr>
          <p:cNvPr id="4101" name="Rectangle 4"/>
          <p:cNvSpPr>
            <a:spLocks/>
          </p:cNvSpPr>
          <p:nvPr/>
        </p:nvSpPr>
        <p:spPr bwMode="auto">
          <a:xfrm>
            <a:off x="2128838" y="596900"/>
            <a:ext cx="5627687" cy="266700"/>
          </a:xfrm>
          <a:prstGeom prst="rect">
            <a:avLst/>
          </a:prstGeom>
          <a:noFill/>
          <a:ln w="12700" cap="rnd">
            <a:noFill/>
            <a:round/>
            <a:headEnd/>
            <a:tailEnd/>
          </a:ln>
        </p:spPr>
        <p:txBody>
          <a:bodyPr lIns="0" tIns="0" rIns="0" bIns="0"/>
          <a:lstStyle/>
          <a:p>
            <a:r>
              <a:rPr lang="en-US" sz="1800" b="1">
                <a:solidFill>
                  <a:srgbClr val="0000AA"/>
                </a:solidFill>
                <a:latin typeface="Calibri" pitchFamily="34" charset="0"/>
                <a:ea typeface="Lucida Grande" charset="0"/>
                <a:cs typeface="Lucida Grande" charset="0"/>
                <a:sym typeface="Lucida Grande" charset="0"/>
              </a:rPr>
              <a:t>Wednesday, 6 February, 2013 at 01:12:23 UTC</a:t>
            </a:r>
          </a:p>
        </p:txBody>
      </p:sp>
      <p:pic>
        <p:nvPicPr>
          <p:cNvPr id="4102" name="Picture 5"/>
          <p:cNvPicPr>
            <a:picLocks noChangeArrowheads="1"/>
          </p:cNvPicPr>
          <p:nvPr/>
        </p:nvPicPr>
        <p:blipFill>
          <a:blip r:embed="rId3" cstate="print"/>
          <a:srcRect/>
          <a:stretch>
            <a:fillRect/>
          </a:stretch>
        </p:blipFill>
        <p:spPr bwMode="auto">
          <a:xfrm>
            <a:off x="169863" y="2932113"/>
            <a:ext cx="4171950" cy="3292475"/>
          </a:xfrm>
          <a:prstGeom prst="rect">
            <a:avLst/>
          </a:prstGeom>
          <a:noFill/>
          <a:ln w="12700" cap="rnd">
            <a:noFill/>
            <a:round/>
            <a:headEnd/>
            <a:tailEnd/>
          </a:ln>
        </p:spPr>
      </p:pic>
      <p:pic>
        <p:nvPicPr>
          <p:cNvPr id="4103" name="Picture 6"/>
          <p:cNvPicPr>
            <a:picLocks noChangeArrowheads="1"/>
          </p:cNvPicPr>
          <p:nvPr/>
        </p:nvPicPr>
        <p:blipFill>
          <a:blip r:embed="rId4" cstate="print"/>
          <a:srcRect/>
          <a:stretch>
            <a:fillRect/>
          </a:stretch>
        </p:blipFill>
        <p:spPr bwMode="auto">
          <a:xfrm>
            <a:off x="147638" y="474663"/>
            <a:ext cx="1560512" cy="571500"/>
          </a:xfrm>
          <a:prstGeom prst="rect">
            <a:avLst/>
          </a:prstGeom>
          <a:noFill/>
          <a:ln w="12700" cap="rnd">
            <a:noFill/>
            <a:round/>
            <a:headEnd/>
            <a:tailEnd/>
          </a:ln>
        </p:spPr>
      </p:pic>
      <p:pic>
        <p:nvPicPr>
          <p:cNvPr id="4104" name="Picture 7"/>
          <p:cNvPicPr>
            <a:picLocks noChangeArrowheads="1"/>
          </p:cNvPicPr>
          <p:nvPr/>
        </p:nvPicPr>
        <p:blipFill>
          <a:blip r:embed="rId5" cstate="print"/>
          <a:srcRect b="9631"/>
          <a:stretch>
            <a:fillRect/>
          </a:stretch>
        </p:blipFill>
        <p:spPr bwMode="auto">
          <a:xfrm>
            <a:off x="920750" y="1031875"/>
            <a:ext cx="847725" cy="766763"/>
          </a:xfrm>
          <a:prstGeom prst="rect">
            <a:avLst/>
          </a:prstGeom>
          <a:noFill/>
          <a:ln w="12700" cap="rnd">
            <a:noFill/>
            <a:round/>
            <a:headEnd/>
            <a:tailEnd/>
          </a:ln>
        </p:spPr>
      </p:pic>
      <p:pic>
        <p:nvPicPr>
          <p:cNvPr id="4105" name="Picture 8"/>
          <p:cNvPicPr>
            <a:picLocks noChangeArrowheads="1"/>
          </p:cNvPicPr>
          <p:nvPr/>
        </p:nvPicPr>
        <p:blipFill>
          <a:blip r:embed="rId6" cstate="print"/>
          <a:srcRect/>
          <a:stretch>
            <a:fillRect/>
          </a:stretch>
        </p:blipFill>
        <p:spPr bwMode="auto">
          <a:xfrm>
            <a:off x="147638" y="966788"/>
            <a:ext cx="800100" cy="846137"/>
          </a:xfrm>
          <a:prstGeom prst="rect">
            <a:avLst/>
          </a:prstGeom>
          <a:noFill/>
          <a:ln w="12700" cap="rnd">
            <a:noFill/>
            <a:round/>
            <a:headEnd/>
            <a:tailEnd/>
          </a:ln>
        </p:spPr>
      </p:pic>
      <p:pic>
        <p:nvPicPr>
          <p:cNvPr id="4106" name="Picture 9"/>
          <p:cNvPicPr>
            <a:picLocks noChangeArrowheads="1"/>
          </p:cNvPicPr>
          <p:nvPr/>
        </p:nvPicPr>
        <p:blipFill>
          <a:blip r:embed="rId7" cstate="print"/>
          <a:srcRect/>
          <a:stretch>
            <a:fillRect/>
          </a:stretch>
        </p:blipFill>
        <p:spPr bwMode="auto">
          <a:xfrm>
            <a:off x="-196850" y="-255588"/>
            <a:ext cx="2278063" cy="1038226"/>
          </a:xfrm>
          <a:prstGeom prst="rect">
            <a:avLst/>
          </a:prstGeom>
          <a:noFill/>
          <a:ln w="12700" cap="rnd">
            <a:noFill/>
            <a:round/>
            <a:headEnd/>
            <a:tailEnd/>
          </a:ln>
        </p:spPr>
      </p:pic>
      <p:sp>
        <p:nvSpPr>
          <p:cNvPr id="4107" name="Rectangle 10"/>
          <p:cNvSpPr>
            <a:spLocks/>
          </p:cNvSpPr>
          <p:nvPr/>
        </p:nvSpPr>
        <p:spPr bwMode="auto">
          <a:xfrm>
            <a:off x="2543175" y="1257300"/>
            <a:ext cx="6413500" cy="800100"/>
          </a:xfrm>
          <a:prstGeom prst="rect">
            <a:avLst/>
          </a:prstGeom>
          <a:noFill/>
          <a:ln w="12700">
            <a:noFill/>
            <a:miter lim="800000"/>
            <a:headEnd/>
            <a:tailEnd/>
          </a:ln>
        </p:spPr>
        <p:txBody>
          <a:bodyPr lIns="0" tIns="0" rIns="0" bIns="0"/>
          <a:lstStyle/>
          <a:p>
            <a:r>
              <a:rPr lang="en-US" sz="1800">
                <a:solidFill>
                  <a:schemeClr val="tx1"/>
                </a:solidFill>
                <a:latin typeface="Calibri" pitchFamily="34" charset="0"/>
                <a:ea typeface="Lucida Grande" charset="0"/>
                <a:cs typeface="Lucida Grande" charset="0"/>
                <a:sym typeface="Lucida Grande" charset="0"/>
              </a:rPr>
              <a:t>Strong to very strong shaking was recorded in Lata, the island closest to this earthquake with hundreds of residents.</a:t>
            </a:r>
          </a:p>
        </p:txBody>
      </p:sp>
      <p:sp>
        <p:nvSpPr>
          <p:cNvPr id="4108" name="Rectangle 11"/>
          <p:cNvSpPr>
            <a:spLocks/>
          </p:cNvSpPr>
          <p:nvPr/>
        </p:nvSpPr>
        <p:spPr bwMode="auto">
          <a:xfrm>
            <a:off x="412750" y="6337300"/>
            <a:ext cx="3695700" cy="406400"/>
          </a:xfrm>
          <a:prstGeom prst="rect">
            <a:avLst/>
          </a:prstGeom>
          <a:noFill/>
          <a:ln w="12700">
            <a:noFill/>
            <a:miter lim="800000"/>
            <a:headEnd/>
            <a:tailEnd/>
          </a:ln>
        </p:spPr>
        <p:txBody>
          <a:bodyPr lIns="0" tIns="0" rIns="0" bIns="0"/>
          <a:lstStyle/>
          <a:p>
            <a:r>
              <a:rPr lang="en-US" sz="1400" i="1">
                <a:solidFill>
                  <a:schemeClr val="tx1"/>
                </a:solidFill>
                <a:latin typeface="Calibri" pitchFamily="34" charset="0"/>
                <a:cs typeface="Arial Italic" charset="0"/>
                <a:sym typeface="Arial Italic" charset="0"/>
              </a:rPr>
              <a:t>Modified Mercalli Intensity Scale (courtesy of University of Alberta)</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rrowheads="1"/>
          </p:cNvPicPr>
          <p:nvPr/>
        </p:nvPicPr>
        <p:blipFill>
          <a:blip r:embed="rId2" cstate="print"/>
          <a:srcRect/>
          <a:stretch>
            <a:fillRect/>
          </a:stretch>
        </p:blipFill>
        <p:spPr bwMode="auto">
          <a:xfrm>
            <a:off x="5754688" y="1557338"/>
            <a:ext cx="3068637" cy="3173412"/>
          </a:xfrm>
          <a:prstGeom prst="rect">
            <a:avLst/>
          </a:prstGeom>
          <a:noFill/>
          <a:ln w="12700">
            <a:noFill/>
            <a:miter lim="800000"/>
            <a:headEnd/>
            <a:tailEnd/>
          </a:ln>
        </p:spPr>
      </p:pic>
      <p:sp>
        <p:nvSpPr>
          <p:cNvPr id="5123" name="Rectangle 3"/>
          <p:cNvSpPr>
            <a:spLocks/>
          </p:cNvSpPr>
          <p:nvPr/>
        </p:nvSpPr>
        <p:spPr bwMode="auto">
          <a:xfrm>
            <a:off x="2120900" y="122238"/>
            <a:ext cx="5627688" cy="355600"/>
          </a:xfrm>
          <a:prstGeom prst="rect">
            <a:avLst/>
          </a:prstGeom>
          <a:noFill/>
          <a:ln w="12700" cap="rnd">
            <a:noFill/>
            <a:round/>
            <a:headEnd/>
            <a:tailEnd/>
          </a:ln>
        </p:spPr>
        <p:txBody>
          <a:bodyPr lIns="0" tIns="0" rIns="0" bIns="0"/>
          <a:lstStyle/>
          <a:p>
            <a:r>
              <a:rPr lang="en-US" sz="2400" b="1">
                <a:solidFill>
                  <a:srgbClr val="0000AA"/>
                </a:solidFill>
                <a:latin typeface="Calibri" pitchFamily="34" charset="0"/>
                <a:ea typeface="Lucida Grande" charset="0"/>
                <a:cs typeface="Lucida Grande" charset="0"/>
                <a:sym typeface="Lucida Grande" charset="0"/>
              </a:rPr>
              <a:t>Magnitude 8.0 SOLOMON ISLANDS </a:t>
            </a:r>
          </a:p>
        </p:txBody>
      </p:sp>
      <p:sp>
        <p:nvSpPr>
          <p:cNvPr id="5124" name="Rectangle 4"/>
          <p:cNvSpPr>
            <a:spLocks/>
          </p:cNvSpPr>
          <p:nvPr/>
        </p:nvSpPr>
        <p:spPr bwMode="auto">
          <a:xfrm>
            <a:off x="2128838" y="596900"/>
            <a:ext cx="5627687" cy="266700"/>
          </a:xfrm>
          <a:prstGeom prst="rect">
            <a:avLst/>
          </a:prstGeom>
          <a:noFill/>
          <a:ln w="12700" cap="rnd">
            <a:noFill/>
            <a:round/>
            <a:headEnd/>
            <a:tailEnd/>
          </a:ln>
        </p:spPr>
        <p:txBody>
          <a:bodyPr lIns="0" tIns="0" rIns="0" bIns="0"/>
          <a:lstStyle/>
          <a:p>
            <a:r>
              <a:rPr lang="en-US" sz="1800" b="1">
                <a:solidFill>
                  <a:srgbClr val="0000AA"/>
                </a:solidFill>
                <a:latin typeface="Calibri" pitchFamily="34" charset="0"/>
                <a:ea typeface="Lucida Grande" charset="0"/>
                <a:cs typeface="Lucida Grande" charset="0"/>
                <a:sym typeface="Lucida Grande" charset="0"/>
              </a:rPr>
              <a:t>Wednesday, 6 February, 2013 at 01:12:23 UTC</a:t>
            </a:r>
          </a:p>
        </p:txBody>
      </p:sp>
      <p:sp>
        <p:nvSpPr>
          <p:cNvPr id="5125" name="Rectangle 5"/>
          <p:cNvSpPr>
            <a:spLocks/>
          </p:cNvSpPr>
          <p:nvPr/>
        </p:nvSpPr>
        <p:spPr bwMode="auto">
          <a:xfrm>
            <a:off x="5370513" y="1041400"/>
            <a:ext cx="3860800" cy="431800"/>
          </a:xfrm>
          <a:prstGeom prst="rect">
            <a:avLst/>
          </a:prstGeom>
          <a:noFill/>
          <a:ln w="12700">
            <a:noFill/>
            <a:miter lim="800000"/>
            <a:headEnd/>
            <a:tailEnd/>
          </a:ln>
        </p:spPr>
        <p:txBody>
          <a:bodyPr lIns="0" tIns="0" rIns="0" bIns="0"/>
          <a:lstStyle/>
          <a:p>
            <a:pPr algn="ctr">
              <a:tabLst>
                <a:tab pos="355600" algn="l"/>
                <a:tab pos="711200" algn="l"/>
                <a:tab pos="1066800" algn="l"/>
                <a:tab pos="1422400" algn="l"/>
              </a:tabLst>
            </a:pPr>
            <a:r>
              <a:rPr lang="en-US" sz="1400" b="1" dirty="0">
                <a:solidFill>
                  <a:srgbClr val="002D99"/>
                </a:solidFill>
                <a:latin typeface="Calibri" pitchFamily="34" charset="0"/>
                <a:ea typeface="Lucida Grande" charset="0"/>
                <a:cs typeface="Lucida Grande" charset="0"/>
                <a:sym typeface="Lucida Grande" charset="0"/>
              </a:rPr>
              <a:t>USGS PAGER </a:t>
            </a:r>
          </a:p>
          <a:p>
            <a:pPr algn="ctr">
              <a:tabLst>
                <a:tab pos="355600" algn="l"/>
                <a:tab pos="711200" algn="l"/>
                <a:tab pos="1066800" algn="l"/>
                <a:tab pos="1422400" algn="l"/>
              </a:tabLst>
            </a:pPr>
            <a:r>
              <a:rPr lang="en-US" sz="1400" dirty="0">
                <a:solidFill>
                  <a:schemeClr val="tx1"/>
                </a:solidFill>
                <a:latin typeface="Calibri" pitchFamily="34" charset="0"/>
                <a:ea typeface="Lucida Grande" charset="0"/>
                <a:cs typeface="Lucida Grande" charset="0"/>
                <a:sym typeface="Lucida Grande" charset="0"/>
              </a:rPr>
              <a:t>Population Exposed to Earthquake Shaking</a:t>
            </a:r>
          </a:p>
        </p:txBody>
      </p:sp>
      <p:sp>
        <p:nvSpPr>
          <p:cNvPr id="5126" name="Rectangle 6"/>
          <p:cNvSpPr>
            <a:spLocks/>
          </p:cNvSpPr>
          <p:nvPr/>
        </p:nvSpPr>
        <p:spPr bwMode="auto">
          <a:xfrm>
            <a:off x="468313" y="2108200"/>
            <a:ext cx="4586287" cy="2400300"/>
          </a:xfrm>
          <a:prstGeom prst="rect">
            <a:avLst/>
          </a:prstGeom>
          <a:noFill/>
          <a:ln w="12700">
            <a:noFill/>
            <a:miter lim="800000"/>
            <a:headEnd/>
            <a:tailEnd/>
          </a:ln>
        </p:spPr>
        <p:txBody>
          <a:bodyPr lIns="0" tIns="0" rIns="0" bIns="0"/>
          <a:lstStyle/>
          <a:p>
            <a:r>
              <a:rPr lang="en-US" sz="1800" dirty="0">
                <a:solidFill>
                  <a:schemeClr val="tx1"/>
                </a:solidFill>
                <a:latin typeface="Calibri" pitchFamily="34" charset="0"/>
                <a:ea typeface="Lucida Grande" charset="0"/>
                <a:cs typeface="Lucida Grande" charset="0"/>
                <a:sym typeface="Lucida Grande" charset="0"/>
              </a:rPr>
              <a:t>Overall, the population in this region resides in structures that are vulnerable to earthquake shaking, though some resistant structures exist. The predominant vulnerable building types are mud wall and informal (metal, timber, GI etc.) construction. Table below shows estimated population exposure to earthquake shaking.</a:t>
            </a:r>
          </a:p>
        </p:txBody>
      </p:sp>
      <p:sp>
        <p:nvSpPr>
          <p:cNvPr id="5127" name="Rectangle 7"/>
          <p:cNvSpPr>
            <a:spLocks/>
          </p:cNvSpPr>
          <p:nvPr/>
        </p:nvSpPr>
        <p:spPr bwMode="auto">
          <a:xfrm>
            <a:off x="5397500" y="6527800"/>
            <a:ext cx="3155950" cy="215900"/>
          </a:xfrm>
          <a:prstGeom prst="rect">
            <a:avLst/>
          </a:prstGeom>
          <a:noFill/>
          <a:ln w="12700">
            <a:noFill/>
            <a:miter lim="800000"/>
            <a:headEnd/>
            <a:tailEnd/>
          </a:ln>
        </p:spPr>
        <p:txBody>
          <a:bodyPr wrap="non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pPr>
            <a:r>
              <a:rPr lang="en-US" sz="1400" i="1" dirty="0">
                <a:solidFill>
                  <a:schemeClr val="tx1"/>
                </a:solidFill>
                <a:latin typeface="Calibri" pitchFamily="34" charset="0"/>
                <a:cs typeface="Arial Italic" charset="0"/>
                <a:sym typeface="Arial Italic" charset="0"/>
              </a:rPr>
              <a:t>Image courtesy of the US Geological Survey</a:t>
            </a:r>
          </a:p>
        </p:txBody>
      </p:sp>
      <p:pic>
        <p:nvPicPr>
          <p:cNvPr id="5128" name="Picture 8"/>
          <p:cNvPicPr>
            <a:picLocks noChangeArrowheads="1"/>
          </p:cNvPicPr>
          <p:nvPr/>
        </p:nvPicPr>
        <p:blipFill>
          <a:blip r:embed="rId3" cstate="print"/>
          <a:srcRect/>
          <a:stretch>
            <a:fillRect/>
          </a:stretch>
        </p:blipFill>
        <p:spPr bwMode="auto">
          <a:xfrm>
            <a:off x="147638" y="474663"/>
            <a:ext cx="1560512" cy="571500"/>
          </a:xfrm>
          <a:prstGeom prst="rect">
            <a:avLst/>
          </a:prstGeom>
          <a:noFill/>
          <a:ln w="12700" cap="rnd">
            <a:noFill/>
            <a:round/>
            <a:headEnd/>
            <a:tailEnd/>
          </a:ln>
        </p:spPr>
      </p:pic>
      <p:pic>
        <p:nvPicPr>
          <p:cNvPr id="5129" name="Picture 9"/>
          <p:cNvPicPr>
            <a:picLocks noChangeArrowheads="1"/>
          </p:cNvPicPr>
          <p:nvPr/>
        </p:nvPicPr>
        <p:blipFill>
          <a:blip r:embed="rId4" cstate="print"/>
          <a:srcRect b="9631"/>
          <a:stretch>
            <a:fillRect/>
          </a:stretch>
        </p:blipFill>
        <p:spPr bwMode="auto">
          <a:xfrm>
            <a:off x="920750" y="1031875"/>
            <a:ext cx="847725" cy="766763"/>
          </a:xfrm>
          <a:prstGeom prst="rect">
            <a:avLst/>
          </a:prstGeom>
          <a:noFill/>
          <a:ln w="12700" cap="rnd">
            <a:noFill/>
            <a:round/>
            <a:headEnd/>
            <a:tailEnd/>
          </a:ln>
        </p:spPr>
      </p:pic>
      <p:pic>
        <p:nvPicPr>
          <p:cNvPr id="5130" name="Picture 10"/>
          <p:cNvPicPr>
            <a:picLocks noChangeArrowheads="1"/>
          </p:cNvPicPr>
          <p:nvPr/>
        </p:nvPicPr>
        <p:blipFill>
          <a:blip r:embed="rId5" cstate="print"/>
          <a:srcRect/>
          <a:stretch>
            <a:fillRect/>
          </a:stretch>
        </p:blipFill>
        <p:spPr bwMode="auto">
          <a:xfrm>
            <a:off x="147638" y="966788"/>
            <a:ext cx="800100" cy="846137"/>
          </a:xfrm>
          <a:prstGeom prst="rect">
            <a:avLst/>
          </a:prstGeom>
          <a:noFill/>
          <a:ln w="12700" cap="rnd">
            <a:noFill/>
            <a:round/>
            <a:headEnd/>
            <a:tailEnd/>
          </a:ln>
        </p:spPr>
      </p:pic>
      <p:pic>
        <p:nvPicPr>
          <p:cNvPr id="5131" name="Picture 11"/>
          <p:cNvPicPr>
            <a:picLocks noChangeArrowheads="1"/>
          </p:cNvPicPr>
          <p:nvPr/>
        </p:nvPicPr>
        <p:blipFill>
          <a:blip r:embed="rId6" cstate="print"/>
          <a:srcRect/>
          <a:stretch>
            <a:fillRect/>
          </a:stretch>
        </p:blipFill>
        <p:spPr bwMode="auto">
          <a:xfrm>
            <a:off x="-196850" y="-255588"/>
            <a:ext cx="2278063" cy="1038226"/>
          </a:xfrm>
          <a:prstGeom prst="rect">
            <a:avLst/>
          </a:prstGeom>
          <a:noFill/>
          <a:ln w="12700" cap="rnd">
            <a:noFill/>
            <a:round/>
            <a:headEnd/>
            <a:tailEnd/>
          </a:ln>
        </p:spPr>
      </p:pic>
      <p:pic>
        <p:nvPicPr>
          <p:cNvPr id="5132" name="Picture 14"/>
          <p:cNvPicPr>
            <a:picLocks noChangeAspect="1"/>
          </p:cNvPicPr>
          <p:nvPr/>
        </p:nvPicPr>
        <p:blipFill>
          <a:blip r:embed="rId7" cstate="print"/>
          <a:srcRect/>
          <a:stretch>
            <a:fillRect/>
          </a:stretch>
        </p:blipFill>
        <p:spPr bwMode="auto">
          <a:xfrm>
            <a:off x="468313" y="4941888"/>
            <a:ext cx="8291512" cy="1625600"/>
          </a:xfrm>
          <a:prstGeom prst="rect">
            <a:avLst/>
          </a:prstGeom>
          <a:noFill/>
          <a:ln w="25400">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4040188" y="1458913"/>
            <a:ext cx="4276725" cy="4849812"/>
            <a:chOff x="0" y="0"/>
            <a:chExt cx="2694" cy="3054"/>
          </a:xfrm>
        </p:grpSpPr>
        <p:pic>
          <p:nvPicPr>
            <p:cNvPr id="6154" name="Picture 1"/>
            <p:cNvPicPr>
              <a:picLocks noChangeArrowheads="1"/>
            </p:cNvPicPr>
            <p:nvPr/>
          </p:nvPicPr>
          <p:blipFill>
            <a:blip r:embed="rId2" cstate="print"/>
            <a:srcRect/>
            <a:stretch>
              <a:fillRect/>
            </a:stretch>
          </p:blipFill>
          <p:spPr bwMode="auto">
            <a:xfrm>
              <a:off x="0" y="0"/>
              <a:ext cx="2694" cy="2556"/>
            </a:xfrm>
            <a:prstGeom prst="rect">
              <a:avLst/>
            </a:prstGeom>
            <a:noFill/>
            <a:ln w="12700">
              <a:noFill/>
              <a:miter lim="800000"/>
              <a:headEnd/>
              <a:tailEnd/>
            </a:ln>
          </p:spPr>
        </p:pic>
        <p:pic>
          <p:nvPicPr>
            <p:cNvPr id="6155" name="Picture 2"/>
            <p:cNvPicPr>
              <a:picLocks noChangeArrowheads="1"/>
            </p:cNvPicPr>
            <p:nvPr/>
          </p:nvPicPr>
          <p:blipFill>
            <a:blip r:embed="rId3" cstate="print"/>
            <a:srcRect/>
            <a:stretch>
              <a:fillRect/>
            </a:stretch>
          </p:blipFill>
          <p:spPr bwMode="auto">
            <a:xfrm>
              <a:off x="154" y="2646"/>
              <a:ext cx="2437" cy="408"/>
            </a:xfrm>
            <a:prstGeom prst="rect">
              <a:avLst/>
            </a:prstGeom>
            <a:noFill/>
            <a:ln w="12700">
              <a:noFill/>
              <a:miter lim="800000"/>
              <a:headEnd/>
              <a:tailEnd/>
            </a:ln>
          </p:spPr>
        </p:pic>
      </p:grpSp>
      <p:sp>
        <p:nvSpPr>
          <p:cNvPr id="6147" name="Rectangle 4"/>
          <p:cNvSpPr>
            <a:spLocks/>
          </p:cNvSpPr>
          <p:nvPr/>
        </p:nvSpPr>
        <p:spPr bwMode="auto">
          <a:xfrm>
            <a:off x="207963" y="2011363"/>
            <a:ext cx="3114675" cy="3543300"/>
          </a:xfrm>
          <a:prstGeom prst="rect">
            <a:avLst/>
          </a:prstGeom>
          <a:noFill/>
          <a:ln w="12700" cap="rnd">
            <a:noFill/>
            <a:round/>
            <a:headEnd/>
            <a:tailEnd/>
          </a:ln>
        </p:spPr>
        <p:txBody>
          <a:bodyPr lIns="38100" tIns="38100" rIns="38100" bIns="38100"/>
          <a:lstStyle/>
          <a:p>
            <a:r>
              <a:rPr lang="en-US" sz="1800" b="1">
                <a:solidFill>
                  <a:srgbClr val="0000AA"/>
                </a:solidFill>
                <a:latin typeface="Calibri" pitchFamily="34" charset="0"/>
                <a:ea typeface="Lucida Grande" charset="0"/>
                <a:cs typeface="Lucida Grande" charset="0"/>
                <a:sym typeface="Lucida Grande" charset="0"/>
              </a:rPr>
              <a:t>Earthquake and historic seismicity</a:t>
            </a:r>
          </a:p>
          <a:p>
            <a:endParaRPr lang="en-US" sz="1800" b="1">
              <a:solidFill>
                <a:srgbClr val="0000AA"/>
              </a:solidFill>
              <a:latin typeface="Calibri" pitchFamily="34" charset="0"/>
              <a:ea typeface="Lucida Grande" charset="0"/>
              <a:cs typeface="Lucida Grande" charset="0"/>
              <a:sym typeface="Lucida Grande" charset="0"/>
            </a:endParaRPr>
          </a:p>
          <a:p>
            <a:r>
              <a:rPr lang="en-US" sz="1800">
                <a:solidFill>
                  <a:schemeClr val="tx1"/>
                </a:solidFill>
                <a:latin typeface="Calibri" pitchFamily="34" charset="0"/>
                <a:ea typeface="Lucida Grande" charset="0"/>
                <a:cs typeface="Lucida Grande" charset="0"/>
                <a:sym typeface="Lucida Grande" charset="0"/>
              </a:rPr>
              <a:t>The earthquake epicentre (yellow star) is plotted on the map with regional seismicity since 1990.</a:t>
            </a:r>
          </a:p>
          <a:p>
            <a:endParaRPr lang="en-US" sz="1800">
              <a:solidFill>
                <a:schemeClr val="tx1"/>
              </a:solidFill>
              <a:latin typeface="Calibri" pitchFamily="34" charset="0"/>
              <a:ea typeface="Lucida Grande" charset="0"/>
              <a:cs typeface="Lucida Grande" charset="0"/>
              <a:sym typeface="Lucida Grande" charset="0"/>
            </a:endParaRPr>
          </a:p>
          <a:p>
            <a:r>
              <a:rPr lang="en-US" sz="1800">
                <a:solidFill>
                  <a:schemeClr val="tx1"/>
                </a:solidFill>
                <a:latin typeface="Calibri" pitchFamily="34" charset="0"/>
                <a:ea typeface="Lucida Grande" charset="0"/>
                <a:cs typeface="Lucida Grande" charset="0"/>
                <a:sym typeface="Lucida Grande" charset="0"/>
              </a:rPr>
              <a:t>A series of M7.4 to M8.1 shallow thrust earthquakes have occurred along this portion of the plate boundary in recent years.</a:t>
            </a:r>
          </a:p>
        </p:txBody>
      </p:sp>
      <p:sp>
        <p:nvSpPr>
          <p:cNvPr id="6148" name="Rectangle 5"/>
          <p:cNvSpPr>
            <a:spLocks/>
          </p:cNvSpPr>
          <p:nvPr/>
        </p:nvSpPr>
        <p:spPr bwMode="auto">
          <a:xfrm>
            <a:off x="2120900" y="122238"/>
            <a:ext cx="5627688" cy="355600"/>
          </a:xfrm>
          <a:prstGeom prst="rect">
            <a:avLst/>
          </a:prstGeom>
          <a:noFill/>
          <a:ln w="12700" cap="rnd">
            <a:noFill/>
            <a:round/>
            <a:headEnd/>
            <a:tailEnd/>
          </a:ln>
        </p:spPr>
        <p:txBody>
          <a:bodyPr lIns="0" tIns="0" rIns="0" bIns="0"/>
          <a:lstStyle/>
          <a:p>
            <a:r>
              <a:rPr lang="en-US" sz="2400" b="1">
                <a:solidFill>
                  <a:srgbClr val="0000AA"/>
                </a:solidFill>
                <a:latin typeface="Calibri" pitchFamily="34" charset="0"/>
                <a:ea typeface="Lucida Grande" charset="0"/>
                <a:cs typeface="Lucida Grande" charset="0"/>
                <a:sym typeface="Lucida Grande" charset="0"/>
              </a:rPr>
              <a:t>Magnitude 8.0 SOLOMON ISLANDS </a:t>
            </a:r>
          </a:p>
        </p:txBody>
      </p:sp>
      <p:sp>
        <p:nvSpPr>
          <p:cNvPr id="6149" name="Rectangle 6"/>
          <p:cNvSpPr>
            <a:spLocks/>
          </p:cNvSpPr>
          <p:nvPr/>
        </p:nvSpPr>
        <p:spPr bwMode="auto">
          <a:xfrm>
            <a:off x="2128838" y="596900"/>
            <a:ext cx="5627687" cy="266700"/>
          </a:xfrm>
          <a:prstGeom prst="rect">
            <a:avLst/>
          </a:prstGeom>
          <a:noFill/>
          <a:ln w="12700" cap="rnd">
            <a:noFill/>
            <a:round/>
            <a:headEnd/>
            <a:tailEnd/>
          </a:ln>
        </p:spPr>
        <p:txBody>
          <a:bodyPr lIns="0" tIns="0" rIns="0" bIns="0"/>
          <a:lstStyle/>
          <a:p>
            <a:r>
              <a:rPr lang="en-US" sz="1800" b="1">
                <a:solidFill>
                  <a:srgbClr val="0000AA"/>
                </a:solidFill>
                <a:latin typeface="Calibri" pitchFamily="34" charset="0"/>
                <a:ea typeface="Lucida Grande" charset="0"/>
                <a:cs typeface="Lucida Grande" charset="0"/>
                <a:sym typeface="Lucida Grande" charset="0"/>
              </a:rPr>
              <a:t>Wednesday, 6 February, 2013 at 01:12:23 UTC</a:t>
            </a:r>
          </a:p>
        </p:txBody>
      </p:sp>
      <p:pic>
        <p:nvPicPr>
          <p:cNvPr id="6150" name="Picture 7"/>
          <p:cNvPicPr>
            <a:picLocks noChangeArrowheads="1"/>
          </p:cNvPicPr>
          <p:nvPr/>
        </p:nvPicPr>
        <p:blipFill>
          <a:blip r:embed="rId4" cstate="print"/>
          <a:srcRect/>
          <a:stretch>
            <a:fillRect/>
          </a:stretch>
        </p:blipFill>
        <p:spPr bwMode="auto">
          <a:xfrm>
            <a:off x="147638" y="474663"/>
            <a:ext cx="1560512" cy="571500"/>
          </a:xfrm>
          <a:prstGeom prst="rect">
            <a:avLst/>
          </a:prstGeom>
          <a:noFill/>
          <a:ln w="12700" cap="rnd">
            <a:noFill/>
            <a:round/>
            <a:headEnd/>
            <a:tailEnd/>
          </a:ln>
        </p:spPr>
      </p:pic>
      <p:pic>
        <p:nvPicPr>
          <p:cNvPr id="6151" name="Picture 8"/>
          <p:cNvPicPr>
            <a:picLocks noChangeArrowheads="1"/>
          </p:cNvPicPr>
          <p:nvPr/>
        </p:nvPicPr>
        <p:blipFill>
          <a:blip r:embed="rId5" cstate="print"/>
          <a:srcRect b="9631"/>
          <a:stretch>
            <a:fillRect/>
          </a:stretch>
        </p:blipFill>
        <p:spPr bwMode="auto">
          <a:xfrm>
            <a:off x="920750" y="1031875"/>
            <a:ext cx="847725" cy="766763"/>
          </a:xfrm>
          <a:prstGeom prst="rect">
            <a:avLst/>
          </a:prstGeom>
          <a:noFill/>
          <a:ln w="12700" cap="rnd">
            <a:noFill/>
            <a:round/>
            <a:headEnd/>
            <a:tailEnd/>
          </a:ln>
        </p:spPr>
      </p:pic>
      <p:pic>
        <p:nvPicPr>
          <p:cNvPr id="6152" name="Picture 9"/>
          <p:cNvPicPr>
            <a:picLocks noChangeArrowheads="1"/>
          </p:cNvPicPr>
          <p:nvPr/>
        </p:nvPicPr>
        <p:blipFill>
          <a:blip r:embed="rId6" cstate="print"/>
          <a:srcRect/>
          <a:stretch>
            <a:fillRect/>
          </a:stretch>
        </p:blipFill>
        <p:spPr bwMode="auto">
          <a:xfrm>
            <a:off x="147638" y="966788"/>
            <a:ext cx="800100" cy="846137"/>
          </a:xfrm>
          <a:prstGeom prst="rect">
            <a:avLst/>
          </a:prstGeom>
          <a:noFill/>
          <a:ln w="12700" cap="rnd">
            <a:noFill/>
            <a:round/>
            <a:headEnd/>
            <a:tailEnd/>
          </a:ln>
        </p:spPr>
      </p:pic>
      <p:pic>
        <p:nvPicPr>
          <p:cNvPr id="6153" name="Picture 10"/>
          <p:cNvPicPr>
            <a:picLocks noChangeArrowheads="1"/>
          </p:cNvPicPr>
          <p:nvPr/>
        </p:nvPicPr>
        <p:blipFill>
          <a:blip r:embed="rId7" cstate="print"/>
          <a:srcRect/>
          <a:stretch>
            <a:fillRect/>
          </a:stretch>
        </p:blipFill>
        <p:spPr bwMode="auto">
          <a:xfrm>
            <a:off x="-196850" y="-255588"/>
            <a:ext cx="2278063" cy="1038226"/>
          </a:xfrm>
          <a:prstGeom prst="rect">
            <a:avLst/>
          </a:prstGeom>
          <a:noFill/>
          <a:ln w="12700" cap="rnd">
            <a:noFill/>
            <a:round/>
            <a:headEnd/>
            <a:tailEnd/>
          </a:ln>
        </p:spPr>
      </p:pic>
      <p:sp>
        <p:nvSpPr>
          <p:cNvPr id="12" name="Rectangle 7"/>
          <p:cNvSpPr>
            <a:spLocks/>
          </p:cNvSpPr>
          <p:nvPr/>
        </p:nvSpPr>
        <p:spPr bwMode="auto">
          <a:xfrm>
            <a:off x="4584402" y="6453336"/>
            <a:ext cx="3155950" cy="215900"/>
          </a:xfrm>
          <a:prstGeom prst="rect">
            <a:avLst/>
          </a:prstGeom>
          <a:noFill/>
          <a:ln w="12700">
            <a:noFill/>
            <a:miter lim="800000"/>
            <a:headEnd/>
            <a:tailEnd/>
          </a:ln>
        </p:spPr>
        <p:txBody>
          <a:bodyPr wrap="non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pPr>
            <a:r>
              <a:rPr lang="en-US" sz="1400" i="1" dirty="0">
                <a:solidFill>
                  <a:schemeClr val="tx1"/>
                </a:solidFill>
                <a:latin typeface="Calibri" pitchFamily="34" charset="0"/>
                <a:cs typeface="Arial Italic" charset="0"/>
                <a:sym typeface="Arial Italic" charset="0"/>
              </a:rPr>
              <a:t>Image courtesy of the US Geological Survey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2120900" y="122238"/>
            <a:ext cx="5627688" cy="355600"/>
          </a:xfrm>
          <a:prstGeom prst="rect">
            <a:avLst/>
          </a:prstGeom>
          <a:noFill/>
          <a:ln w="12700" cap="rnd">
            <a:noFill/>
            <a:round/>
            <a:headEnd/>
            <a:tailEnd/>
          </a:ln>
        </p:spPr>
        <p:txBody>
          <a:bodyPr lIns="0" tIns="0" rIns="0" bIns="0"/>
          <a:lstStyle/>
          <a:p>
            <a:r>
              <a:rPr lang="en-US" sz="2400" b="1">
                <a:solidFill>
                  <a:srgbClr val="0000AA"/>
                </a:solidFill>
                <a:latin typeface="Calibri" pitchFamily="34" charset="0"/>
                <a:ea typeface="Lucida Grande" charset="0"/>
                <a:cs typeface="Lucida Grande" charset="0"/>
                <a:sym typeface="Lucida Grande" charset="0"/>
              </a:rPr>
              <a:t>Magnitude 8.0 SOLOMON ISLANDS </a:t>
            </a:r>
          </a:p>
        </p:txBody>
      </p:sp>
      <p:sp>
        <p:nvSpPr>
          <p:cNvPr id="7171" name="Rectangle 2"/>
          <p:cNvSpPr>
            <a:spLocks/>
          </p:cNvSpPr>
          <p:nvPr/>
        </p:nvSpPr>
        <p:spPr bwMode="auto">
          <a:xfrm>
            <a:off x="2128838" y="596900"/>
            <a:ext cx="5627687" cy="266700"/>
          </a:xfrm>
          <a:prstGeom prst="rect">
            <a:avLst/>
          </a:prstGeom>
          <a:noFill/>
          <a:ln w="12700" cap="rnd">
            <a:noFill/>
            <a:round/>
            <a:headEnd/>
            <a:tailEnd/>
          </a:ln>
        </p:spPr>
        <p:txBody>
          <a:bodyPr lIns="0" tIns="0" rIns="0" bIns="0"/>
          <a:lstStyle/>
          <a:p>
            <a:r>
              <a:rPr lang="en-US" sz="1800" b="1">
                <a:solidFill>
                  <a:srgbClr val="0000AA"/>
                </a:solidFill>
                <a:latin typeface="Calibri" pitchFamily="34" charset="0"/>
                <a:ea typeface="Lucida Grande" charset="0"/>
                <a:cs typeface="Lucida Grande" charset="0"/>
                <a:sym typeface="Lucida Grande" charset="0"/>
              </a:rPr>
              <a:t>Wednesday, 6 February, 2013 at 01:12:23 UTC</a:t>
            </a:r>
          </a:p>
        </p:txBody>
      </p:sp>
      <p:pic>
        <p:nvPicPr>
          <p:cNvPr id="7172" name="Picture 3"/>
          <p:cNvPicPr>
            <a:picLocks noChangeArrowheads="1"/>
          </p:cNvPicPr>
          <p:nvPr/>
        </p:nvPicPr>
        <p:blipFill>
          <a:blip r:embed="rId2" cstate="print"/>
          <a:srcRect/>
          <a:stretch>
            <a:fillRect/>
          </a:stretch>
        </p:blipFill>
        <p:spPr bwMode="auto">
          <a:xfrm>
            <a:off x="147638" y="474663"/>
            <a:ext cx="1560512" cy="571500"/>
          </a:xfrm>
          <a:prstGeom prst="rect">
            <a:avLst/>
          </a:prstGeom>
          <a:noFill/>
          <a:ln w="12700" cap="rnd">
            <a:noFill/>
            <a:round/>
            <a:headEnd/>
            <a:tailEnd/>
          </a:ln>
        </p:spPr>
      </p:pic>
      <p:pic>
        <p:nvPicPr>
          <p:cNvPr id="7173" name="Picture 4"/>
          <p:cNvPicPr>
            <a:picLocks noChangeArrowheads="1"/>
          </p:cNvPicPr>
          <p:nvPr/>
        </p:nvPicPr>
        <p:blipFill>
          <a:blip r:embed="rId3" cstate="print"/>
          <a:srcRect b="9631"/>
          <a:stretch>
            <a:fillRect/>
          </a:stretch>
        </p:blipFill>
        <p:spPr bwMode="auto">
          <a:xfrm>
            <a:off x="920750" y="1031875"/>
            <a:ext cx="847725" cy="766763"/>
          </a:xfrm>
          <a:prstGeom prst="rect">
            <a:avLst/>
          </a:prstGeom>
          <a:noFill/>
          <a:ln w="12700" cap="rnd">
            <a:noFill/>
            <a:round/>
            <a:headEnd/>
            <a:tailEnd/>
          </a:ln>
        </p:spPr>
      </p:pic>
      <p:pic>
        <p:nvPicPr>
          <p:cNvPr id="7174" name="Picture 5"/>
          <p:cNvPicPr>
            <a:picLocks noChangeArrowheads="1"/>
          </p:cNvPicPr>
          <p:nvPr/>
        </p:nvPicPr>
        <p:blipFill>
          <a:blip r:embed="rId4" cstate="print"/>
          <a:srcRect/>
          <a:stretch>
            <a:fillRect/>
          </a:stretch>
        </p:blipFill>
        <p:spPr bwMode="auto">
          <a:xfrm>
            <a:off x="147638" y="966788"/>
            <a:ext cx="800100" cy="846137"/>
          </a:xfrm>
          <a:prstGeom prst="rect">
            <a:avLst/>
          </a:prstGeom>
          <a:noFill/>
          <a:ln w="12700" cap="rnd">
            <a:noFill/>
            <a:round/>
            <a:headEnd/>
            <a:tailEnd/>
          </a:ln>
        </p:spPr>
      </p:pic>
      <p:pic>
        <p:nvPicPr>
          <p:cNvPr id="7175" name="Picture 6"/>
          <p:cNvPicPr>
            <a:picLocks noChangeArrowheads="1"/>
          </p:cNvPicPr>
          <p:nvPr/>
        </p:nvPicPr>
        <p:blipFill>
          <a:blip r:embed="rId5" cstate="print"/>
          <a:srcRect/>
          <a:stretch>
            <a:fillRect/>
          </a:stretch>
        </p:blipFill>
        <p:spPr bwMode="auto">
          <a:xfrm>
            <a:off x="-196850" y="-255588"/>
            <a:ext cx="2278063" cy="1038226"/>
          </a:xfrm>
          <a:prstGeom prst="rect">
            <a:avLst/>
          </a:prstGeom>
          <a:noFill/>
          <a:ln w="12700" cap="rnd">
            <a:noFill/>
            <a:round/>
            <a:headEnd/>
            <a:tailEnd/>
          </a:ln>
        </p:spPr>
      </p:pic>
      <p:grpSp>
        <p:nvGrpSpPr>
          <p:cNvPr id="7176" name="Group 14"/>
          <p:cNvGrpSpPr>
            <a:grpSpLocks/>
          </p:cNvGrpSpPr>
          <p:nvPr/>
        </p:nvGrpSpPr>
        <p:grpSpPr bwMode="auto">
          <a:xfrm>
            <a:off x="1965325" y="1706563"/>
            <a:ext cx="6238875" cy="4776787"/>
            <a:chOff x="0" y="0"/>
            <a:chExt cx="3930" cy="3009"/>
          </a:xfrm>
        </p:grpSpPr>
        <p:pic>
          <p:nvPicPr>
            <p:cNvPr id="7179" name="Picture 7"/>
            <p:cNvPicPr>
              <a:picLocks noChangeArrowheads="1"/>
            </p:cNvPicPr>
            <p:nvPr/>
          </p:nvPicPr>
          <p:blipFill>
            <a:blip r:embed="rId6" cstate="print"/>
            <a:srcRect/>
            <a:stretch>
              <a:fillRect/>
            </a:stretch>
          </p:blipFill>
          <p:spPr bwMode="auto">
            <a:xfrm>
              <a:off x="0" y="0"/>
              <a:ext cx="3930" cy="3009"/>
            </a:xfrm>
            <a:prstGeom prst="rect">
              <a:avLst/>
            </a:prstGeom>
            <a:noFill/>
            <a:ln w="25400">
              <a:noFill/>
              <a:round/>
              <a:headEnd/>
              <a:tailEnd/>
            </a:ln>
          </p:spPr>
        </p:pic>
        <p:grpSp>
          <p:nvGrpSpPr>
            <p:cNvPr id="7180" name="Group 12"/>
            <p:cNvGrpSpPr>
              <a:grpSpLocks/>
            </p:cNvGrpSpPr>
            <p:nvPr/>
          </p:nvGrpSpPr>
          <p:grpSpPr bwMode="auto">
            <a:xfrm>
              <a:off x="162" y="579"/>
              <a:ext cx="3621" cy="2344"/>
              <a:chOff x="0" y="0"/>
              <a:chExt cx="3621" cy="2344"/>
            </a:xfrm>
          </p:grpSpPr>
          <p:sp>
            <p:nvSpPr>
              <p:cNvPr id="7182" name="Rectangle 8"/>
              <p:cNvSpPr>
                <a:spLocks/>
              </p:cNvSpPr>
              <p:nvPr/>
            </p:nvSpPr>
            <p:spPr bwMode="auto">
              <a:xfrm>
                <a:off x="0" y="2008"/>
                <a:ext cx="704" cy="336"/>
              </a:xfrm>
              <a:prstGeom prst="rect">
                <a:avLst/>
              </a:prstGeom>
              <a:noFill/>
              <a:ln w="12700">
                <a:noFill/>
                <a:miter lim="800000"/>
                <a:headEnd/>
                <a:tailEnd/>
              </a:ln>
            </p:spPr>
            <p:txBody>
              <a:bodyPr lIns="0" tIns="0" rIns="0" bIns="0"/>
              <a:lstStyle/>
              <a:p>
                <a:pPr algn="ctr"/>
                <a:r>
                  <a:rPr lang="en-US" sz="1800">
                    <a:solidFill>
                      <a:srgbClr val="FFFFFF"/>
                    </a:solidFill>
                    <a:latin typeface="Calibri" pitchFamily="34" charset="0"/>
                    <a:ea typeface="Lucida Grande" charset="0"/>
                    <a:cs typeface="Lucida Grande" charset="0"/>
                    <a:sym typeface="Lucida Grande" charset="0"/>
                  </a:rPr>
                  <a:t>Australia Plate</a:t>
                </a:r>
              </a:p>
            </p:txBody>
          </p:sp>
          <p:sp>
            <p:nvSpPr>
              <p:cNvPr id="7183" name="Rectangle 9"/>
              <p:cNvSpPr>
                <a:spLocks/>
              </p:cNvSpPr>
              <p:nvPr/>
            </p:nvSpPr>
            <p:spPr bwMode="auto">
              <a:xfrm>
                <a:off x="2645" y="0"/>
                <a:ext cx="976" cy="168"/>
              </a:xfrm>
              <a:prstGeom prst="rect">
                <a:avLst/>
              </a:prstGeom>
              <a:noFill/>
              <a:ln w="12700">
                <a:noFill/>
                <a:miter lim="800000"/>
                <a:headEnd/>
                <a:tailEnd/>
              </a:ln>
            </p:spPr>
            <p:txBody>
              <a:bodyPr lIns="0" tIns="0" rIns="0" bIns="0"/>
              <a:lstStyle/>
              <a:p>
                <a:pPr algn="ctr"/>
                <a:r>
                  <a:rPr lang="en-US" sz="1800">
                    <a:solidFill>
                      <a:srgbClr val="FFFFFF"/>
                    </a:solidFill>
                    <a:latin typeface="Calibri" pitchFamily="34" charset="0"/>
                    <a:ea typeface="Lucida Grande" charset="0"/>
                    <a:cs typeface="Lucida Grande" charset="0"/>
                    <a:sym typeface="Lucida Grande" charset="0"/>
                  </a:rPr>
                  <a:t>Pacific Plate</a:t>
                </a:r>
              </a:p>
            </p:txBody>
          </p:sp>
          <p:sp>
            <p:nvSpPr>
              <p:cNvPr id="7184" name="Rectangle 10"/>
              <p:cNvSpPr>
                <a:spLocks/>
              </p:cNvSpPr>
              <p:nvPr/>
            </p:nvSpPr>
            <p:spPr bwMode="auto">
              <a:xfrm>
                <a:off x="997" y="1136"/>
                <a:ext cx="704" cy="672"/>
              </a:xfrm>
              <a:prstGeom prst="rect">
                <a:avLst/>
              </a:prstGeom>
              <a:noFill/>
              <a:ln w="12700">
                <a:noFill/>
                <a:miter lim="800000"/>
                <a:headEnd/>
                <a:tailEnd/>
              </a:ln>
            </p:spPr>
            <p:txBody>
              <a:bodyPr lIns="0" tIns="0" rIns="0" bIns="0"/>
              <a:lstStyle/>
              <a:p>
                <a:pPr algn="ctr"/>
                <a:r>
                  <a:rPr lang="en-US" sz="1800">
                    <a:solidFill>
                      <a:srgbClr val="FFFFFF"/>
                    </a:solidFill>
                    <a:latin typeface="Calibri" pitchFamily="34" charset="0"/>
                    <a:ea typeface="Lucida Grande" charset="0"/>
                    <a:cs typeface="Lucida Grande" charset="0"/>
                    <a:sym typeface="Lucida Grande" charset="0"/>
                  </a:rPr>
                  <a:t>Northern New Hebrides Trench</a:t>
                </a:r>
              </a:p>
            </p:txBody>
          </p:sp>
          <p:sp>
            <p:nvSpPr>
              <p:cNvPr id="7185" name="Line 11"/>
              <p:cNvSpPr>
                <a:spLocks noChangeShapeType="1"/>
              </p:cNvSpPr>
              <p:nvPr/>
            </p:nvSpPr>
            <p:spPr bwMode="auto">
              <a:xfrm flipH="1">
                <a:off x="1661" y="1255"/>
                <a:ext cx="356" cy="131"/>
              </a:xfrm>
              <a:prstGeom prst="line">
                <a:avLst/>
              </a:prstGeom>
              <a:noFill/>
              <a:ln w="25400">
                <a:solidFill>
                  <a:srgbClr val="FFFFFF"/>
                </a:solidFill>
                <a:miter lim="800000"/>
                <a:headEnd type="stealth" w="med" len="med"/>
                <a:tailEnd/>
              </a:ln>
            </p:spPr>
            <p:txBody>
              <a:bodyPr lIns="0" tIns="0" rIns="0" bIns="0"/>
              <a:lstStyle/>
              <a:p>
                <a:endParaRPr lang="en-GB"/>
              </a:p>
            </p:txBody>
          </p:sp>
        </p:grpSp>
        <p:sp>
          <p:nvSpPr>
            <p:cNvPr id="7181" name="AutoShape 13"/>
            <p:cNvSpPr>
              <a:spLocks/>
            </p:cNvSpPr>
            <p:nvPr/>
          </p:nvSpPr>
          <p:spPr bwMode="auto">
            <a:xfrm>
              <a:off x="2170" y="1360"/>
              <a:ext cx="184" cy="175"/>
            </a:xfrm>
            <a:custGeom>
              <a:avLst/>
              <a:gdLst>
                <a:gd name="T0" fmla="*/ 92 w 21600"/>
                <a:gd name="T1" fmla="*/ 88 h 21600"/>
                <a:gd name="T2" fmla="*/ 0 60000 65536"/>
                <a:gd name="T3" fmla="*/ 0 w 21600"/>
                <a:gd name="T4" fmla="*/ 0 h 21600"/>
                <a:gd name="T5" fmla="*/ 21600 w 21600"/>
                <a:gd name="T6" fmla="*/ 21600 h 21600"/>
              </a:gdLst>
              <a:ahLst/>
              <a:cxnLst>
                <a:cxn ang="T2">
                  <a:pos x="T0" y="T1"/>
                </a:cxn>
              </a:cxnLst>
              <a:rect l="T3" t="T4" r="T5" b="T6"/>
              <a:pathLst>
                <a:path w="21600" h="21600">
                  <a:moveTo>
                    <a:pt x="10800" y="0"/>
                  </a:moveTo>
                  <a:lnTo>
                    <a:pt x="14137" y="7110"/>
                  </a:lnTo>
                  <a:lnTo>
                    <a:pt x="21600" y="8250"/>
                  </a:lnTo>
                  <a:lnTo>
                    <a:pt x="16200" y="13785"/>
                  </a:lnTo>
                  <a:lnTo>
                    <a:pt x="17475" y="21600"/>
                  </a:lnTo>
                  <a:lnTo>
                    <a:pt x="10800" y="17910"/>
                  </a:lnTo>
                  <a:lnTo>
                    <a:pt x="4125" y="21600"/>
                  </a:lnTo>
                  <a:lnTo>
                    <a:pt x="5400" y="13785"/>
                  </a:lnTo>
                  <a:lnTo>
                    <a:pt x="0" y="8250"/>
                  </a:lnTo>
                  <a:lnTo>
                    <a:pt x="7463" y="7110"/>
                  </a:lnTo>
                  <a:lnTo>
                    <a:pt x="10800" y="0"/>
                  </a:lnTo>
                  <a:close/>
                  <a:moveTo>
                    <a:pt x="10800" y="0"/>
                  </a:moveTo>
                </a:path>
              </a:pathLst>
            </a:custGeom>
            <a:solidFill>
              <a:schemeClr val="accent1"/>
            </a:solidFill>
            <a:ln w="25400" cap="flat">
              <a:solidFill>
                <a:srgbClr val="D90B00"/>
              </a:solidFill>
              <a:prstDash val="solid"/>
              <a:miter lim="800000"/>
              <a:headEnd type="none" w="med" len="med"/>
              <a:tailEnd type="none" w="med" len="med"/>
            </a:ln>
          </p:spPr>
          <p:txBody>
            <a:bodyPr lIns="0" tIns="0" rIns="0" bIns="0"/>
            <a:lstStyle/>
            <a:p>
              <a:endParaRPr lang="en-GB"/>
            </a:p>
          </p:txBody>
        </p:sp>
      </p:grpSp>
      <p:sp>
        <p:nvSpPr>
          <p:cNvPr id="7177" name="AutoShape 15"/>
          <p:cNvSpPr>
            <a:spLocks/>
          </p:cNvSpPr>
          <p:nvPr/>
        </p:nvSpPr>
        <p:spPr bwMode="auto">
          <a:xfrm rot="-600000">
            <a:off x="4760913" y="5588000"/>
            <a:ext cx="889000" cy="393700"/>
          </a:xfrm>
          <a:prstGeom prst="rightArrow">
            <a:avLst>
              <a:gd name="adj1" fmla="val 41185"/>
              <a:gd name="adj2" fmla="val 84939"/>
            </a:avLst>
          </a:prstGeom>
          <a:noFill/>
          <a:ln w="25400">
            <a:solidFill>
              <a:srgbClr val="FFFFFF"/>
            </a:solidFill>
            <a:round/>
            <a:headEnd/>
            <a:tailEnd/>
          </a:ln>
        </p:spPr>
        <p:txBody>
          <a:bodyPr lIns="0" tIns="0" rIns="0" bIns="0"/>
          <a:lstStyle/>
          <a:p>
            <a:endParaRPr lang="en-GB"/>
          </a:p>
        </p:txBody>
      </p:sp>
      <p:sp>
        <p:nvSpPr>
          <p:cNvPr id="7178" name="AutoShape 16"/>
          <p:cNvSpPr>
            <a:spLocks/>
          </p:cNvSpPr>
          <p:nvPr/>
        </p:nvSpPr>
        <p:spPr bwMode="auto">
          <a:xfrm rot="-3240000">
            <a:off x="2084388" y="4024313"/>
            <a:ext cx="889000" cy="393700"/>
          </a:xfrm>
          <a:prstGeom prst="rightArrow">
            <a:avLst>
              <a:gd name="adj1" fmla="val 41185"/>
              <a:gd name="adj2" fmla="val 84939"/>
            </a:avLst>
          </a:prstGeom>
          <a:noFill/>
          <a:ln w="25400">
            <a:solidFill>
              <a:srgbClr val="FFFFFF"/>
            </a:solidFill>
            <a:round/>
            <a:headEnd/>
            <a:tailEnd/>
          </a:ln>
        </p:spPr>
        <p:txBody>
          <a:bodyPr lIns="0" tIns="0" rIns="0" bIns="0"/>
          <a:lstStyle/>
          <a:p>
            <a:endParaRPr lang="en-GB"/>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rrowheads="1"/>
          </p:cNvPicPr>
          <p:nvPr/>
        </p:nvPicPr>
        <p:blipFill>
          <a:blip r:embed="rId2" cstate="print"/>
          <a:srcRect/>
          <a:stretch>
            <a:fillRect/>
          </a:stretch>
        </p:blipFill>
        <p:spPr bwMode="auto">
          <a:xfrm>
            <a:off x="4319588" y="4081463"/>
            <a:ext cx="3932237" cy="1779587"/>
          </a:xfrm>
          <a:prstGeom prst="rect">
            <a:avLst/>
          </a:prstGeom>
          <a:noFill/>
          <a:ln w="25400">
            <a:noFill/>
            <a:round/>
            <a:headEnd/>
            <a:tailEnd/>
          </a:ln>
        </p:spPr>
      </p:pic>
      <p:sp>
        <p:nvSpPr>
          <p:cNvPr id="8195" name="Rectangle 2"/>
          <p:cNvSpPr>
            <a:spLocks/>
          </p:cNvSpPr>
          <p:nvPr/>
        </p:nvSpPr>
        <p:spPr bwMode="auto">
          <a:xfrm>
            <a:off x="184150" y="1922463"/>
            <a:ext cx="8496300" cy="1943100"/>
          </a:xfrm>
          <a:prstGeom prst="rect">
            <a:avLst/>
          </a:prstGeom>
          <a:noFill/>
          <a:ln w="12700" cap="rnd">
            <a:noFill/>
            <a:round/>
            <a:headEnd/>
            <a:tailEnd/>
          </a:ln>
        </p:spPr>
        <p:txBody>
          <a:bodyPr lIns="38100" tIns="38100" rIns="38100" bIns="38100"/>
          <a:lstStyle/>
          <a:p>
            <a:r>
              <a:rPr lang="en-US" sz="1800" b="1">
                <a:solidFill>
                  <a:srgbClr val="0000AA"/>
                </a:solidFill>
                <a:latin typeface="Calibri" pitchFamily="34" charset="0"/>
                <a:ea typeface="Lucida Grande" charset="0"/>
                <a:cs typeface="Lucida Grande" charset="0"/>
                <a:sym typeface="Lucida Grande" charset="0"/>
              </a:rPr>
              <a:t>Tectonic summary</a:t>
            </a:r>
          </a:p>
          <a:p>
            <a:endParaRPr lang="en-US" sz="1800">
              <a:solidFill>
                <a:schemeClr val="tx1"/>
              </a:solidFill>
              <a:latin typeface="Calibri" pitchFamily="34" charset="0"/>
              <a:ea typeface="Lucida Grande" charset="0"/>
              <a:cs typeface="Lucida Grande" charset="0"/>
              <a:sym typeface="Lucida Grande" charset="0"/>
            </a:endParaRPr>
          </a:p>
          <a:p>
            <a:r>
              <a:rPr lang="en-US" sz="1800">
                <a:solidFill>
                  <a:schemeClr val="tx1"/>
                </a:solidFill>
                <a:latin typeface="Calibri" pitchFamily="34" charset="0"/>
                <a:ea typeface="Lucida Grande" charset="0"/>
                <a:cs typeface="Lucida Grande" charset="0"/>
                <a:sym typeface="Lucida Grande" charset="0"/>
              </a:rPr>
              <a:t>The earthquake occurred due to shallow thrust faulting on or near the plate boundary interface between the Australia and Pacific plates. In the region of this earthquake, the Australia plate converges with and subducts beneath the Pacific plate, moving towards the east-northeast at a rate of 90 mm/yr.</a:t>
            </a:r>
          </a:p>
        </p:txBody>
      </p:sp>
      <p:sp>
        <p:nvSpPr>
          <p:cNvPr id="8196" name="Rectangle 3"/>
          <p:cNvSpPr>
            <a:spLocks/>
          </p:cNvSpPr>
          <p:nvPr/>
        </p:nvSpPr>
        <p:spPr bwMode="auto">
          <a:xfrm>
            <a:off x="2120900" y="122238"/>
            <a:ext cx="5627688" cy="355600"/>
          </a:xfrm>
          <a:prstGeom prst="rect">
            <a:avLst/>
          </a:prstGeom>
          <a:noFill/>
          <a:ln w="12700" cap="rnd">
            <a:noFill/>
            <a:round/>
            <a:headEnd/>
            <a:tailEnd/>
          </a:ln>
        </p:spPr>
        <p:txBody>
          <a:bodyPr lIns="0" tIns="0" rIns="0" bIns="0"/>
          <a:lstStyle/>
          <a:p>
            <a:r>
              <a:rPr lang="en-US" sz="2400" b="1">
                <a:solidFill>
                  <a:srgbClr val="0000AA"/>
                </a:solidFill>
                <a:latin typeface="Calibri" pitchFamily="34" charset="0"/>
                <a:ea typeface="Lucida Grande" charset="0"/>
                <a:cs typeface="Lucida Grande" charset="0"/>
                <a:sym typeface="Lucida Grande" charset="0"/>
              </a:rPr>
              <a:t>Magnitude 8.0 SOLOMON ISLANDS </a:t>
            </a:r>
          </a:p>
        </p:txBody>
      </p:sp>
      <p:sp>
        <p:nvSpPr>
          <p:cNvPr id="8197" name="Rectangle 4"/>
          <p:cNvSpPr>
            <a:spLocks/>
          </p:cNvSpPr>
          <p:nvPr/>
        </p:nvSpPr>
        <p:spPr bwMode="auto">
          <a:xfrm>
            <a:off x="2128838" y="596900"/>
            <a:ext cx="5627687" cy="266700"/>
          </a:xfrm>
          <a:prstGeom prst="rect">
            <a:avLst/>
          </a:prstGeom>
          <a:noFill/>
          <a:ln w="12700" cap="rnd">
            <a:noFill/>
            <a:round/>
            <a:headEnd/>
            <a:tailEnd/>
          </a:ln>
        </p:spPr>
        <p:txBody>
          <a:bodyPr lIns="0" tIns="0" rIns="0" bIns="0"/>
          <a:lstStyle/>
          <a:p>
            <a:r>
              <a:rPr lang="en-US" sz="1800" b="1">
                <a:solidFill>
                  <a:srgbClr val="0000AA"/>
                </a:solidFill>
                <a:latin typeface="Calibri" pitchFamily="34" charset="0"/>
                <a:ea typeface="Lucida Grande" charset="0"/>
                <a:cs typeface="Lucida Grande" charset="0"/>
                <a:sym typeface="Lucida Grande" charset="0"/>
              </a:rPr>
              <a:t>Wednesday, 6 February, 2013 at 01:12:23 UTC</a:t>
            </a:r>
          </a:p>
        </p:txBody>
      </p:sp>
      <p:pic>
        <p:nvPicPr>
          <p:cNvPr id="8198" name="Picture 5"/>
          <p:cNvPicPr>
            <a:picLocks noChangeArrowheads="1"/>
          </p:cNvPicPr>
          <p:nvPr/>
        </p:nvPicPr>
        <p:blipFill>
          <a:blip r:embed="rId3" cstate="print"/>
          <a:srcRect/>
          <a:stretch>
            <a:fillRect/>
          </a:stretch>
        </p:blipFill>
        <p:spPr bwMode="auto">
          <a:xfrm>
            <a:off x="763588" y="3967163"/>
            <a:ext cx="2128837" cy="2058987"/>
          </a:xfrm>
          <a:prstGeom prst="rect">
            <a:avLst/>
          </a:prstGeom>
          <a:noFill/>
          <a:ln w="12700">
            <a:noFill/>
            <a:miter lim="800000"/>
            <a:headEnd/>
            <a:tailEnd/>
          </a:ln>
        </p:spPr>
      </p:pic>
      <p:sp>
        <p:nvSpPr>
          <p:cNvPr id="8199" name="Rectangle 6"/>
          <p:cNvSpPr>
            <a:spLocks/>
          </p:cNvSpPr>
          <p:nvPr/>
        </p:nvSpPr>
        <p:spPr bwMode="auto">
          <a:xfrm>
            <a:off x="177800" y="6477000"/>
            <a:ext cx="2906713" cy="215900"/>
          </a:xfrm>
          <a:prstGeom prst="rect">
            <a:avLst/>
          </a:prstGeom>
          <a:noFill/>
          <a:ln w="12700">
            <a:noFill/>
            <a:miter lim="800000"/>
            <a:headEnd/>
            <a:tailEnd/>
          </a:ln>
        </p:spPr>
        <p:txBody>
          <a:bodyPr wrap="non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pPr>
            <a:r>
              <a:rPr lang="en-US" sz="1400" i="1">
                <a:solidFill>
                  <a:schemeClr val="tx1"/>
                </a:solidFill>
                <a:latin typeface="Calibri" pitchFamily="34" charset="0"/>
                <a:cs typeface="Arial Italic" charset="0"/>
                <a:sym typeface="Arial Italic" charset="0"/>
              </a:rPr>
              <a:t>USGS Centroid Moment Tensor Solution</a:t>
            </a:r>
          </a:p>
        </p:txBody>
      </p:sp>
      <p:sp>
        <p:nvSpPr>
          <p:cNvPr id="8200" name="Rectangle 7"/>
          <p:cNvSpPr>
            <a:spLocks/>
          </p:cNvSpPr>
          <p:nvPr/>
        </p:nvSpPr>
        <p:spPr bwMode="auto">
          <a:xfrm>
            <a:off x="4129088" y="6083300"/>
            <a:ext cx="4837112" cy="647700"/>
          </a:xfrm>
          <a:prstGeom prst="rect">
            <a:avLst/>
          </a:prstGeom>
          <a:noFill/>
          <a:ln w="12700">
            <a:noFill/>
            <a:miter lim="800000"/>
            <a:headEnd/>
            <a:tailEnd/>
          </a:ln>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pPr>
            <a:r>
              <a:rPr lang="en-US" sz="1400">
                <a:solidFill>
                  <a:schemeClr val="tx1"/>
                </a:solidFill>
                <a:latin typeface="Calibri" pitchFamily="34" charset="0"/>
                <a:ea typeface="Lucida Grande" charset="0"/>
                <a:cs typeface="Lucida Grande" charset="0"/>
                <a:sym typeface="Lucida Grande" charset="0"/>
              </a:rPr>
              <a:t>The figure on the left shows the style of faulting (focal mechanism), and the right one shows schematically how plates associated with the thrust faulting move.</a:t>
            </a:r>
          </a:p>
        </p:txBody>
      </p:sp>
      <p:pic>
        <p:nvPicPr>
          <p:cNvPr id="8201" name="Picture 8"/>
          <p:cNvPicPr>
            <a:picLocks noChangeArrowheads="1"/>
          </p:cNvPicPr>
          <p:nvPr/>
        </p:nvPicPr>
        <p:blipFill>
          <a:blip r:embed="rId4" cstate="print"/>
          <a:srcRect/>
          <a:stretch>
            <a:fillRect/>
          </a:stretch>
        </p:blipFill>
        <p:spPr bwMode="auto">
          <a:xfrm>
            <a:off x="147638" y="474663"/>
            <a:ext cx="1560512" cy="571500"/>
          </a:xfrm>
          <a:prstGeom prst="rect">
            <a:avLst/>
          </a:prstGeom>
          <a:noFill/>
          <a:ln w="12700" cap="rnd">
            <a:noFill/>
            <a:round/>
            <a:headEnd/>
            <a:tailEnd/>
          </a:ln>
        </p:spPr>
      </p:pic>
      <p:pic>
        <p:nvPicPr>
          <p:cNvPr id="8202" name="Picture 9"/>
          <p:cNvPicPr>
            <a:picLocks noChangeArrowheads="1"/>
          </p:cNvPicPr>
          <p:nvPr/>
        </p:nvPicPr>
        <p:blipFill>
          <a:blip r:embed="rId5" cstate="print"/>
          <a:srcRect b="9631"/>
          <a:stretch>
            <a:fillRect/>
          </a:stretch>
        </p:blipFill>
        <p:spPr bwMode="auto">
          <a:xfrm>
            <a:off x="920750" y="1031875"/>
            <a:ext cx="847725" cy="766763"/>
          </a:xfrm>
          <a:prstGeom prst="rect">
            <a:avLst/>
          </a:prstGeom>
          <a:noFill/>
          <a:ln w="12700" cap="rnd">
            <a:noFill/>
            <a:round/>
            <a:headEnd/>
            <a:tailEnd/>
          </a:ln>
        </p:spPr>
      </p:pic>
      <p:pic>
        <p:nvPicPr>
          <p:cNvPr id="8203" name="Picture 10"/>
          <p:cNvPicPr>
            <a:picLocks noChangeArrowheads="1"/>
          </p:cNvPicPr>
          <p:nvPr/>
        </p:nvPicPr>
        <p:blipFill>
          <a:blip r:embed="rId6" cstate="print"/>
          <a:srcRect/>
          <a:stretch>
            <a:fillRect/>
          </a:stretch>
        </p:blipFill>
        <p:spPr bwMode="auto">
          <a:xfrm>
            <a:off x="147638" y="966788"/>
            <a:ext cx="800100" cy="846137"/>
          </a:xfrm>
          <a:prstGeom prst="rect">
            <a:avLst/>
          </a:prstGeom>
          <a:noFill/>
          <a:ln w="12700" cap="rnd">
            <a:noFill/>
            <a:round/>
            <a:headEnd/>
            <a:tailEnd/>
          </a:ln>
        </p:spPr>
      </p:pic>
      <p:pic>
        <p:nvPicPr>
          <p:cNvPr id="8204" name="Picture 11"/>
          <p:cNvPicPr>
            <a:picLocks noChangeArrowheads="1"/>
          </p:cNvPicPr>
          <p:nvPr/>
        </p:nvPicPr>
        <p:blipFill>
          <a:blip r:embed="rId7" cstate="print"/>
          <a:srcRect/>
          <a:stretch>
            <a:fillRect/>
          </a:stretch>
        </p:blipFill>
        <p:spPr bwMode="auto">
          <a:xfrm>
            <a:off x="-196850" y="-255588"/>
            <a:ext cx="2278063" cy="1038226"/>
          </a:xfrm>
          <a:prstGeom prst="rect">
            <a:avLst/>
          </a:prstGeom>
          <a:noFill/>
          <a:ln w="12700" cap="rnd">
            <a:noFill/>
            <a:round/>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p:cNvSpPr>
          <p:nvPr/>
        </p:nvSpPr>
        <p:spPr bwMode="auto">
          <a:xfrm>
            <a:off x="268288" y="1874838"/>
            <a:ext cx="8839200" cy="1409700"/>
          </a:xfrm>
          <a:prstGeom prst="rect">
            <a:avLst/>
          </a:prstGeom>
          <a:noFill/>
          <a:ln w="12700" cap="rnd">
            <a:noFill/>
            <a:round/>
            <a:headEnd/>
            <a:tailEnd/>
          </a:ln>
        </p:spPr>
        <p:txBody>
          <a:bodyPr lIns="38100" tIns="38100" rIns="38100" bIns="38100"/>
          <a:lstStyle/>
          <a:p>
            <a:r>
              <a:rPr lang="en-US" sz="1800">
                <a:solidFill>
                  <a:schemeClr val="tx1"/>
                </a:solidFill>
                <a:latin typeface="Calibri" pitchFamily="34" charset="0"/>
                <a:ea typeface="Lucida Grande" charset="0"/>
                <a:cs typeface="Lucida Grande" charset="0"/>
                <a:sym typeface="Lucida Grande" charset="0"/>
              </a:rPr>
              <a:t>As of UTC </a:t>
            </a:r>
            <a:r>
              <a:rPr lang="en-US" sz="1800">
                <a:solidFill>
                  <a:srgbClr val="262626"/>
                </a:solidFill>
                <a:latin typeface="Calibri" pitchFamily="34" charset="0"/>
                <a:ea typeface="Lucida Grande" charset="0"/>
                <a:cs typeface="Lucida Grande" charset="0"/>
                <a:sym typeface="Lucida Grande" charset="0"/>
              </a:rPr>
              <a:t>11/02/2013 13:51:23, five days after the main shock, there have been 381 events of magnitude 2.5 or larger. The largest aftershock was a magnitude 7.1 that occurred 11 minutes after the main shock. Two aftershocks both with M7.0 occurred 42 minutes and 52 hours after the main shock respectively. </a:t>
            </a:r>
          </a:p>
        </p:txBody>
      </p:sp>
      <p:sp>
        <p:nvSpPr>
          <p:cNvPr id="9219" name="Rectangle 2"/>
          <p:cNvSpPr>
            <a:spLocks/>
          </p:cNvSpPr>
          <p:nvPr/>
        </p:nvSpPr>
        <p:spPr bwMode="auto">
          <a:xfrm>
            <a:off x="6696075" y="3770313"/>
            <a:ext cx="2108200" cy="2476500"/>
          </a:xfrm>
          <a:prstGeom prst="rect">
            <a:avLst/>
          </a:prstGeom>
          <a:noFill/>
          <a:ln w="12700" cap="rnd">
            <a:noFill/>
            <a:round/>
            <a:headEnd/>
            <a:tailEnd/>
          </a:ln>
        </p:spPr>
        <p:txBody>
          <a:bodyPr lIns="38100" tIns="38100" rIns="38100" bIns="38100"/>
          <a:lstStyle/>
          <a:p>
            <a:r>
              <a:rPr lang="en-US" sz="1800">
                <a:solidFill>
                  <a:schemeClr val="tx1"/>
                </a:solidFill>
                <a:latin typeface="Calibri" pitchFamily="34" charset="0"/>
                <a:ea typeface="Lucida Grande" charset="0"/>
                <a:cs typeface="Lucida Grande" charset="0"/>
                <a:sym typeface="Lucida Grande" charset="0"/>
              </a:rPr>
              <a:t>Aftershocks (orange and yellow) from United States Geological Survey in this region following the main shock (blue).</a:t>
            </a:r>
          </a:p>
        </p:txBody>
      </p:sp>
      <p:sp>
        <p:nvSpPr>
          <p:cNvPr id="9220" name="Rectangle 3"/>
          <p:cNvSpPr>
            <a:spLocks/>
          </p:cNvSpPr>
          <p:nvPr/>
        </p:nvSpPr>
        <p:spPr bwMode="auto">
          <a:xfrm>
            <a:off x="4192588" y="1257300"/>
            <a:ext cx="1498600" cy="369888"/>
          </a:xfrm>
          <a:prstGeom prst="rect">
            <a:avLst/>
          </a:prstGeom>
          <a:noFill/>
          <a:ln w="12700">
            <a:noFill/>
            <a:miter lim="800000"/>
            <a:headEnd/>
            <a:tailEnd/>
          </a:ln>
        </p:spPr>
        <p:txBody>
          <a:bodyPr wrap="none" lIns="0" tIns="0" rIns="0" bIns="0">
            <a:spAutoFit/>
          </a:bodyPr>
          <a:lstStyle/>
          <a:p>
            <a:pPr algn="r"/>
            <a:r>
              <a:rPr lang="en-US" sz="2400" b="1">
                <a:solidFill>
                  <a:srgbClr val="0000AA"/>
                </a:solidFill>
                <a:latin typeface="Calibri" pitchFamily="34" charset="0"/>
                <a:ea typeface="Lucida Grande" charset="0"/>
                <a:cs typeface="Lucida Grande" charset="0"/>
                <a:sym typeface="Lucida Grande" charset="0"/>
              </a:rPr>
              <a:t>Aftershocks</a:t>
            </a:r>
          </a:p>
        </p:txBody>
      </p:sp>
      <p:sp>
        <p:nvSpPr>
          <p:cNvPr id="9221" name="Rectangle 14"/>
          <p:cNvSpPr>
            <a:spLocks/>
          </p:cNvSpPr>
          <p:nvPr/>
        </p:nvSpPr>
        <p:spPr bwMode="auto">
          <a:xfrm>
            <a:off x="2120900" y="122238"/>
            <a:ext cx="5627688" cy="355600"/>
          </a:xfrm>
          <a:prstGeom prst="rect">
            <a:avLst/>
          </a:prstGeom>
          <a:noFill/>
          <a:ln w="12700" cap="rnd">
            <a:noFill/>
            <a:round/>
            <a:headEnd/>
            <a:tailEnd/>
          </a:ln>
        </p:spPr>
        <p:txBody>
          <a:bodyPr lIns="0" tIns="0" rIns="0" bIns="0"/>
          <a:lstStyle/>
          <a:p>
            <a:r>
              <a:rPr lang="en-US" sz="2400" b="1">
                <a:solidFill>
                  <a:srgbClr val="0000AA"/>
                </a:solidFill>
                <a:latin typeface="Calibri" pitchFamily="34" charset="0"/>
                <a:ea typeface="Lucida Grande" charset="0"/>
                <a:cs typeface="Lucida Grande" charset="0"/>
                <a:sym typeface="Lucida Grande" charset="0"/>
              </a:rPr>
              <a:t>Magnitude 8.0 SOLOMON ISLANDS </a:t>
            </a:r>
          </a:p>
        </p:txBody>
      </p:sp>
      <p:sp>
        <p:nvSpPr>
          <p:cNvPr id="9222" name="Rectangle 15"/>
          <p:cNvSpPr>
            <a:spLocks/>
          </p:cNvSpPr>
          <p:nvPr/>
        </p:nvSpPr>
        <p:spPr bwMode="auto">
          <a:xfrm>
            <a:off x="2128838" y="596900"/>
            <a:ext cx="5627687" cy="266700"/>
          </a:xfrm>
          <a:prstGeom prst="rect">
            <a:avLst/>
          </a:prstGeom>
          <a:noFill/>
          <a:ln w="12700" cap="rnd">
            <a:noFill/>
            <a:round/>
            <a:headEnd/>
            <a:tailEnd/>
          </a:ln>
        </p:spPr>
        <p:txBody>
          <a:bodyPr lIns="0" tIns="0" rIns="0" bIns="0"/>
          <a:lstStyle/>
          <a:p>
            <a:r>
              <a:rPr lang="en-US" sz="1800" b="1">
                <a:solidFill>
                  <a:srgbClr val="0000AA"/>
                </a:solidFill>
                <a:latin typeface="Calibri" pitchFamily="34" charset="0"/>
                <a:ea typeface="Lucida Grande" charset="0"/>
                <a:cs typeface="Lucida Grande" charset="0"/>
                <a:sym typeface="Lucida Grande" charset="0"/>
              </a:rPr>
              <a:t>Wednesday, 6 February, 2013 at 01:12:23 UTC</a:t>
            </a:r>
          </a:p>
        </p:txBody>
      </p:sp>
      <p:pic>
        <p:nvPicPr>
          <p:cNvPr id="9223" name="Picture 16"/>
          <p:cNvPicPr>
            <a:picLocks noChangeArrowheads="1"/>
          </p:cNvPicPr>
          <p:nvPr/>
        </p:nvPicPr>
        <p:blipFill>
          <a:blip r:embed="rId2" cstate="print"/>
          <a:srcRect/>
          <a:stretch>
            <a:fillRect/>
          </a:stretch>
        </p:blipFill>
        <p:spPr bwMode="auto">
          <a:xfrm>
            <a:off x="147638" y="474663"/>
            <a:ext cx="1560512" cy="571500"/>
          </a:xfrm>
          <a:prstGeom prst="rect">
            <a:avLst/>
          </a:prstGeom>
          <a:noFill/>
          <a:ln w="12700" cap="rnd">
            <a:noFill/>
            <a:round/>
            <a:headEnd/>
            <a:tailEnd/>
          </a:ln>
        </p:spPr>
      </p:pic>
      <p:pic>
        <p:nvPicPr>
          <p:cNvPr id="9224" name="Picture 17"/>
          <p:cNvPicPr>
            <a:picLocks noChangeArrowheads="1"/>
          </p:cNvPicPr>
          <p:nvPr/>
        </p:nvPicPr>
        <p:blipFill>
          <a:blip r:embed="rId3" cstate="print"/>
          <a:srcRect b="9631"/>
          <a:stretch>
            <a:fillRect/>
          </a:stretch>
        </p:blipFill>
        <p:spPr bwMode="auto">
          <a:xfrm>
            <a:off x="920750" y="1031875"/>
            <a:ext cx="847725" cy="766763"/>
          </a:xfrm>
          <a:prstGeom prst="rect">
            <a:avLst/>
          </a:prstGeom>
          <a:noFill/>
          <a:ln w="12700" cap="rnd">
            <a:noFill/>
            <a:round/>
            <a:headEnd/>
            <a:tailEnd/>
          </a:ln>
        </p:spPr>
      </p:pic>
      <p:pic>
        <p:nvPicPr>
          <p:cNvPr id="9225" name="Picture 18"/>
          <p:cNvPicPr>
            <a:picLocks noChangeArrowheads="1"/>
          </p:cNvPicPr>
          <p:nvPr/>
        </p:nvPicPr>
        <p:blipFill>
          <a:blip r:embed="rId4" cstate="print"/>
          <a:srcRect/>
          <a:stretch>
            <a:fillRect/>
          </a:stretch>
        </p:blipFill>
        <p:spPr bwMode="auto">
          <a:xfrm>
            <a:off x="147638" y="966788"/>
            <a:ext cx="800100" cy="846137"/>
          </a:xfrm>
          <a:prstGeom prst="rect">
            <a:avLst/>
          </a:prstGeom>
          <a:noFill/>
          <a:ln w="12700" cap="rnd">
            <a:noFill/>
            <a:round/>
            <a:headEnd/>
            <a:tailEnd/>
          </a:ln>
        </p:spPr>
      </p:pic>
      <p:pic>
        <p:nvPicPr>
          <p:cNvPr id="9226" name="Picture 19"/>
          <p:cNvPicPr>
            <a:picLocks noChangeArrowheads="1"/>
          </p:cNvPicPr>
          <p:nvPr/>
        </p:nvPicPr>
        <p:blipFill>
          <a:blip r:embed="rId5" cstate="print"/>
          <a:srcRect/>
          <a:stretch>
            <a:fillRect/>
          </a:stretch>
        </p:blipFill>
        <p:spPr bwMode="auto">
          <a:xfrm>
            <a:off x="-196850" y="-255588"/>
            <a:ext cx="2278063" cy="1038226"/>
          </a:xfrm>
          <a:prstGeom prst="rect">
            <a:avLst/>
          </a:prstGeom>
          <a:noFill/>
          <a:ln w="12700" cap="rnd">
            <a:noFill/>
            <a:round/>
            <a:headEnd/>
            <a:tailEnd/>
          </a:ln>
        </p:spPr>
      </p:pic>
      <p:grpSp>
        <p:nvGrpSpPr>
          <p:cNvPr id="9227" name="Group 26"/>
          <p:cNvGrpSpPr>
            <a:grpSpLocks/>
          </p:cNvGrpSpPr>
          <p:nvPr/>
        </p:nvGrpSpPr>
        <p:grpSpPr bwMode="auto">
          <a:xfrm>
            <a:off x="290513" y="3249613"/>
            <a:ext cx="6148387" cy="3525837"/>
            <a:chOff x="290513" y="3249613"/>
            <a:chExt cx="6148387" cy="3525837"/>
          </a:xfrm>
        </p:grpSpPr>
        <p:grpSp>
          <p:nvGrpSpPr>
            <p:cNvPr id="9228" name="Group 13"/>
            <p:cNvGrpSpPr>
              <a:grpSpLocks/>
            </p:cNvGrpSpPr>
            <p:nvPr/>
          </p:nvGrpSpPr>
          <p:grpSpPr bwMode="auto">
            <a:xfrm>
              <a:off x="290513" y="3249613"/>
              <a:ext cx="6148387" cy="3525837"/>
              <a:chOff x="0" y="0"/>
              <a:chExt cx="3872" cy="2221"/>
            </a:xfrm>
          </p:grpSpPr>
          <p:pic>
            <p:nvPicPr>
              <p:cNvPr id="9231" name="Picture 4"/>
              <p:cNvPicPr>
                <a:picLocks noChangeArrowheads="1"/>
              </p:cNvPicPr>
              <p:nvPr/>
            </p:nvPicPr>
            <p:blipFill>
              <a:blip r:embed="rId6" cstate="print"/>
              <a:srcRect/>
              <a:stretch>
                <a:fillRect/>
              </a:stretch>
            </p:blipFill>
            <p:spPr bwMode="auto">
              <a:xfrm>
                <a:off x="0" y="11"/>
                <a:ext cx="3872" cy="2210"/>
              </a:xfrm>
              <a:prstGeom prst="rect">
                <a:avLst/>
              </a:prstGeom>
              <a:noFill/>
              <a:ln w="12700">
                <a:noFill/>
                <a:miter lim="800000"/>
                <a:headEnd/>
                <a:tailEnd/>
              </a:ln>
            </p:spPr>
          </p:pic>
          <p:sp>
            <p:nvSpPr>
              <p:cNvPr id="9232" name="Rectangle 5"/>
              <p:cNvSpPr>
                <a:spLocks/>
              </p:cNvSpPr>
              <p:nvPr/>
            </p:nvSpPr>
            <p:spPr bwMode="auto">
              <a:xfrm>
                <a:off x="1188" y="0"/>
                <a:ext cx="525" cy="271"/>
              </a:xfrm>
              <a:prstGeom prst="rect">
                <a:avLst/>
              </a:prstGeom>
              <a:noFill/>
              <a:ln w="12700">
                <a:noFill/>
                <a:miter lim="800000"/>
                <a:headEnd/>
                <a:tailEnd/>
              </a:ln>
            </p:spPr>
            <p:txBody>
              <a:bodyPr wrap="none" lIns="0" tIns="0" rIns="0" bIns="0">
                <a:spAutoFit/>
              </a:bodyPr>
              <a:lstStyle/>
              <a:p>
                <a:pPr algn="ctr"/>
                <a:r>
                  <a:rPr lang="en-US" sz="1400">
                    <a:solidFill>
                      <a:schemeClr val="tx1"/>
                    </a:solidFill>
                    <a:latin typeface="Calibri" pitchFamily="34" charset="0"/>
                    <a:ea typeface="Lucida Grande" charset="0"/>
                    <a:cs typeface="Lucida Grande" charset="0"/>
                    <a:sym typeface="Lucida Grande" charset="0"/>
                  </a:rPr>
                  <a:t>M8.0</a:t>
                </a:r>
              </a:p>
              <a:p>
                <a:pPr algn="ctr"/>
                <a:r>
                  <a:rPr lang="en-US" sz="1400">
                    <a:solidFill>
                      <a:schemeClr val="tx1"/>
                    </a:solidFill>
                    <a:latin typeface="Calibri" pitchFamily="34" charset="0"/>
                    <a:ea typeface="Lucida Grande" charset="0"/>
                    <a:cs typeface="Lucida Grande" charset="0"/>
                    <a:sym typeface="Lucida Grande" charset="0"/>
                  </a:rPr>
                  <a:t>Main shock</a:t>
                </a:r>
              </a:p>
            </p:txBody>
          </p:sp>
          <p:sp>
            <p:nvSpPr>
              <p:cNvPr id="9233" name="Line 6"/>
              <p:cNvSpPr>
                <a:spLocks noChangeShapeType="1"/>
              </p:cNvSpPr>
              <p:nvPr/>
            </p:nvSpPr>
            <p:spPr bwMode="auto">
              <a:xfrm rot="10800000" flipH="1">
                <a:off x="1396" y="322"/>
                <a:ext cx="87" cy="278"/>
              </a:xfrm>
              <a:prstGeom prst="line">
                <a:avLst/>
              </a:prstGeom>
              <a:noFill/>
              <a:ln w="25400">
                <a:solidFill>
                  <a:schemeClr val="tx1"/>
                </a:solidFill>
                <a:round/>
                <a:headEnd type="stealth" w="med" len="med"/>
                <a:tailEnd/>
              </a:ln>
            </p:spPr>
            <p:txBody>
              <a:bodyPr lIns="0" tIns="0" rIns="0" bIns="0"/>
              <a:lstStyle/>
              <a:p>
                <a:endParaRPr lang="en-GB"/>
              </a:p>
            </p:txBody>
          </p:sp>
          <p:sp>
            <p:nvSpPr>
              <p:cNvPr id="9234" name="Rectangle 7"/>
              <p:cNvSpPr>
                <a:spLocks/>
              </p:cNvSpPr>
              <p:nvPr/>
            </p:nvSpPr>
            <p:spPr bwMode="auto">
              <a:xfrm>
                <a:off x="79" y="1280"/>
                <a:ext cx="816" cy="272"/>
              </a:xfrm>
              <a:prstGeom prst="rect">
                <a:avLst/>
              </a:prstGeom>
              <a:noFill/>
              <a:ln w="12700">
                <a:noFill/>
                <a:miter lim="800000"/>
                <a:headEnd/>
                <a:tailEnd/>
              </a:ln>
            </p:spPr>
            <p:txBody>
              <a:bodyPr lIns="0" tIns="0" rIns="0" bIns="0"/>
              <a:lstStyle/>
              <a:p>
                <a:pPr algn="ctr"/>
                <a:r>
                  <a:rPr lang="en-US" sz="1400">
                    <a:solidFill>
                      <a:schemeClr val="tx1"/>
                    </a:solidFill>
                    <a:latin typeface="Calibri" pitchFamily="34" charset="0"/>
                    <a:ea typeface="Lucida Grande" charset="0"/>
                    <a:cs typeface="Lucida Grande" charset="0"/>
                    <a:sym typeface="Lucida Grande" charset="0"/>
                  </a:rPr>
                  <a:t>M 7.1</a:t>
                </a:r>
              </a:p>
              <a:p>
                <a:pPr algn="ctr"/>
                <a:r>
                  <a:rPr lang="en-US" sz="1400">
                    <a:solidFill>
                      <a:schemeClr val="tx1"/>
                    </a:solidFill>
                    <a:latin typeface="Calibri" pitchFamily="34" charset="0"/>
                    <a:ea typeface="Lucida Grande" charset="0"/>
                    <a:cs typeface="Lucida Grande" charset="0"/>
                    <a:sym typeface="Lucida Grande" charset="0"/>
                  </a:rPr>
                  <a:t>aftershock</a:t>
                </a:r>
              </a:p>
            </p:txBody>
          </p:sp>
          <p:sp>
            <p:nvSpPr>
              <p:cNvPr id="9235" name="Line 8"/>
              <p:cNvSpPr>
                <a:spLocks noChangeShapeType="1"/>
              </p:cNvSpPr>
              <p:nvPr/>
            </p:nvSpPr>
            <p:spPr bwMode="auto">
              <a:xfrm flipH="1">
                <a:off x="742" y="1297"/>
                <a:ext cx="365" cy="105"/>
              </a:xfrm>
              <a:prstGeom prst="line">
                <a:avLst/>
              </a:prstGeom>
              <a:noFill/>
              <a:ln w="25400">
                <a:solidFill>
                  <a:schemeClr val="tx1"/>
                </a:solidFill>
                <a:round/>
                <a:headEnd type="stealth" w="med" len="med"/>
                <a:tailEnd/>
              </a:ln>
            </p:spPr>
            <p:txBody>
              <a:bodyPr lIns="0" tIns="0" rIns="0" bIns="0"/>
              <a:lstStyle/>
              <a:p>
                <a:endParaRPr lang="en-GB"/>
              </a:p>
            </p:txBody>
          </p:sp>
          <p:sp>
            <p:nvSpPr>
              <p:cNvPr id="9236" name="Rectangle 9"/>
              <p:cNvSpPr>
                <a:spLocks/>
              </p:cNvSpPr>
              <p:nvPr/>
            </p:nvSpPr>
            <p:spPr bwMode="auto">
              <a:xfrm>
                <a:off x="2296" y="8"/>
                <a:ext cx="816" cy="272"/>
              </a:xfrm>
              <a:prstGeom prst="rect">
                <a:avLst/>
              </a:prstGeom>
              <a:noFill/>
              <a:ln w="12700">
                <a:noFill/>
                <a:miter lim="800000"/>
                <a:headEnd/>
                <a:tailEnd/>
              </a:ln>
            </p:spPr>
            <p:txBody>
              <a:bodyPr lIns="0" tIns="0" rIns="0" bIns="0"/>
              <a:lstStyle/>
              <a:p>
                <a:pPr algn="ctr"/>
                <a:r>
                  <a:rPr lang="en-US" sz="1400">
                    <a:solidFill>
                      <a:schemeClr val="tx1"/>
                    </a:solidFill>
                    <a:latin typeface="Calibri" pitchFamily="34" charset="0"/>
                    <a:ea typeface="Lucida Grande" charset="0"/>
                    <a:cs typeface="Lucida Grande" charset="0"/>
                    <a:sym typeface="Lucida Grande" charset="0"/>
                  </a:rPr>
                  <a:t>M 7.0</a:t>
                </a:r>
              </a:p>
              <a:p>
                <a:pPr algn="ctr"/>
                <a:r>
                  <a:rPr lang="en-US" sz="1400">
                    <a:solidFill>
                      <a:schemeClr val="tx1"/>
                    </a:solidFill>
                    <a:latin typeface="Calibri" pitchFamily="34" charset="0"/>
                    <a:ea typeface="Lucida Grande" charset="0"/>
                    <a:cs typeface="Lucida Grande" charset="0"/>
                    <a:sym typeface="Lucida Grande" charset="0"/>
                  </a:rPr>
                  <a:t>aftershock</a:t>
                </a:r>
              </a:p>
            </p:txBody>
          </p:sp>
          <p:sp>
            <p:nvSpPr>
              <p:cNvPr id="9237" name="Line 10"/>
              <p:cNvSpPr>
                <a:spLocks noChangeShapeType="1"/>
              </p:cNvSpPr>
              <p:nvPr/>
            </p:nvSpPr>
            <p:spPr bwMode="auto">
              <a:xfrm rot="10800000" flipH="1">
                <a:off x="2181" y="168"/>
                <a:ext cx="203" cy="96"/>
              </a:xfrm>
              <a:prstGeom prst="line">
                <a:avLst/>
              </a:prstGeom>
              <a:noFill/>
              <a:ln w="25400">
                <a:solidFill>
                  <a:schemeClr val="tx1"/>
                </a:solidFill>
                <a:round/>
                <a:headEnd type="stealth" w="med" len="med"/>
                <a:tailEnd/>
              </a:ln>
            </p:spPr>
            <p:txBody>
              <a:bodyPr lIns="0" tIns="0" rIns="0" bIns="0"/>
              <a:lstStyle/>
              <a:p>
                <a:endParaRPr lang="en-GB"/>
              </a:p>
            </p:txBody>
          </p:sp>
          <p:sp>
            <p:nvSpPr>
              <p:cNvPr id="9238" name="Rectangle 11"/>
              <p:cNvSpPr>
                <a:spLocks/>
              </p:cNvSpPr>
              <p:nvPr/>
            </p:nvSpPr>
            <p:spPr bwMode="auto">
              <a:xfrm>
                <a:off x="2568" y="1032"/>
                <a:ext cx="816" cy="272"/>
              </a:xfrm>
              <a:prstGeom prst="rect">
                <a:avLst/>
              </a:prstGeom>
              <a:noFill/>
              <a:ln w="12700">
                <a:noFill/>
                <a:miter lim="800000"/>
                <a:headEnd/>
                <a:tailEnd/>
              </a:ln>
            </p:spPr>
            <p:txBody>
              <a:bodyPr lIns="0" tIns="0" rIns="0" bIns="0"/>
              <a:lstStyle/>
              <a:p>
                <a:pPr algn="ctr"/>
                <a:r>
                  <a:rPr lang="en-US" sz="1400">
                    <a:solidFill>
                      <a:schemeClr val="tx1"/>
                    </a:solidFill>
                    <a:latin typeface="Calibri" pitchFamily="34" charset="0"/>
                    <a:ea typeface="Lucida Grande" charset="0"/>
                    <a:cs typeface="Lucida Grande" charset="0"/>
                    <a:sym typeface="Lucida Grande" charset="0"/>
                  </a:rPr>
                  <a:t>M 7.0</a:t>
                </a:r>
              </a:p>
              <a:p>
                <a:pPr algn="ctr"/>
                <a:r>
                  <a:rPr lang="en-US" sz="1400">
                    <a:solidFill>
                      <a:schemeClr val="tx1"/>
                    </a:solidFill>
                    <a:latin typeface="Calibri" pitchFamily="34" charset="0"/>
                    <a:ea typeface="Lucida Grande" charset="0"/>
                    <a:cs typeface="Lucida Grande" charset="0"/>
                    <a:sym typeface="Lucida Grande" charset="0"/>
                  </a:rPr>
                  <a:t>aftershock</a:t>
                </a:r>
              </a:p>
            </p:txBody>
          </p:sp>
          <p:sp>
            <p:nvSpPr>
              <p:cNvPr id="9239" name="Line 12"/>
              <p:cNvSpPr>
                <a:spLocks noChangeShapeType="1"/>
              </p:cNvSpPr>
              <p:nvPr/>
            </p:nvSpPr>
            <p:spPr bwMode="auto">
              <a:xfrm>
                <a:off x="2445" y="808"/>
                <a:ext cx="272" cy="296"/>
              </a:xfrm>
              <a:prstGeom prst="line">
                <a:avLst/>
              </a:prstGeom>
              <a:noFill/>
              <a:ln w="25400">
                <a:solidFill>
                  <a:schemeClr val="tx1"/>
                </a:solidFill>
                <a:round/>
                <a:headEnd type="stealth" w="med" len="med"/>
                <a:tailEnd/>
              </a:ln>
            </p:spPr>
            <p:txBody>
              <a:bodyPr lIns="0" tIns="0" rIns="0" bIns="0"/>
              <a:lstStyle/>
              <a:p>
                <a:endParaRPr lang="en-GB"/>
              </a:p>
            </p:txBody>
          </p:sp>
        </p:grpSp>
        <p:cxnSp>
          <p:nvCxnSpPr>
            <p:cNvPr id="9229" name="Straight Connector 20"/>
            <p:cNvCxnSpPr>
              <a:cxnSpLocks noChangeShapeType="1"/>
            </p:cNvCxnSpPr>
            <p:nvPr/>
          </p:nvCxnSpPr>
          <p:spPr bwMode="auto">
            <a:xfrm>
              <a:off x="4860032" y="6525344"/>
              <a:ext cx="1008112" cy="0"/>
            </a:xfrm>
            <a:prstGeom prst="line">
              <a:avLst/>
            </a:prstGeom>
            <a:noFill/>
            <a:ln w="25400" algn="ctr">
              <a:solidFill>
                <a:srgbClr val="000000"/>
              </a:solidFill>
              <a:round/>
              <a:headEnd/>
              <a:tailEnd/>
            </a:ln>
          </p:spPr>
        </p:cxnSp>
        <p:sp>
          <p:nvSpPr>
            <p:cNvPr id="9230" name="TextBox 25"/>
            <p:cNvSpPr txBox="1">
              <a:spLocks noChangeArrowheads="1"/>
            </p:cNvSpPr>
            <p:nvPr/>
          </p:nvSpPr>
          <p:spPr bwMode="auto">
            <a:xfrm>
              <a:off x="5076056" y="6237312"/>
              <a:ext cx="603050" cy="276999"/>
            </a:xfrm>
            <a:prstGeom prst="rect">
              <a:avLst/>
            </a:prstGeom>
            <a:noFill/>
            <a:ln w="9525">
              <a:noFill/>
              <a:miter lim="800000"/>
              <a:headEnd/>
              <a:tailEnd/>
            </a:ln>
          </p:spPr>
          <p:txBody>
            <a:bodyPr>
              <a:spAutoFit/>
            </a:bodyPr>
            <a:lstStyle/>
            <a:p>
              <a:r>
                <a:rPr lang="en-GB"/>
                <a:t>50 km</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rrowheads="1"/>
          </p:cNvPicPr>
          <p:nvPr/>
        </p:nvPicPr>
        <p:blipFill>
          <a:blip r:embed="rId2" cstate="print"/>
          <a:srcRect/>
          <a:stretch>
            <a:fillRect/>
          </a:stretch>
        </p:blipFill>
        <p:spPr bwMode="auto">
          <a:xfrm>
            <a:off x="467544" y="3717032"/>
            <a:ext cx="3672408" cy="2376264"/>
          </a:xfrm>
          <a:prstGeom prst="rect">
            <a:avLst/>
          </a:prstGeom>
          <a:noFill/>
          <a:ln w="12700">
            <a:noFill/>
            <a:miter lim="800000"/>
            <a:headEnd/>
            <a:tailEnd/>
          </a:ln>
        </p:spPr>
      </p:pic>
      <p:pic>
        <p:nvPicPr>
          <p:cNvPr id="10243" name="Picture 2"/>
          <p:cNvPicPr>
            <a:picLocks noChangeArrowheads="1"/>
          </p:cNvPicPr>
          <p:nvPr/>
        </p:nvPicPr>
        <p:blipFill>
          <a:blip r:embed="rId3" cstate="print"/>
          <a:srcRect/>
          <a:stretch>
            <a:fillRect/>
          </a:stretch>
        </p:blipFill>
        <p:spPr bwMode="auto">
          <a:xfrm>
            <a:off x="4860032" y="3717032"/>
            <a:ext cx="3672408" cy="2376264"/>
          </a:xfrm>
          <a:prstGeom prst="rect">
            <a:avLst/>
          </a:prstGeom>
          <a:noFill/>
          <a:ln w="12700">
            <a:noFill/>
            <a:miter lim="800000"/>
            <a:headEnd/>
            <a:tailEnd/>
          </a:ln>
        </p:spPr>
      </p:pic>
      <p:sp>
        <p:nvSpPr>
          <p:cNvPr id="10244" name="Rectangle 3"/>
          <p:cNvSpPr>
            <a:spLocks/>
          </p:cNvSpPr>
          <p:nvPr/>
        </p:nvSpPr>
        <p:spPr bwMode="auto">
          <a:xfrm>
            <a:off x="236538" y="1998663"/>
            <a:ext cx="5943600" cy="342900"/>
          </a:xfrm>
          <a:prstGeom prst="rect">
            <a:avLst/>
          </a:prstGeom>
          <a:noFill/>
          <a:ln w="12700" cap="rnd">
            <a:noFill/>
            <a:round/>
            <a:headEnd/>
            <a:tailEnd/>
          </a:ln>
        </p:spPr>
        <p:txBody>
          <a:bodyPr lIns="38100" tIns="38100" rIns="38100" bIns="38100"/>
          <a:lstStyle/>
          <a:p>
            <a:r>
              <a:rPr lang="en-US" sz="1800" b="1">
                <a:solidFill>
                  <a:srgbClr val="0000AA"/>
                </a:solidFill>
                <a:latin typeface="Calibri" pitchFamily="34" charset="0"/>
                <a:ea typeface="Lucida Grande" charset="0"/>
                <a:cs typeface="Lucida Grande" charset="0"/>
                <a:sym typeface="Lucida Grande" charset="0"/>
              </a:rPr>
              <a:t>Seismogram recordings by school seismometers</a:t>
            </a:r>
          </a:p>
        </p:txBody>
      </p:sp>
      <p:sp>
        <p:nvSpPr>
          <p:cNvPr id="10245" name="Rectangle 4"/>
          <p:cNvSpPr>
            <a:spLocks/>
          </p:cNvSpPr>
          <p:nvPr/>
        </p:nvSpPr>
        <p:spPr bwMode="auto">
          <a:xfrm>
            <a:off x="940321" y="6165304"/>
            <a:ext cx="2695575" cy="354013"/>
          </a:xfrm>
          <a:prstGeom prst="rect">
            <a:avLst/>
          </a:prstGeom>
          <a:noFill/>
          <a:ln w="12700" cap="rnd">
            <a:noFill/>
            <a:round/>
            <a:headEnd/>
            <a:tailEnd/>
          </a:ln>
        </p:spPr>
        <p:txBody>
          <a:bodyPr wrap="none" lIns="38100" tIns="38100" rIns="38100" bIns="38100">
            <a:spAutoFit/>
          </a:bodyPr>
          <a:lstStyle/>
          <a:p>
            <a:r>
              <a:rPr lang="en-US" sz="1800" dirty="0">
                <a:solidFill>
                  <a:schemeClr val="tx1"/>
                </a:solidFill>
                <a:latin typeface="Calibri" pitchFamily="34" charset="0"/>
                <a:ea typeface="Lucida Grande" charset="0"/>
                <a:cs typeface="Lucida Grande" charset="0"/>
                <a:sym typeface="Lucida Grande" charset="0"/>
              </a:rPr>
              <a:t>Bishop </a:t>
            </a:r>
            <a:r>
              <a:rPr lang="en-US" sz="1800" dirty="0" err="1">
                <a:solidFill>
                  <a:schemeClr val="tx1"/>
                </a:solidFill>
                <a:latin typeface="Calibri" pitchFamily="34" charset="0"/>
                <a:ea typeface="Lucida Grande" charset="0"/>
                <a:cs typeface="Lucida Grande" charset="0"/>
                <a:sym typeface="Lucida Grande" charset="0"/>
              </a:rPr>
              <a:t>Wordsworths</a:t>
            </a:r>
            <a:r>
              <a:rPr lang="en-US" sz="1800" dirty="0">
                <a:solidFill>
                  <a:schemeClr val="tx1"/>
                </a:solidFill>
                <a:latin typeface="Calibri" pitchFamily="34" charset="0"/>
                <a:ea typeface="Lucida Grande" charset="0"/>
                <a:cs typeface="Lucida Grande" charset="0"/>
                <a:sym typeface="Lucida Grande" charset="0"/>
              </a:rPr>
              <a:t> School</a:t>
            </a:r>
          </a:p>
        </p:txBody>
      </p:sp>
      <p:sp>
        <p:nvSpPr>
          <p:cNvPr id="10246" name="Rectangle 5"/>
          <p:cNvSpPr>
            <a:spLocks/>
          </p:cNvSpPr>
          <p:nvPr/>
        </p:nvSpPr>
        <p:spPr bwMode="auto">
          <a:xfrm>
            <a:off x="5824239" y="6165304"/>
            <a:ext cx="1916113" cy="354013"/>
          </a:xfrm>
          <a:prstGeom prst="rect">
            <a:avLst/>
          </a:prstGeom>
          <a:noFill/>
          <a:ln w="12700" cap="rnd">
            <a:noFill/>
            <a:round/>
            <a:headEnd/>
            <a:tailEnd/>
          </a:ln>
        </p:spPr>
        <p:txBody>
          <a:bodyPr wrap="none" lIns="38100" tIns="38100" rIns="38100" bIns="38100">
            <a:spAutoFit/>
          </a:bodyPr>
          <a:lstStyle/>
          <a:p>
            <a:r>
              <a:rPr lang="en-US" sz="1800" dirty="0" err="1">
                <a:solidFill>
                  <a:schemeClr val="tx1"/>
                </a:solidFill>
                <a:latin typeface="Calibri" pitchFamily="34" charset="0"/>
                <a:ea typeface="Lucida Grande" charset="0"/>
                <a:cs typeface="Lucida Grande" charset="0"/>
                <a:sym typeface="Lucida Grande" charset="0"/>
              </a:rPr>
              <a:t>Cheddleton</a:t>
            </a:r>
            <a:r>
              <a:rPr lang="en-US" sz="1800" dirty="0">
                <a:solidFill>
                  <a:schemeClr val="tx1"/>
                </a:solidFill>
                <a:latin typeface="Calibri" pitchFamily="34" charset="0"/>
                <a:ea typeface="Lucida Grande" charset="0"/>
                <a:cs typeface="Lucida Grande" charset="0"/>
                <a:sym typeface="Lucida Grande" charset="0"/>
              </a:rPr>
              <a:t> </a:t>
            </a:r>
            <a:r>
              <a:rPr lang="en-US" sz="1800" dirty="0" err="1">
                <a:solidFill>
                  <a:schemeClr val="tx1"/>
                </a:solidFill>
                <a:latin typeface="Calibri" pitchFamily="34" charset="0"/>
                <a:ea typeface="Lucida Grande" charset="0"/>
                <a:cs typeface="Lucida Grande" charset="0"/>
                <a:sym typeface="Lucida Grande" charset="0"/>
              </a:rPr>
              <a:t>Nr.Leek</a:t>
            </a:r>
            <a:endParaRPr lang="en-US" sz="1800" dirty="0">
              <a:solidFill>
                <a:schemeClr val="tx1"/>
              </a:solidFill>
              <a:latin typeface="Calibri" pitchFamily="34" charset="0"/>
              <a:ea typeface="Lucida Grande" charset="0"/>
              <a:cs typeface="Lucida Grande" charset="0"/>
              <a:sym typeface="Lucida Grande" charset="0"/>
            </a:endParaRPr>
          </a:p>
        </p:txBody>
      </p:sp>
      <p:sp>
        <p:nvSpPr>
          <p:cNvPr id="10247" name="Rectangle 6"/>
          <p:cNvSpPr>
            <a:spLocks/>
          </p:cNvSpPr>
          <p:nvPr/>
        </p:nvSpPr>
        <p:spPr bwMode="auto">
          <a:xfrm>
            <a:off x="2120900" y="122238"/>
            <a:ext cx="5627688" cy="355600"/>
          </a:xfrm>
          <a:prstGeom prst="rect">
            <a:avLst/>
          </a:prstGeom>
          <a:noFill/>
          <a:ln w="12700" cap="rnd">
            <a:noFill/>
            <a:round/>
            <a:headEnd/>
            <a:tailEnd/>
          </a:ln>
        </p:spPr>
        <p:txBody>
          <a:bodyPr lIns="0" tIns="0" rIns="0" bIns="0"/>
          <a:lstStyle/>
          <a:p>
            <a:r>
              <a:rPr lang="en-US" sz="2400" b="1">
                <a:solidFill>
                  <a:srgbClr val="0000AA"/>
                </a:solidFill>
                <a:latin typeface="Calibri" pitchFamily="34" charset="0"/>
                <a:ea typeface="Lucida Grande" charset="0"/>
                <a:cs typeface="Lucida Grande" charset="0"/>
                <a:sym typeface="Lucida Grande" charset="0"/>
              </a:rPr>
              <a:t>Magnitude 8.0 SOLOMON ISLANDS </a:t>
            </a:r>
          </a:p>
        </p:txBody>
      </p:sp>
      <p:sp>
        <p:nvSpPr>
          <p:cNvPr id="10248" name="Rectangle 7"/>
          <p:cNvSpPr>
            <a:spLocks/>
          </p:cNvSpPr>
          <p:nvPr/>
        </p:nvSpPr>
        <p:spPr bwMode="auto">
          <a:xfrm>
            <a:off x="2128839" y="596900"/>
            <a:ext cx="4387378" cy="266700"/>
          </a:xfrm>
          <a:prstGeom prst="rect">
            <a:avLst/>
          </a:prstGeom>
          <a:noFill/>
          <a:ln w="12700" cap="rnd">
            <a:noFill/>
            <a:round/>
            <a:headEnd/>
            <a:tailEnd/>
          </a:ln>
        </p:spPr>
        <p:txBody>
          <a:bodyPr lIns="0" tIns="0" rIns="0" bIns="0"/>
          <a:lstStyle/>
          <a:p>
            <a:r>
              <a:rPr lang="en-US" sz="1800" b="1" dirty="0">
                <a:solidFill>
                  <a:srgbClr val="0000AA"/>
                </a:solidFill>
                <a:latin typeface="Calibri" pitchFamily="34" charset="0"/>
                <a:ea typeface="Lucida Grande" charset="0"/>
                <a:cs typeface="Lucida Grande" charset="0"/>
                <a:sym typeface="Lucida Grande" charset="0"/>
              </a:rPr>
              <a:t>Wednesday, 6 February, 2013 at 01:12:23 UTC</a:t>
            </a:r>
          </a:p>
        </p:txBody>
      </p:sp>
      <p:pic>
        <p:nvPicPr>
          <p:cNvPr id="10249" name="Picture 8"/>
          <p:cNvPicPr>
            <a:picLocks noChangeArrowheads="1"/>
          </p:cNvPicPr>
          <p:nvPr/>
        </p:nvPicPr>
        <p:blipFill>
          <a:blip r:embed="rId4" cstate="print"/>
          <a:srcRect/>
          <a:stretch>
            <a:fillRect/>
          </a:stretch>
        </p:blipFill>
        <p:spPr bwMode="auto">
          <a:xfrm>
            <a:off x="147638" y="474663"/>
            <a:ext cx="1560512" cy="571500"/>
          </a:xfrm>
          <a:prstGeom prst="rect">
            <a:avLst/>
          </a:prstGeom>
          <a:noFill/>
          <a:ln w="12700" cap="rnd">
            <a:noFill/>
            <a:round/>
            <a:headEnd/>
            <a:tailEnd/>
          </a:ln>
        </p:spPr>
      </p:pic>
      <p:pic>
        <p:nvPicPr>
          <p:cNvPr id="10250" name="Picture 9"/>
          <p:cNvPicPr>
            <a:picLocks noChangeArrowheads="1"/>
          </p:cNvPicPr>
          <p:nvPr/>
        </p:nvPicPr>
        <p:blipFill>
          <a:blip r:embed="rId5" cstate="print"/>
          <a:srcRect b="9631"/>
          <a:stretch>
            <a:fillRect/>
          </a:stretch>
        </p:blipFill>
        <p:spPr bwMode="auto">
          <a:xfrm>
            <a:off x="920750" y="1031875"/>
            <a:ext cx="847725" cy="766763"/>
          </a:xfrm>
          <a:prstGeom prst="rect">
            <a:avLst/>
          </a:prstGeom>
          <a:noFill/>
          <a:ln w="12700" cap="rnd">
            <a:noFill/>
            <a:round/>
            <a:headEnd/>
            <a:tailEnd/>
          </a:ln>
        </p:spPr>
      </p:pic>
      <p:pic>
        <p:nvPicPr>
          <p:cNvPr id="10251" name="Picture 10"/>
          <p:cNvPicPr>
            <a:picLocks noChangeArrowheads="1"/>
          </p:cNvPicPr>
          <p:nvPr/>
        </p:nvPicPr>
        <p:blipFill>
          <a:blip r:embed="rId6" cstate="print"/>
          <a:srcRect/>
          <a:stretch>
            <a:fillRect/>
          </a:stretch>
        </p:blipFill>
        <p:spPr bwMode="auto">
          <a:xfrm>
            <a:off x="147638" y="966788"/>
            <a:ext cx="800100" cy="846137"/>
          </a:xfrm>
          <a:prstGeom prst="rect">
            <a:avLst/>
          </a:prstGeom>
          <a:noFill/>
          <a:ln w="12700" cap="rnd">
            <a:noFill/>
            <a:round/>
            <a:headEnd/>
            <a:tailEnd/>
          </a:ln>
        </p:spPr>
      </p:pic>
      <p:pic>
        <p:nvPicPr>
          <p:cNvPr id="10252" name="Picture 11"/>
          <p:cNvPicPr>
            <a:picLocks noChangeArrowheads="1"/>
          </p:cNvPicPr>
          <p:nvPr/>
        </p:nvPicPr>
        <p:blipFill>
          <a:blip r:embed="rId7" cstate="print"/>
          <a:srcRect/>
          <a:stretch>
            <a:fillRect/>
          </a:stretch>
        </p:blipFill>
        <p:spPr bwMode="auto">
          <a:xfrm>
            <a:off x="-196850" y="-255588"/>
            <a:ext cx="2278063" cy="1038226"/>
          </a:xfrm>
          <a:prstGeom prst="rect">
            <a:avLst/>
          </a:prstGeom>
          <a:noFill/>
          <a:ln w="12700" cap="rnd">
            <a:noFill/>
            <a:round/>
            <a:headEnd/>
            <a:tailEnd/>
          </a:ln>
        </p:spPr>
      </p:pic>
      <p:pic>
        <p:nvPicPr>
          <p:cNvPr id="1026" name="Picture 2"/>
          <p:cNvPicPr>
            <a:picLocks noChangeAspect="1" noChangeArrowheads="1"/>
          </p:cNvPicPr>
          <p:nvPr/>
        </p:nvPicPr>
        <p:blipFill>
          <a:blip r:embed="rId8" cstate="print"/>
          <a:srcRect/>
          <a:stretch>
            <a:fillRect/>
          </a:stretch>
        </p:blipFill>
        <p:spPr bwMode="auto">
          <a:xfrm>
            <a:off x="5004048" y="836712"/>
            <a:ext cx="2448272" cy="2784816"/>
          </a:xfrm>
          <a:prstGeom prst="rect">
            <a:avLst/>
          </a:prstGeom>
          <a:noFill/>
          <a:ln w="9525">
            <a:noFill/>
            <a:miter lim="800000"/>
            <a:headEnd/>
            <a:tailEnd/>
          </a:ln>
        </p:spPr>
      </p:pic>
      <p:cxnSp>
        <p:nvCxnSpPr>
          <p:cNvPr id="3" name="Straight Arrow Connector 2"/>
          <p:cNvCxnSpPr/>
          <p:nvPr/>
        </p:nvCxnSpPr>
        <p:spPr bwMode="auto">
          <a:xfrm flipH="1">
            <a:off x="3851920" y="3068960"/>
            <a:ext cx="2448272" cy="648072"/>
          </a:xfrm>
          <a:prstGeom prst="straightConnector1">
            <a:avLst/>
          </a:prstGeom>
          <a:solidFill>
            <a:srgbClr val="D90B00"/>
          </a:solidFill>
          <a:ln w="25400" cap="flat" cmpd="sng" algn="ctr">
            <a:solidFill>
              <a:srgbClr val="000000"/>
            </a:solidFill>
            <a:prstDash val="solid"/>
            <a:round/>
            <a:headEnd type="none" w="med" len="med"/>
            <a:tailEnd type="arrow"/>
          </a:ln>
          <a:effectLst/>
        </p:spPr>
      </p:cxnSp>
      <p:cxnSp>
        <p:nvCxnSpPr>
          <p:cNvPr id="17" name="Straight Arrow Connector 16"/>
          <p:cNvCxnSpPr/>
          <p:nvPr/>
        </p:nvCxnSpPr>
        <p:spPr bwMode="auto">
          <a:xfrm>
            <a:off x="6372200" y="2420888"/>
            <a:ext cx="1080120" cy="1584176"/>
          </a:xfrm>
          <a:prstGeom prst="straightConnector1">
            <a:avLst/>
          </a:prstGeom>
          <a:solidFill>
            <a:srgbClr val="D90B00"/>
          </a:solidFill>
          <a:ln w="25400" cap="flat" cmpd="sng" algn="ctr">
            <a:solidFill>
              <a:srgbClr val="000000"/>
            </a:solidFill>
            <a:prstDash val="solid"/>
            <a:round/>
            <a:headEnd type="none" w="med" len="med"/>
            <a:tailEnd type="arrow"/>
          </a:ln>
          <a:effectLst/>
        </p:spPr>
      </p:cxnSp>
    </p:spTree>
  </p:cSld>
  <p:clrMapOvr>
    <a:masterClrMapping/>
  </p:clrMapOvr>
  <p:transition/>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90B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D90B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TotalTime>
  <Pages>0</Pages>
  <Words>699</Words>
  <Characters>0</Characters>
  <Application>Microsoft Office PowerPoint</Application>
  <PresentationFormat>On-screen Show (4:3)</PresentationFormat>
  <Lines>0</Lines>
  <Paragraphs>78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 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Hicks</dc:creator>
  <cp:lastModifiedBy>peter</cp:lastModifiedBy>
  <cp:revision>29</cp:revision>
  <dcterms:modified xsi:type="dcterms:W3CDTF">2013-02-20T14:52:56Z</dcterms:modified>
</cp:coreProperties>
</file>