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4" r:id="rId5"/>
    <p:sldId id="265" r:id="rId6"/>
    <p:sldId id="266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 snapToGrid="0" snapToObjects="1">
      <p:cViewPr>
        <p:scale>
          <a:sx n="76" d="100"/>
          <a:sy n="76" d="100"/>
        </p:scale>
        <p:origin x="-2634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55A74-9F17-3340-A484-C0D4DBF2BA18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8A40-D02F-4F4E-BC33-974FFE1F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8A40-D02F-4F4E-BC33-974FFE1FF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9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E44F-9EA2-714B-ABDC-41BAC6C2509E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1DD2-97DD-5C40-B75D-4759151B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gs.ac.uk/schoolseismology/home.html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iris.edu/hq/programs/education_and_outreach/stude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thquakes.bgs.ac.uk/education/faqs/faq_index.htm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emsc-csem.org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earthquake.usgs.gov/lear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806491"/>
            <a:ext cx="7405919" cy="148507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 magnitude 2.9 earthquake occurred in the East Midlands region of the United Kingdom on 18 January 2013. The earthquake occurred at a depth of 13 km (8 miles). Approximately 26 earthquakes of this magnitude occur in the UK every year.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colour_logo_13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pic>
        <p:nvPicPr>
          <p:cNvPr id="10" name="Picture 9" descr="Screen Shot 2013-02-11 at 11.10.33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918" y="633456"/>
            <a:ext cx="1570908" cy="1553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" y="3155703"/>
            <a:ext cx="5942276" cy="1485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 earthquake was felt in the towns of </a:t>
            </a:r>
            <a:r>
              <a:rPr lang="en-US" sz="2000" dirty="0" err="1" smtClean="0">
                <a:solidFill>
                  <a:schemeClr val="tx1"/>
                </a:solidFill>
              </a:rPr>
              <a:t>Loughborough</a:t>
            </a:r>
            <a:r>
              <a:rPr lang="en-US" sz="2000" dirty="0" smtClean="0">
                <a:solidFill>
                  <a:schemeClr val="tx1"/>
                </a:solidFill>
              </a:rPr>
              <a:t>, Derby, Nottingham and Leicester. Shaking was felt as far away as Buxton and Warwick.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 descr="Screen Shot 2013-02-11 at 11.30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140" y="3925927"/>
            <a:ext cx="4736992" cy="2882588"/>
          </a:xfrm>
          <a:prstGeom prst="rect">
            <a:avLst/>
          </a:prstGeom>
        </p:spPr>
      </p:pic>
      <p:pic>
        <p:nvPicPr>
          <p:cNvPr id="17" name="Picture 16" descr="Screen Shot 2013-02-11 at 11.32.1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582" y="4303134"/>
            <a:ext cx="2224070" cy="2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31" y="1841126"/>
            <a:ext cx="3763587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Where was it felt?</a:t>
            </a:r>
          </a:p>
          <a:p>
            <a:pPr>
              <a:lnSpc>
                <a:spcPct val="20000"/>
              </a:lnSpc>
            </a:pPr>
            <a:endParaRPr lang="en-US" b="1" dirty="0">
              <a:solidFill>
                <a:srgbClr val="0000AA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Maximum recorded intensity was IV in </a:t>
            </a:r>
            <a:r>
              <a:rPr lang="en-US" dirty="0" err="1" smtClean="0">
                <a:solidFill>
                  <a:srgbClr val="000000"/>
                </a:solidFill>
              </a:rPr>
              <a:t>Loughborough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20" y="2263559"/>
            <a:ext cx="4476218" cy="4476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20" name="Picture 19" descr="colour_logo_13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4" y="2962805"/>
            <a:ext cx="4512626" cy="356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226" y="6480051"/>
            <a:ext cx="478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Modified </a:t>
            </a:r>
            <a:r>
              <a:rPr lang="en-US" sz="13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Mercalli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Intensity Scale (courtesy of University of Alberta)</a:t>
            </a:r>
            <a:endParaRPr lang="en-US" sz="13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2560" y="2061879"/>
            <a:ext cx="478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 of earthquake felt reports (image courtesy of BGS)</a:t>
            </a:r>
            <a:endParaRPr lang="en-US" sz="13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869" y="3398187"/>
            <a:ext cx="4617972" cy="34598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5752" y="1113601"/>
            <a:ext cx="67610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Earthquake and historic seismicity</a:t>
            </a:r>
            <a:endParaRPr lang="en-US" b="1" dirty="0">
              <a:solidFill>
                <a:srgbClr val="0000AA"/>
              </a:solidFill>
            </a:endParaRPr>
          </a:p>
          <a:p>
            <a:pPr>
              <a:lnSpc>
                <a:spcPct val="50000"/>
              </a:lnSpc>
            </a:pPr>
            <a:endParaRPr lang="en-US" b="1" dirty="0" smtClean="0">
              <a:solidFill>
                <a:srgbClr val="0000AA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earthquake </a:t>
            </a:r>
            <a:r>
              <a:rPr lang="en-US" dirty="0" err="1" smtClean="0">
                <a:solidFill>
                  <a:srgbClr val="000000"/>
                </a:solidFill>
              </a:rPr>
              <a:t>epicentre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(red star) is plotted on the map with regional seismicity since 1960.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19" name="Picture 18" descr="colour_logo_13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pic>
        <p:nvPicPr>
          <p:cNvPr id="8" name="Picture 7" descr="BRITISH-ISLES RECEN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975" y="2523180"/>
            <a:ext cx="3504826" cy="42840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48975" y="2211984"/>
            <a:ext cx="35183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 seismicity of the British Isles</a:t>
            </a:r>
            <a:endParaRPr lang="en-US" sz="13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6864" y="4298671"/>
            <a:ext cx="945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 seismicity</a:t>
            </a:r>
          </a:p>
          <a:p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region of the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mainshock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(image courtesy of BGS)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7869" y="2178560"/>
            <a:ext cx="533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Small earthquakes have been known to occur in this region of the UK before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oogle_eart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73" y="3961142"/>
            <a:ext cx="5790260" cy="27127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31" y="1924243"/>
            <a:ext cx="84450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Tectonic interpretation</a:t>
            </a:r>
            <a:endParaRPr lang="en-US" b="1" dirty="0">
              <a:solidFill>
                <a:srgbClr val="0000AA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Although the UK does not lie on an active tectonic plate boundary (one of its nearest plate boundary being the Mid-Atlantic Ridge), stress within the plate is released along pre-existing faults within the crust. In areas of low seismicity, such as the British Isles, it is difficult to identity the causative fault. Furthermore, with such low-magnitude events, it is not possible to determine the earthquake’s focal mechanism.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18" name="Picture 17" descr="colour_logo_13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076024" y="4998023"/>
            <a:ext cx="1375900" cy="246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6494" y="4698126"/>
            <a:ext cx="133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Mid-Atlantic</a:t>
            </a:r>
          </a:p>
          <a:p>
            <a:r>
              <a:rPr lang="en-US" sz="1400" dirty="0" smtClean="0"/>
              <a:t>Ridge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72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31" y="2012448"/>
            <a:ext cx="8445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Aftershocks</a:t>
            </a:r>
            <a:endParaRPr lang="en-US" b="1" dirty="0">
              <a:solidFill>
                <a:srgbClr val="0000AA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Since the earthquake, two aftershocks have been recorded by the British Geological survey. The largest of these </a:t>
            </a:r>
            <a:r>
              <a:rPr lang="en-US" dirty="0" err="1" smtClean="0">
                <a:solidFill>
                  <a:srgbClr val="000000"/>
                </a:solidFill>
              </a:rPr>
              <a:t>occured</a:t>
            </a:r>
            <a:r>
              <a:rPr lang="en-US" dirty="0" smtClean="0">
                <a:solidFill>
                  <a:srgbClr val="000000"/>
                </a:solidFill>
              </a:rPr>
              <a:t> on 04/02/13 with a magnitude of 2.4, and was located to the south-east of the </a:t>
            </a:r>
            <a:r>
              <a:rPr lang="en-US" dirty="0" err="1" smtClean="0">
                <a:solidFill>
                  <a:srgbClr val="000000"/>
                </a:solidFill>
              </a:rPr>
              <a:t>mainshock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02-11 at 12.1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31" y="3612512"/>
            <a:ext cx="5880874" cy="305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8805" y="4367671"/>
            <a:ext cx="2898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Aftershocks (red circles) recorded by the British Geological Survey in this region following the </a:t>
            </a:r>
            <a:r>
              <a:rPr lang="en-US" dirty="0" err="1" smtClean="0"/>
              <a:t>mainshock</a:t>
            </a:r>
            <a:r>
              <a:rPr lang="en-US" dirty="0" smtClean="0"/>
              <a:t> (red star).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17" name="Picture 16" descr="colour_logo_13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31" y="2012448"/>
            <a:ext cx="84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Seismogram recordings from UK schools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1346" y="6486889"/>
            <a:ext cx="3808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Paulet</a:t>
            </a:r>
            <a:r>
              <a:rPr lang="en-US" sz="1600" i="1" dirty="0" smtClean="0"/>
              <a:t> High School, Burton on Trent (PAUL)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12651" y="1165527"/>
            <a:ext cx="318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Loughborough</a:t>
            </a:r>
            <a:r>
              <a:rPr lang="en-US" sz="1600" i="1" dirty="0" smtClean="0"/>
              <a:t> High School (LHSUK)</a:t>
            </a:r>
            <a:endParaRPr lang="en-US" sz="16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21" name="Picture 20" descr="colour_logo_13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866" y="4377078"/>
            <a:ext cx="2706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School Seismometer at the</a:t>
            </a:r>
          </a:p>
          <a:p>
            <a:r>
              <a:rPr lang="en-US" sz="1600" i="1" dirty="0" smtClean="0"/>
              <a:t>University of Liverpool (DEOS)</a:t>
            </a:r>
            <a:endParaRPr lang="en-US" sz="1600" i="1" dirty="0"/>
          </a:p>
        </p:txBody>
      </p:sp>
      <p:pic>
        <p:nvPicPr>
          <p:cNvPr id="22" name="Picture 21" descr="liverpoo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5" b="50888"/>
          <a:stretch/>
        </p:blipFill>
        <p:spPr>
          <a:xfrm>
            <a:off x="124548" y="2540328"/>
            <a:ext cx="2830409" cy="1899320"/>
          </a:xfrm>
          <a:prstGeom prst="rect">
            <a:avLst/>
          </a:prstGeom>
        </p:spPr>
      </p:pic>
      <p:pic>
        <p:nvPicPr>
          <p:cNvPr id="23" name="Picture 22" descr="lhsuk.pn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91" t="9261" r="9589" b="55926"/>
          <a:stretch/>
        </p:blipFill>
        <p:spPr>
          <a:xfrm>
            <a:off x="5763586" y="1334804"/>
            <a:ext cx="3280992" cy="2387481"/>
          </a:xfrm>
          <a:prstGeom prst="rect">
            <a:avLst/>
          </a:prstGeom>
        </p:spPr>
      </p:pic>
      <p:pic>
        <p:nvPicPr>
          <p:cNvPr id="24" name="Picture 23" descr="paul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9"/>
          <a:stretch/>
        </p:blipFill>
        <p:spPr>
          <a:xfrm>
            <a:off x="5732919" y="4288873"/>
            <a:ext cx="3435140" cy="2230574"/>
          </a:xfrm>
          <a:prstGeom prst="rect">
            <a:avLst/>
          </a:prstGeom>
        </p:spPr>
      </p:pic>
      <p:pic>
        <p:nvPicPr>
          <p:cNvPr id="27" name="Picture 26" descr="recent_seismicity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44502" r="9976" b="7653"/>
          <a:stretch/>
        </p:blipFill>
        <p:spPr>
          <a:xfrm>
            <a:off x="3328877" y="2769662"/>
            <a:ext cx="2596186" cy="219513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1340620" y="3828132"/>
            <a:ext cx="2751801" cy="123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15132" y="2734380"/>
            <a:ext cx="2034926" cy="151284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15456" y="4377078"/>
            <a:ext cx="1476093" cy="10034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k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4" t="11235" b="14595"/>
          <a:stretch/>
        </p:blipFill>
        <p:spPr>
          <a:xfrm>
            <a:off x="5362480" y="2737422"/>
            <a:ext cx="3593897" cy="4102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91" y="1888961"/>
            <a:ext cx="84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Seismogram recordings from BGS network and locating the earthquake</a:t>
            </a:r>
            <a:endParaRPr lang="en-US" b="1" dirty="0">
              <a:solidFill>
                <a:srgbClr val="0000A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13" name="Picture 12" descr="colour_logo_13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91" y="2240652"/>
            <a:ext cx="565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By finding the arrival time difference between the P and S waves, we can calculate the distance of the earthquake from the seismometer station. If we do this for several stations, we can determine the approximate </a:t>
            </a:r>
            <a:r>
              <a:rPr lang="en-US" dirty="0" err="1" smtClean="0">
                <a:solidFill>
                  <a:srgbClr val="000000"/>
                </a:solidFill>
              </a:rPr>
              <a:t>epicentre</a:t>
            </a:r>
            <a:r>
              <a:rPr lang="en-US" dirty="0" smtClean="0">
                <a:solidFill>
                  <a:srgbClr val="000000"/>
                </a:solidFill>
              </a:rPr>
              <a:t> of the earthquake by finding where these circles intersect.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pick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25646" r="46110" b="28636"/>
          <a:stretch/>
        </p:blipFill>
        <p:spPr>
          <a:xfrm>
            <a:off x="1345636" y="3894391"/>
            <a:ext cx="4016844" cy="27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4" y="475464"/>
            <a:ext cx="1559619" cy="571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33"/>
          <a:stretch/>
        </p:blipFill>
        <p:spPr>
          <a:xfrm>
            <a:off x="921426" y="1033079"/>
            <a:ext cx="847647" cy="76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" y="967102"/>
            <a:ext cx="799138" cy="847086"/>
          </a:xfrm>
          <a:prstGeom prst="rect">
            <a:avLst/>
          </a:prstGeom>
        </p:spPr>
      </p:pic>
      <p:pic>
        <p:nvPicPr>
          <p:cNvPr id="7" name="Picture 6" descr="colour_logo_13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31" y="-256642"/>
            <a:ext cx="2279197" cy="1040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31" y="2012448"/>
            <a:ext cx="894606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Find out more…</a:t>
            </a:r>
          </a:p>
          <a:p>
            <a:endParaRPr lang="en-US" b="1" dirty="0" smtClean="0">
              <a:solidFill>
                <a:srgbClr val="0000A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BGS (British Geological Survey) – seismology and earthquakes – frequently asked questions 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http://www.earthquakes.bgs.ac.uk/education/faqs/faq_index.html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IRIS (Incorporated Research Institutions for Seismology) – learning about earthquakes </a:t>
            </a:r>
            <a:r>
              <a:rPr lang="en-US" dirty="0" smtClean="0">
                <a:solidFill>
                  <a:srgbClr val="000000"/>
                </a:solidFill>
                <a:hlinkClick r:id="rId7"/>
              </a:rPr>
              <a:t>http://www.iris.edu/hq/programs/education_and_outreach/students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UK School Seismology Project – classroom activities, videos and support documents    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http://www.bgs.ac.uk/schoolseismology/home.html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USGS (United States Geological Survey) – FAQs, glossary, posters, animations              </a:t>
            </a:r>
            <a:r>
              <a:rPr lang="en-US" dirty="0" smtClean="0">
                <a:solidFill>
                  <a:srgbClr val="000000"/>
                </a:solidFill>
                <a:hlinkClick r:id="rId9"/>
              </a:rPr>
              <a:t>http://earthquake.usgs.gov/learn/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EMSC (European Mediterranean Seismological Centre)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hlinkClick r:id="rId10"/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  <a:hlinkClick r:id="rId10"/>
              </a:rPr>
              <a:t>www.emsc-csem.org</a:t>
            </a:r>
            <a:r>
              <a:rPr lang="en-US" dirty="0" smtClean="0">
                <a:solidFill>
                  <a:srgbClr val="000000"/>
                </a:solidFill>
                <a:hlinkClick r:id="rId10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2008" y="148459"/>
            <a:ext cx="679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A"/>
                </a:solidFill>
              </a:rPr>
              <a:t>Magnitude 2.9 LOUGHBOROUGH, LEICS, UK </a:t>
            </a:r>
            <a:endParaRPr lang="en-US" sz="2400" b="1" dirty="0">
              <a:solidFill>
                <a:srgbClr val="0000A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456" y="597769"/>
            <a:ext cx="67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AA"/>
                </a:solidFill>
              </a:rPr>
              <a:t>Friday, 18 January, 2013 at 05:20:44 UTC</a:t>
            </a:r>
            <a:endParaRPr lang="en-US" b="1" dirty="0">
              <a:solidFill>
                <a:srgbClr val="000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604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Hicks</dc:creator>
  <cp:lastModifiedBy>peter</cp:lastModifiedBy>
  <cp:revision>28</cp:revision>
  <dcterms:created xsi:type="dcterms:W3CDTF">2013-02-11T10:56:09Z</dcterms:created>
  <dcterms:modified xsi:type="dcterms:W3CDTF">2013-02-20T14:49:34Z</dcterms:modified>
</cp:coreProperties>
</file>