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61" r:id="rId4"/>
    <p:sldId id="264" r:id="rId5"/>
    <p:sldId id="265" r:id="rId6"/>
    <p:sldId id="266" r:id="rId7"/>
    <p:sldId id="267" r:id="rId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53" autoAdjust="0"/>
  </p:normalViewPr>
  <p:slideViewPr>
    <p:cSldViewPr snapToGrid="0" snapToObjects="1">
      <p:cViewPr>
        <p:scale>
          <a:sx n="100" d="100"/>
          <a:sy n="100" d="100"/>
        </p:scale>
        <p:origin x="-194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F155A74-9F17-3340-A484-C0D4DBF2BA18}" type="datetimeFigureOut">
              <a:rPr lang="en-US" smtClean="0"/>
              <a:t>5/25/2013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F5D8A40-D02F-4F4E-BC33-974FFE1FFF01}" type="slidenum">
              <a:rPr lang="en-US" smtClean="0"/>
              <a:t>‹#›</a:t>
            </a:fld>
            <a:endParaRPr lang="en-US"/>
          </a:p>
        </p:txBody>
      </p:sp>
    </p:spTree>
    <p:extLst>
      <p:ext uri="{BB962C8B-B14F-4D97-AF65-F5344CB8AC3E}">
        <p14:creationId xmlns:p14="http://schemas.microsoft.com/office/powerpoint/2010/main" val="29803280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8A40-D02F-4F4E-BC33-974FFE1FFF01}" type="slidenum">
              <a:rPr lang="en-US" smtClean="0"/>
              <a:t>4</a:t>
            </a:fld>
            <a:endParaRPr lang="en-US"/>
          </a:p>
        </p:txBody>
      </p:sp>
    </p:spTree>
    <p:extLst>
      <p:ext uri="{BB962C8B-B14F-4D97-AF65-F5344CB8AC3E}">
        <p14:creationId xmlns:p14="http://schemas.microsoft.com/office/powerpoint/2010/main" val="6775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D8A40-D02F-4F4E-BC33-974FFE1FFF01}" type="slidenum">
              <a:rPr lang="en-US" smtClean="0"/>
              <a:t>6</a:t>
            </a:fld>
            <a:endParaRPr lang="en-US"/>
          </a:p>
        </p:txBody>
      </p:sp>
    </p:spTree>
    <p:extLst>
      <p:ext uri="{BB962C8B-B14F-4D97-AF65-F5344CB8AC3E}">
        <p14:creationId xmlns:p14="http://schemas.microsoft.com/office/powerpoint/2010/main" val="303600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887E44F-9EA2-714B-ABDC-41BAC6C2509E}"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280857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87E44F-9EA2-714B-ABDC-41BAC6C2509E}"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247429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87E44F-9EA2-714B-ABDC-41BAC6C2509E}"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405841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87E44F-9EA2-714B-ABDC-41BAC6C2509E}"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305812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887E44F-9EA2-714B-ABDC-41BAC6C2509E}" type="datetimeFigureOut">
              <a:rPr lang="en-US" smtClean="0"/>
              <a:t>5/25/2013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24231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887E44F-9EA2-714B-ABDC-41BAC6C2509E}"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293209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887E44F-9EA2-714B-ABDC-41BAC6C2509E}" type="datetimeFigureOut">
              <a:rPr lang="en-US" smtClean="0"/>
              <a:t>5/25/2013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298295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887E44F-9EA2-714B-ABDC-41BAC6C2509E}" type="datetimeFigureOut">
              <a:rPr lang="en-US" smtClean="0"/>
              <a:t>5/25/2013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410784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7E44F-9EA2-714B-ABDC-41BAC6C2509E}" type="datetimeFigureOut">
              <a:rPr lang="en-US" smtClean="0"/>
              <a:t>5/25/2013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33918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887E44F-9EA2-714B-ABDC-41BAC6C2509E}"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123566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887E44F-9EA2-714B-ABDC-41BAC6C2509E}" type="datetimeFigureOut">
              <a:rPr lang="en-US" smtClean="0"/>
              <a:t>5/25/2013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F1DD2-97DD-5C40-B75D-4759151BB87F}" type="slidenum">
              <a:rPr lang="en-US" smtClean="0"/>
              <a:t>‹#›</a:t>
            </a:fld>
            <a:endParaRPr lang="en-US"/>
          </a:p>
        </p:txBody>
      </p:sp>
    </p:spTree>
    <p:extLst>
      <p:ext uri="{BB962C8B-B14F-4D97-AF65-F5344CB8AC3E}">
        <p14:creationId xmlns:p14="http://schemas.microsoft.com/office/powerpoint/2010/main" val="111079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7E44F-9EA2-714B-ABDC-41BAC6C2509E}" type="datetimeFigureOut">
              <a:rPr lang="en-US" smtClean="0"/>
              <a:t>5/25/2013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F1DD2-97DD-5C40-B75D-4759151BB87F}" type="slidenum">
              <a:rPr lang="en-US" smtClean="0"/>
              <a:t>‹#›</a:t>
            </a:fld>
            <a:endParaRPr lang="en-US"/>
          </a:p>
        </p:txBody>
      </p:sp>
    </p:spTree>
    <p:extLst>
      <p:ext uri="{BB962C8B-B14F-4D97-AF65-F5344CB8AC3E}">
        <p14:creationId xmlns:p14="http://schemas.microsoft.com/office/powerpoint/2010/main" val="311533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emsc-csem.org/Earthquake/214/M5-7-Aegean-Sea-Jan-8th-201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hyperlink" Target="http://www.iris.edu/hq/programs/education_and_outreach/students" TargetMode="External"/><Relationship Id="rId3" Type="http://schemas.openxmlformats.org/officeDocument/2006/relationships/image" Target="../media/image2.png"/><Relationship Id="rId7" Type="http://schemas.openxmlformats.org/officeDocument/2006/relationships/hyperlink" Target="http://www.emsc-csem.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bgs.ac.uk/schoolseismology/home.html"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earthquake.usgs.gov/lear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48974" y="475464"/>
            <a:ext cx="1559619" cy="571289"/>
          </a:xfrm>
          <a:prstGeom prst="rect">
            <a:avLst/>
          </a:prstGeom>
        </p:spPr>
      </p:pic>
      <p:pic>
        <p:nvPicPr>
          <p:cNvPr id="12" name="Picture 11"/>
          <p:cNvPicPr>
            <a:picLocks noChangeAspect="1"/>
          </p:cNvPicPr>
          <p:nvPr/>
        </p:nvPicPr>
        <p:blipFill rotWithShape="1">
          <a:blip r:embed="rId3"/>
          <a:srcRect b="9633"/>
          <a:stretch/>
        </p:blipFill>
        <p:spPr>
          <a:xfrm>
            <a:off x="921426" y="1033079"/>
            <a:ext cx="847647" cy="765991"/>
          </a:xfrm>
          <a:prstGeom prst="rect">
            <a:avLst/>
          </a:prstGeom>
        </p:spPr>
      </p:pic>
      <p:pic>
        <p:nvPicPr>
          <p:cNvPr id="11" name="Picture 10"/>
          <p:cNvPicPr>
            <a:picLocks noChangeAspect="1"/>
          </p:cNvPicPr>
          <p:nvPr/>
        </p:nvPicPr>
        <p:blipFill>
          <a:blip r:embed="rId4"/>
          <a:stretch>
            <a:fillRect/>
          </a:stretch>
        </p:blipFill>
        <p:spPr>
          <a:xfrm>
            <a:off x="148975" y="967102"/>
            <a:ext cx="799138" cy="847086"/>
          </a:xfrm>
          <a:prstGeom prst="rect">
            <a:avLst/>
          </a:prstGeom>
        </p:spPr>
      </p:pic>
      <p:sp>
        <p:nvSpPr>
          <p:cNvPr id="3" name="Subtitle 2"/>
          <p:cNvSpPr>
            <a:spLocks noGrp="1"/>
          </p:cNvSpPr>
          <p:nvPr>
            <p:ph type="subTitle" idx="1"/>
          </p:nvPr>
        </p:nvSpPr>
        <p:spPr>
          <a:xfrm>
            <a:off x="921426" y="1046752"/>
            <a:ext cx="8222574" cy="2381453"/>
          </a:xfrm>
        </p:spPr>
        <p:txBody>
          <a:bodyPr>
            <a:normAutofit/>
          </a:bodyPr>
          <a:lstStyle/>
          <a:p>
            <a:pPr algn="l"/>
            <a:r>
              <a:rPr lang="en-GB" sz="2000" dirty="0" smtClean="0">
                <a:solidFill>
                  <a:schemeClr val="tx1"/>
                </a:solidFill>
              </a:rPr>
              <a:t>			A </a:t>
            </a:r>
            <a:r>
              <a:rPr lang="en-GB" sz="2000" dirty="0">
                <a:solidFill>
                  <a:schemeClr val="tx1"/>
                </a:solidFill>
              </a:rPr>
              <a:t>magnitude 5.7 earthquake occurred in the Aegean </a:t>
            </a:r>
            <a:r>
              <a:rPr lang="en-GB" sz="2000" dirty="0" smtClean="0">
                <a:solidFill>
                  <a:schemeClr val="tx1"/>
                </a:solidFill>
              </a:rPr>
              <a:t>sea, 					between </a:t>
            </a:r>
            <a:r>
              <a:rPr lang="en-GB" sz="2000" dirty="0">
                <a:solidFill>
                  <a:schemeClr val="tx1"/>
                </a:solidFill>
              </a:rPr>
              <a:t>Greece and Turkey, at 14:16 on the 8th January </a:t>
            </a:r>
            <a:r>
              <a:rPr lang="en-GB" sz="2000" dirty="0" smtClean="0">
                <a:solidFill>
                  <a:schemeClr val="tx1"/>
                </a:solidFill>
              </a:rPr>
              <a:t>2013. 			The earthquake </a:t>
            </a:r>
            <a:r>
              <a:rPr lang="en-GB" sz="2000" dirty="0">
                <a:solidFill>
                  <a:schemeClr val="tx1"/>
                </a:solidFill>
              </a:rPr>
              <a:t>occurred 32 km below the sea bed.</a:t>
            </a:r>
          </a:p>
          <a:p>
            <a:pPr algn="l"/>
            <a:r>
              <a:rPr lang="en-GB" sz="2000" dirty="0">
                <a:solidFill>
                  <a:schemeClr val="tx1"/>
                </a:solidFill>
              </a:rPr>
              <a:t>The earthquake caused no casualties or major damage, but was widely felt at the nearby islands of NE Greece and NW Turkey, and was also felt in Athens, 250 km away from the epicentre.</a:t>
            </a:r>
          </a:p>
          <a:p>
            <a:pPr algn="l"/>
            <a:endParaRPr lang="en-GB" sz="2000" dirty="0">
              <a:solidFill>
                <a:schemeClr val="tx1"/>
              </a:solidFill>
            </a:endParaRPr>
          </a:p>
          <a:p>
            <a:pPr algn="l"/>
            <a:endParaRPr lang="en-US" sz="2000" dirty="0">
              <a:solidFill>
                <a:schemeClr val="tx1"/>
              </a:solidFill>
            </a:endParaRPr>
          </a:p>
          <a:p>
            <a:pPr algn="l"/>
            <a:endParaRPr lang="en-US" sz="2000" dirty="0">
              <a:solidFill>
                <a:schemeClr val="tx1"/>
              </a:solidFill>
            </a:endParaRPr>
          </a:p>
          <a:p>
            <a:pPr algn="l"/>
            <a:endParaRPr lang="en-US" sz="2000" dirty="0" smtClean="0">
              <a:solidFill>
                <a:schemeClr val="tx1"/>
              </a:solidFill>
            </a:endParaRPr>
          </a:p>
          <a:p>
            <a:pPr algn="l"/>
            <a:endParaRPr lang="en-US" sz="2000" dirty="0">
              <a:solidFill>
                <a:schemeClr val="tx1"/>
              </a:solidFill>
            </a:endParaRPr>
          </a:p>
        </p:txBody>
      </p:sp>
      <p:pic>
        <p:nvPicPr>
          <p:cNvPr id="4" name="Picture 3" descr="colour_logo_13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smtClean="0">
                <a:solidFill>
                  <a:srgbClr val="0000AA"/>
                </a:solidFill>
              </a:rPr>
              <a:t>Magnitude 5.7 Earthquake, Aegean Sea</a:t>
            </a:r>
            <a:endParaRPr lang="en-US" sz="2400" b="1" dirty="0">
              <a:solidFill>
                <a:srgbClr val="0000AA"/>
              </a:solidFill>
            </a:endParaRPr>
          </a:p>
        </p:txBody>
      </p:sp>
      <p:sp>
        <p:nvSpPr>
          <p:cNvPr id="14" name="TextBox 13"/>
          <p:cNvSpPr txBox="1"/>
          <p:nvPr/>
        </p:nvSpPr>
        <p:spPr>
          <a:xfrm>
            <a:off x="2182456" y="597769"/>
            <a:ext cx="6794370" cy="369332"/>
          </a:xfrm>
          <a:prstGeom prst="rect">
            <a:avLst/>
          </a:prstGeom>
          <a:noFill/>
        </p:spPr>
        <p:txBody>
          <a:bodyPr wrap="square" rtlCol="0">
            <a:spAutoFit/>
          </a:bodyPr>
          <a:lstStyle/>
          <a:p>
            <a:r>
              <a:rPr lang="en-US" b="1" dirty="0" smtClean="0">
                <a:solidFill>
                  <a:srgbClr val="0000AA"/>
                </a:solidFill>
              </a:rPr>
              <a:t>Tuesday, 8</a:t>
            </a:r>
            <a:r>
              <a:rPr lang="en-US" b="1" baseline="30000" dirty="0" smtClean="0">
                <a:solidFill>
                  <a:srgbClr val="0000AA"/>
                </a:solidFill>
              </a:rPr>
              <a:t>th</a:t>
            </a:r>
            <a:r>
              <a:rPr lang="en-US" b="1" dirty="0" smtClean="0">
                <a:solidFill>
                  <a:srgbClr val="0000AA"/>
                </a:solidFill>
              </a:rPr>
              <a:t> January 2013,  at 14:15:08 UTC</a:t>
            </a:r>
            <a:endParaRPr lang="en-US" b="1" dirty="0">
              <a:solidFill>
                <a:srgbClr val="0000AA"/>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86" y="3624263"/>
            <a:ext cx="2295525" cy="2352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795" y="3428206"/>
            <a:ext cx="555942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75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a:solidFill>
                  <a:srgbClr val="0000AA"/>
                </a:solidFill>
              </a:rPr>
              <a:t>Magnitude </a:t>
            </a:r>
            <a:r>
              <a:rPr lang="en-US" sz="2400" b="1" dirty="0" smtClean="0">
                <a:solidFill>
                  <a:srgbClr val="0000AA"/>
                </a:solidFill>
              </a:rPr>
              <a:t>5.7 Earthquake, </a:t>
            </a:r>
            <a:r>
              <a:rPr lang="en-US" sz="2400" b="1" dirty="0">
                <a:solidFill>
                  <a:srgbClr val="0000AA"/>
                </a:solidFill>
              </a:rPr>
              <a:t>Aegean Sea</a:t>
            </a:r>
          </a:p>
        </p:txBody>
      </p:sp>
      <p:sp>
        <p:nvSpPr>
          <p:cNvPr id="5" name="TextBox 4"/>
          <p:cNvSpPr txBox="1"/>
          <p:nvPr/>
        </p:nvSpPr>
        <p:spPr>
          <a:xfrm>
            <a:off x="280214" y="2104669"/>
            <a:ext cx="3763587" cy="1338828"/>
          </a:xfrm>
          <a:prstGeom prst="rect">
            <a:avLst/>
          </a:prstGeom>
          <a:noFill/>
        </p:spPr>
        <p:txBody>
          <a:bodyPr wrap="square" rtlCol="0">
            <a:spAutoFit/>
          </a:bodyPr>
          <a:lstStyle/>
          <a:p>
            <a:r>
              <a:rPr lang="en-US" b="1" dirty="0" smtClean="0">
                <a:solidFill>
                  <a:srgbClr val="0000AA"/>
                </a:solidFill>
              </a:rPr>
              <a:t>Where was it felt?</a:t>
            </a:r>
          </a:p>
          <a:p>
            <a:pPr>
              <a:lnSpc>
                <a:spcPct val="50000"/>
              </a:lnSpc>
            </a:pPr>
            <a:endParaRPr lang="en-US" b="1" dirty="0">
              <a:solidFill>
                <a:srgbClr val="0000AA"/>
              </a:solidFill>
            </a:endParaRPr>
          </a:p>
          <a:p>
            <a:r>
              <a:rPr lang="en-US" dirty="0" smtClean="0">
                <a:solidFill>
                  <a:srgbClr val="000000"/>
                </a:solidFill>
              </a:rPr>
              <a:t>The maximum </a:t>
            </a:r>
            <a:r>
              <a:rPr lang="en-US" dirty="0">
                <a:solidFill>
                  <a:srgbClr val="000000"/>
                </a:solidFill>
              </a:rPr>
              <a:t>recorded intensity was </a:t>
            </a:r>
            <a:r>
              <a:rPr lang="en-US" dirty="0" smtClean="0">
                <a:solidFill>
                  <a:srgbClr val="000000"/>
                </a:solidFill>
              </a:rPr>
              <a:t>‘V’ </a:t>
            </a:r>
            <a:r>
              <a:rPr lang="en-US" dirty="0">
                <a:solidFill>
                  <a:srgbClr val="000000"/>
                </a:solidFill>
              </a:rPr>
              <a:t>or ‘strong’ </a:t>
            </a:r>
            <a:r>
              <a:rPr lang="en-US" dirty="0" smtClean="0">
                <a:solidFill>
                  <a:srgbClr val="000000"/>
                </a:solidFill>
              </a:rPr>
              <a:t>in Bulgaria, to the North </a:t>
            </a:r>
            <a:r>
              <a:rPr lang="en-US" dirty="0">
                <a:solidFill>
                  <a:srgbClr val="000000"/>
                </a:solidFill>
              </a:rPr>
              <a:t>of the </a:t>
            </a:r>
            <a:r>
              <a:rPr lang="en-US" dirty="0" smtClean="0">
                <a:solidFill>
                  <a:srgbClr val="000000"/>
                </a:solidFill>
              </a:rPr>
              <a:t>earthquake.</a:t>
            </a:r>
            <a:endParaRPr lang="en-US" dirty="0">
              <a:solidFill>
                <a:srgbClr val="000000"/>
              </a:solidFill>
            </a:endParaRPr>
          </a:p>
        </p:txBody>
      </p:sp>
      <p:pic>
        <p:nvPicPr>
          <p:cNvPr id="17" name="Picture 16"/>
          <p:cNvPicPr>
            <a:picLocks noChangeAspect="1"/>
          </p:cNvPicPr>
          <p:nvPr/>
        </p:nvPicPr>
        <p:blipFill>
          <a:blip r:embed="rId2"/>
          <a:stretch>
            <a:fillRect/>
          </a:stretch>
        </p:blipFill>
        <p:spPr>
          <a:xfrm>
            <a:off x="148974" y="475464"/>
            <a:ext cx="1559619" cy="571289"/>
          </a:xfrm>
          <a:prstGeom prst="rect">
            <a:avLst/>
          </a:prstGeom>
        </p:spPr>
      </p:pic>
      <p:pic>
        <p:nvPicPr>
          <p:cNvPr id="18" name="Picture 17"/>
          <p:cNvPicPr>
            <a:picLocks noChangeAspect="1"/>
          </p:cNvPicPr>
          <p:nvPr/>
        </p:nvPicPr>
        <p:blipFill rotWithShape="1">
          <a:blip r:embed="rId3"/>
          <a:srcRect b="9633"/>
          <a:stretch/>
        </p:blipFill>
        <p:spPr>
          <a:xfrm>
            <a:off x="921426" y="1033079"/>
            <a:ext cx="847647" cy="765991"/>
          </a:xfrm>
          <a:prstGeom prst="rect">
            <a:avLst/>
          </a:prstGeom>
        </p:spPr>
      </p:pic>
      <p:pic>
        <p:nvPicPr>
          <p:cNvPr id="19" name="Picture 18"/>
          <p:cNvPicPr>
            <a:picLocks noChangeAspect="1"/>
          </p:cNvPicPr>
          <p:nvPr/>
        </p:nvPicPr>
        <p:blipFill>
          <a:blip r:embed="rId4"/>
          <a:stretch>
            <a:fillRect/>
          </a:stretch>
        </p:blipFill>
        <p:spPr>
          <a:xfrm>
            <a:off x="148975" y="967102"/>
            <a:ext cx="799138" cy="847086"/>
          </a:xfrm>
          <a:prstGeom prst="rect">
            <a:avLst/>
          </a:prstGeom>
        </p:spPr>
      </p:pic>
      <p:pic>
        <p:nvPicPr>
          <p:cNvPr id="20" name="Picture 19" descr="colour_logo_13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518" y="723466"/>
            <a:ext cx="4994860" cy="601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ser\Desktop\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744" y="5816599"/>
            <a:ext cx="1549057" cy="83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6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a:solidFill>
                  <a:srgbClr val="0000AA"/>
                </a:solidFill>
              </a:rPr>
              <a:t>Magnitude </a:t>
            </a:r>
            <a:r>
              <a:rPr lang="en-US" sz="2400" b="1" dirty="0" smtClean="0">
                <a:solidFill>
                  <a:srgbClr val="0000AA"/>
                </a:solidFill>
              </a:rPr>
              <a:t>5.7 Earthquake, </a:t>
            </a:r>
            <a:r>
              <a:rPr lang="en-US" sz="2400" b="1" dirty="0">
                <a:solidFill>
                  <a:srgbClr val="0000AA"/>
                </a:solidFill>
              </a:rPr>
              <a:t>Aegean Sea</a:t>
            </a:r>
          </a:p>
        </p:txBody>
      </p:sp>
      <p:sp>
        <p:nvSpPr>
          <p:cNvPr id="15" name="TextBox 14"/>
          <p:cNvSpPr txBox="1"/>
          <p:nvPr/>
        </p:nvSpPr>
        <p:spPr>
          <a:xfrm>
            <a:off x="197931" y="2012449"/>
            <a:ext cx="3132021" cy="3693319"/>
          </a:xfrm>
          <a:prstGeom prst="rect">
            <a:avLst/>
          </a:prstGeom>
          <a:noFill/>
        </p:spPr>
        <p:txBody>
          <a:bodyPr wrap="square" rtlCol="0">
            <a:spAutoFit/>
          </a:bodyPr>
          <a:lstStyle/>
          <a:p>
            <a:r>
              <a:rPr lang="en-US" b="1" dirty="0" smtClean="0">
                <a:solidFill>
                  <a:srgbClr val="0000AA"/>
                </a:solidFill>
              </a:rPr>
              <a:t>Earthquake and historic seismicity</a:t>
            </a:r>
            <a:endParaRPr lang="en-US" b="1" dirty="0">
              <a:solidFill>
                <a:srgbClr val="0000AA"/>
              </a:solidFill>
            </a:endParaRPr>
          </a:p>
          <a:p>
            <a:endParaRPr lang="en-US" b="1" dirty="0" smtClean="0">
              <a:solidFill>
                <a:srgbClr val="0000AA"/>
              </a:solidFill>
            </a:endParaRPr>
          </a:p>
          <a:p>
            <a:r>
              <a:rPr lang="en-US" dirty="0">
                <a:solidFill>
                  <a:srgbClr val="000000"/>
                </a:solidFill>
              </a:rPr>
              <a:t>The earthquake </a:t>
            </a:r>
            <a:r>
              <a:rPr lang="en-US" dirty="0" smtClean="0">
                <a:solidFill>
                  <a:srgbClr val="000000"/>
                </a:solidFill>
              </a:rPr>
              <a:t>epicenter </a:t>
            </a:r>
            <a:r>
              <a:rPr lang="en-US" dirty="0">
                <a:solidFill>
                  <a:srgbClr val="000000"/>
                </a:solidFill>
              </a:rPr>
              <a:t>(red star) is plotted on the map with regional seismicity since 1960.</a:t>
            </a:r>
          </a:p>
          <a:p>
            <a:endParaRPr lang="en-US" dirty="0">
              <a:solidFill>
                <a:srgbClr val="000000"/>
              </a:solidFill>
            </a:endParaRPr>
          </a:p>
          <a:p>
            <a:r>
              <a:rPr lang="en-US" dirty="0">
                <a:solidFill>
                  <a:srgbClr val="000000"/>
                </a:solidFill>
              </a:rPr>
              <a:t>The </a:t>
            </a:r>
            <a:r>
              <a:rPr lang="en-US" dirty="0" smtClean="0">
                <a:solidFill>
                  <a:srgbClr val="000000"/>
                </a:solidFill>
              </a:rPr>
              <a:t>Mediterranean </a:t>
            </a:r>
            <a:r>
              <a:rPr lang="en-US" dirty="0">
                <a:solidFill>
                  <a:srgbClr val="000000"/>
                </a:solidFill>
              </a:rPr>
              <a:t>is tectonically complex, with many plate </a:t>
            </a:r>
            <a:r>
              <a:rPr lang="en-US" dirty="0" smtClean="0">
                <a:solidFill>
                  <a:srgbClr val="000000"/>
                </a:solidFill>
              </a:rPr>
              <a:t>boundaries. </a:t>
            </a:r>
            <a:r>
              <a:rPr lang="en-US" dirty="0">
                <a:solidFill>
                  <a:srgbClr val="000000"/>
                </a:solidFill>
              </a:rPr>
              <a:t>Many earthquakes of this magnitude have occurred in this area since 1960.</a:t>
            </a:r>
          </a:p>
        </p:txBody>
      </p:sp>
      <p:pic>
        <p:nvPicPr>
          <p:cNvPr id="16" name="Picture 15"/>
          <p:cNvPicPr>
            <a:picLocks noChangeAspect="1"/>
          </p:cNvPicPr>
          <p:nvPr/>
        </p:nvPicPr>
        <p:blipFill>
          <a:blip r:embed="rId2"/>
          <a:stretch>
            <a:fillRect/>
          </a:stretch>
        </p:blipFill>
        <p:spPr>
          <a:xfrm>
            <a:off x="148974" y="475464"/>
            <a:ext cx="1559619" cy="571289"/>
          </a:xfrm>
          <a:prstGeom prst="rect">
            <a:avLst/>
          </a:prstGeom>
        </p:spPr>
      </p:pic>
      <p:pic>
        <p:nvPicPr>
          <p:cNvPr id="17" name="Picture 16"/>
          <p:cNvPicPr>
            <a:picLocks noChangeAspect="1"/>
          </p:cNvPicPr>
          <p:nvPr/>
        </p:nvPicPr>
        <p:blipFill rotWithShape="1">
          <a:blip r:embed="rId3"/>
          <a:srcRect b="9633"/>
          <a:stretch/>
        </p:blipFill>
        <p:spPr>
          <a:xfrm>
            <a:off x="921426" y="1033079"/>
            <a:ext cx="847647" cy="765991"/>
          </a:xfrm>
          <a:prstGeom prst="rect">
            <a:avLst/>
          </a:prstGeom>
        </p:spPr>
      </p:pic>
      <p:pic>
        <p:nvPicPr>
          <p:cNvPr id="18" name="Picture 17"/>
          <p:cNvPicPr>
            <a:picLocks noChangeAspect="1"/>
          </p:cNvPicPr>
          <p:nvPr/>
        </p:nvPicPr>
        <p:blipFill>
          <a:blip r:embed="rId4"/>
          <a:stretch>
            <a:fillRect/>
          </a:stretch>
        </p:blipFill>
        <p:spPr>
          <a:xfrm>
            <a:off x="148975" y="967102"/>
            <a:ext cx="799138" cy="847086"/>
          </a:xfrm>
          <a:prstGeom prst="rect">
            <a:avLst/>
          </a:prstGeom>
        </p:spPr>
      </p:pic>
      <p:pic>
        <p:nvPicPr>
          <p:cNvPr id="19" name="Picture 18" descr="colour_logo_13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952" y="1390645"/>
            <a:ext cx="5814048" cy="532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6411" y="5943600"/>
            <a:ext cx="1462807" cy="79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48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a:solidFill>
                  <a:srgbClr val="0000AA"/>
                </a:solidFill>
              </a:rPr>
              <a:t>Magnitude </a:t>
            </a:r>
            <a:r>
              <a:rPr lang="en-US" sz="2400" b="1" dirty="0" smtClean="0">
                <a:solidFill>
                  <a:srgbClr val="0000AA"/>
                </a:solidFill>
              </a:rPr>
              <a:t>5.7 Earthquake, </a:t>
            </a:r>
            <a:r>
              <a:rPr lang="en-US" sz="2400" b="1" dirty="0">
                <a:solidFill>
                  <a:srgbClr val="0000AA"/>
                </a:solidFill>
              </a:rPr>
              <a:t>Aegean Sea</a:t>
            </a:r>
          </a:p>
        </p:txBody>
      </p:sp>
      <p:sp>
        <p:nvSpPr>
          <p:cNvPr id="9" name="TextBox 8"/>
          <p:cNvSpPr txBox="1"/>
          <p:nvPr/>
        </p:nvSpPr>
        <p:spPr>
          <a:xfrm>
            <a:off x="1769071" y="740141"/>
            <a:ext cx="7187305" cy="1938992"/>
          </a:xfrm>
          <a:prstGeom prst="rect">
            <a:avLst/>
          </a:prstGeom>
          <a:noFill/>
        </p:spPr>
        <p:txBody>
          <a:bodyPr wrap="square" rtlCol="0">
            <a:spAutoFit/>
          </a:bodyPr>
          <a:lstStyle/>
          <a:p>
            <a:r>
              <a:rPr lang="en-US" b="1" dirty="0" smtClean="0">
                <a:solidFill>
                  <a:srgbClr val="0000AA"/>
                </a:solidFill>
              </a:rPr>
              <a:t>Tectonic interpretation</a:t>
            </a:r>
            <a:endParaRPr lang="en-US" b="1" dirty="0">
              <a:solidFill>
                <a:srgbClr val="0000AA"/>
              </a:solidFill>
            </a:endParaRPr>
          </a:p>
          <a:p>
            <a:endParaRPr lang="en-US" sz="1200" dirty="0" smtClean="0">
              <a:solidFill>
                <a:srgbClr val="000000"/>
              </a:solidFill>
            </a:endParaRPr>
          </a:p>
          <a:p>
            <a:r>
              <a:rPr lang="en-GB" dirty="0">
                <a:solidFill>
                  <a:srgbClr val="000000"/>
                </a:solidFill>
              </a:rPr>
              <a:t>The Aegean sea is highly tectonically complex, and sits between several plate boundaries.  The Anatolian plate </a:t>
            </a:r>
            <a:r>
              <a:rPr lang="en-GB" dirty="0" smtClean="0">
                <a:solidFill>
                  <a:srgbClr val="000000"/>
                </a:solidFill>
              </a:rPr>
              <a:t>(Northern </a:t>
            </a:r>
            <a:r>
              <a:rPr lang="en-GB" dirty="0">
                <a:solidFill>
                  <a:srgbClr val="000000"/>
                </a:solidFill>
              </a:rPr>
              <a:t>Turkey) is moving </a:t>
            </a:r>
            <a:r>
              <a:rPr lang="en-GB" dirty="0" smtClean="0">
                <a:solidFill>
                  <a:srgbClr val="000000"/>
                </a:solidFill>
              </a:rPr>
              <a:t>Eastward, </a:t>
            </a:r>
            <a:r>
              <a:rPr lang="en-GB" dirty="0">
                <a:solidFill>
                  <a:srgbClr val="000000"/>
                </a:solidFill>
              </a:rPr>
              <a:t>colliding with the Eurasian plate and the </a:t>
            </a:r>
            <a:r>
              <a:rPr lang="en-GB" dirty="0" smtClean="0">
                <a:solidFill>
                  <a:srgbClr val="000000"/>
                </a:solidFill>
              </a:rPr>
              <a:t>Mediterranean plate</a:t>
            </a:r>
            <a:r>
              <a:rPr lang="en-GB" dirty="0">
                <a:solidFill>
                  <a:srgbClr val="000000"/>
                </a:solidFill>
              </a:rPr>
              <a:t>. </a:t>
            </a:r>
          </a:p>
          <a:p>
            <a:endParaRPr lang="en-GB" dirty="0">
              <a:solidFill>
                <a:srgbClr val="000000"/>
              </a:solidFill>
            </a:endParaRPr>
          </a:p>
          <a:p>
            <a:endParaRPr lang="en-US" dirty="0">
              <a:solidFill>
                <a:srgbClr val="000000"/>
              </a:solidFill>
            </a:endParaRPr>
          </a:p>
        </p:txBody>
      </p:sp>
      <p:pic>
        <p:nvPicPr>
          <p:cNvPr id="15" name="Picture 14"/>
          <p:cNvPicPr>
            <a:picLocks noChangeAspect="1"/>
          </p:cNvPicPr>
          <p:nvPr/>
        </p:nvPicPr>
        <p:blipFill>
          <a:blip r:embed="rId3"/>
          <a:stretch>
            <a:fillRect/>
          </a:stretch>
        </p:blipFill>
        <p:spPr>
          <a:xfrm>
            <a:off x="148974" y="475464"/>
            <a:ext cx="1559619" cy="571289"/>
          </a:xfrm>
          <a:prstGeom prst="rect">
            <a:avLst/>
          </a:prstGeom>
        </p:spPr>
      </p:pic>
      <p:pic>
        <p:nvPicPr>
          <p:cNvPr id="16" name="Picture 15"/>
          <p:cNvPicPr>
            <a:picLocks noChangeAspect="1"/>
          </p:cNvPicPr>
          <p:nvPr/>
        </p:nvPicPr>
        <p:blipFill rotWithShape="1">
          <a:blip r:embed="rId4"/>
          <a:srcRect b="9633"/>
          <a:stretch/>
        </p:blipFill>
        <p:spPr>
          <a:xfrm>
            <a:off x="921426" y="1033079"/>
            <a:ext cx="847647" cy="765991"/>
          </a:xfrm>
          <a:prstGeom prst="rect">
            <a:avLst/>
          </a:prstGeom>
        </p:spPr>
      </p:pic>
      <p:pic>
        <p:nvPicPr>
          <p:cNvPr id="17" name="Picture 16"/>
          <p:cNvPicPr>
            <a:picLocks noChangeAspect="1"/>
          </p:cNvPicPr>
          <p:nvPr/>
        </p:nvPicPr>
        <p:blipFill>
          <a:blip r:embed="rId5"/>
          <a:stretch>
            <a:fillRect/>
          </a:stretch>
        </p:blipFill>
        <p:spPr>
          <a:xfrm>
            <a:off x="148975" y="967102"/>
            <a:ext cx="799138" cy="847086"/>
          </a:xfrm>
          <a:prstGeom prst="rect">
            <a:avLst/>
          </a:prstGeom>
        </p:spPr>
      </p:pic>
      <p:pic>
        <p:nvPicPr>
          <p:cNvPr id="18" name="Picture 17" descr="colour_logo_13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80" y="2440487"/>
            <a:ext cx="46767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25316" y="2351587"/>
            <a:ext cx="3731060" cy="2308324"/>
          </a:xfrm>
          <a:prstGeom prst="rect">
            <a:avLst/>
          </a:prstGeom>
        </p:spPr>
        <p:txBody>
          <a:bodyPr wrap="square">
            <a:spAutoFit/>
          </a:bodyPr>
          <a:lstStyle/>
          <a:p>
            <a:r>
              <a:rPr lang="en-GB" dirty="0"/>
              <a:t>This earthquake is strike slip </a:t>
            </a:r>
            <a:r>
              <a:rPr lang="en-GB" dirty="0" smtClean="0"/>
              <a:t>and most likely occurred </a:t>
            </a:r>
            <a:r>
              <a:rPr lang="en-GB" dirty="0"/>
              <a:t>on a fault that is related to </a:t>
            </a:r>
            <a:r>
              <a:rPr lang="en-GB" dirty="0" smtClean="0"/>
              <a:t>the conservative margin </a:t>
            </a:r>
            <a:r>
              <a:rPr lang="en-GB" dirty="0"/>
              <a:t>between the Anatolian and Eurasian plate. Because it is strike slip </a:t>
            </a:r>
            <a:r>
              <a:rPr lang="en-GB" dirty="0" smtClean="0"/>
              <a:t> there </a:t>
            </a:r>
            <a:r>
              <a:rPr lang="en-GB" dirty="0"/>
              <a:t>is little vertical displacement, and so the earthquake did not cause any major tsunami.</a:t>
            </a:r>
          </a:p>
        </p:txBody>
      </p:sp>
      <p:pic>
        <p:nvPicPr>
          <p:cNvPr id="19" name="Picture 3" descr="C:\Users\user\Desktop\Aegea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1382" y="3372925"/>
            <a:ext cx="221724" cy="2217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617" y="5509526"/>
            <a:ext cx="3490566" cy="523220"/>
          </a:xfrm>
          <a:prstGeom prst="rect">
            <a:avLst/>
          </a:prstGeom>
          <a:noFill/>
        </p:spPr>
        <p:txBody>
          <a:bodyPr wrap="square" rtlCol="0">
            <a:spAutoFit/>
          </a:bodyPr>
          <a:lstStyle/>
          <a:p>
            <a:r>
              <a:rPr lang="en-GB" sz="1400" i="1" dirty="0" smtClean="0">
                <a:solidFill>
                  <a:srgbClr val="002060"/>
                </a:solidFill>
              </a:rPr>
              <a:t>Tectonic setting plotted using plate boundary data from the USGS.</a:t>
            </a:r>
            <a:endParaRPr lang="en-GB" sz="1400" i="1" dirty="0">
              <a:solidFill>
                <a:srgbClr val="002060"/>
              </a:solidFill>
            </a:endParaRPr>
          </a:p>
        </p:txBody>
      </p:sp>
      <p:sp>
        <p:nvSpPr>
          <p:cNvPr id="4" name="TextBox 3"/>
          <p:cNvSpPr txBox="1"/>
          <p:nvPr/>
        </p:nvSpPr>
        <p:spPr>
          <a:xfrm>
            <a:off x="4987755" y="4734703"/>
            <a:ext cx="2299996" cy="1292662"/>
          </a:xfrm>
          <a:prstGeom prst="rect">
            <a:avLst/>
          </a:prstGeom>
          <a:noFill/>
        </p:spPr>
        <p:txBody>
          <a:bodyPr wrap="square" rtlCol="0">
            <a:spAutoFit/>
          </a:bodyPr>
          <a:lstStyle/>
          <a:p>
            <a:pPr algn="r"/>
            <a:r>
              <a:rPr lang="en-GB" sz="1400" i="1" dirty="0" smtClean="0">
                <a:solidFill>
                  <a:srgbClr val="002060"/>
                </a:solidFill>
              </a:rPr>
              <a:t>Focal mechanism of a strike-slip Earthquake from  the Global CMT Catalogue.</a:t>
            </a:r>
          </a:p>
          <a:p>
            <a:endParaRPr lang="en-GB" dirty="0">
              <a:solidFill>
                <a:srgbClr val="002060"/>
              </a:solidFill>
            </a:endParaRPr>
          </a:p>
          <a:p>
            <a:endParaRPr lang="en-GB" dirty="0">
              <a:solidFill>
                <a:srgbClr val="002060"/>
              </a:solidFill>
            </a:endParaRPr>
          </a:p>
        </p:txBody>
      </p:sp>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2602" y="5689935"/>
            <a:ext cx="1830898"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79631" y="6119929"/>
            <a:ext cx="3182720" cy="523220"/>
          </a:xfrm>
          <a:prstGeom prst="rect">
            <a:avLst/>
          </a:prstGeom>
          <a:noFill/>
        </p:spPr>
        <p:txBody>
          <a:bodyPr wrap="square" rtlCol="0">
            <a:spAutoFit/>
          </a:bodyPr>
          <a:lstStyle/>
          <a:p>
            <a:pPr algn="r"/>
            <a:r>
              <a:rPr lang="en-GB" sz="1400" i="1" dirty="0" smtClean="0">
                <a:solidFill>
                  <a:srgbClr val="002060"/>
                </a:solidFill>
              </a:rPr>
              <a:t>Diagram showing a strike slip fault,</a:t>
            </a:r>
          </a:p>
          <a:p>
            <a:pPr algn="r"/>
            <a:r>
              <a:rPr lang="en-GB" sz="1400" i="1" dirty="0" smtClean="0">
                <a:solidFill>
                  <a:srgbClr val="002060"/>
                </a:solidFill>
              </a:rPr>
              <a:t>Copyright USGS.</a:t>
            </a:r>
            <a:endParaRPr lang="en-GB" sz="1400" i="1" dirty="0">
              <a:solidFill>
                <a:srgbClr val="002060"/>
              </a:solidFill>
            </a:endParaRPr>
          </a:p>
        </p:txBody>
      </p:sp>
      <p:pic>
        <p:nvPicPr>
          <p:cNvPr id="8196" name="Picture 4" descr="C:\Users\user\Desktop\FOCAL_MECHANIS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2351" y="4453839"/>
            <a:ext cx="1153580" cy="109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26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a:solidFill>
                  <a:srgbClr val="0000AA"/>
                </a:solidFill>
              </a:rPr>
              <a:t>Magnitude 5.7 Earthquake, Aegean </a:t>
            </a:r>
            <a:r>
              <a:rPr lang="en-US" sz="2400" b="1" dirty="0" smtClean="0">
                <a:solidFill>
                  <a:srgbClr val="0000AA"/>
                </a:solidFill>
              </a:rPr>
              <a:t>Sea</a:t>
            </a:r>
            <a:endParaRPr lang="en-US" sz="2400" b="1" dirty="0">
              <a:solidFill>
                <a:srgbClr val="0000AA"/>
              </a:solidFill>
            </a:endParaRPr>
          </a:p>
        </p:txBody>
      </p:sp>
      <p:pic>
        <p:nvPicPr>
          <p:cNvPr id="10" name="Picture 9"/>
          <p:cNvPicPr>
            <a:picLocks noChangeAspect="1"/>
          </p:cNvPicPr>
          <p:nvPr/>
        </p:nvPicPr>
        <p:blipFill>
          <a:blip r:embed="rId2"/>
          <a:stretch>
            <a:fillRect/>
          </a:stretch>
        </p:blipFill>
        <p:spPr>
          <a:xfrm>
            <a:off x="148974" y="475464"/>
            <a:ext cx="1559619" cy="571289"/>
          </a:xfrm>
          <a:prstGeom prst="rect">
            <a:avLst/>
          </a:prstGeom>
        </p:spPr>
      </p:pic>
      <p:pic>
        <p:nvPicPr>
          <p:cNvPr id="15" name="Picture 14"/>
          <p:cNvPicPr>
            <a:picLocks noChangeAspect="1"/>
          </p:cNvPicPr>
          <p:nvPr/>
        </p:nvPicPr>
        <p:blipFill rotWithShape="1">
          <a:blip r:embed="rId3"/>
          <a:srcRect b="9633"/>
          <a:stretch/>
        </p:blipFill>
        <p:spPr>
          <a:xfrm>
            <a:off x="921426" y="1033079"/>
            <a:ext cx="847647" cy="765991"/>
          </a:xfrm>
          <a:prstGeom prst="rect">
            <a:avLst/>
          </a:prstGeom>
        </p:spPr>
      </p:pic>
      <p:pic>
        <p:nvPicPr>
          <p:cNvPr id="16" name="Picture 15"/>
          <p:cNvPicPr>
            <a:picLocks noChangeAspect="1"/>
          </p:cNvPicPr>
          <p:nvPr/>
        </p:nvPicPr>
        <p:blipFill>
          <a:blip r:embed="rId4"/>
          <a:stretch>
            <a:fillRect/>
          </a:stretch>
        </p:blipFill>
        <p:spPr>
          <a:xfrm>
            <a:off x="148975" y="967102"/>
            <a:ext cx="799138" cy="847086"/>
          </a:xfrm>
          <a:prstGeom prst="rect">
            <a:avLst/>
          </a:prstGeom>
        </p:spPr>
      </p:pic>
      <p:pic>
        <p:nvPicPr>
          <p:cNvPr id="17" name="Picture 16" descr="colour_logo_13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sp>
        <p:nvSpPr>
          <p:cNvPr id="4" name="Rectangle 3"/>
          <p:cNvSpPr/>
          <p:nvPr/>
        </p:nvSpPr>
        <p:spPr>
          <a:xfrm>
            <a:off x="1769073" y="805464"/>
            <a:ext cx="7187305" cy="1477328"/>
          </a:xfrm>
          <a:prstGeom prst="rect">
            <a:avLst/>
          </a:prstGeom>
        </p:spPr>
        <p:txBody>
          <a:bodyPr wrap="square">
            <a:spAutoFit/>
          </a:bodyPr>
          <a:lstStyle/>
          <a:p>
            <a:r>
              <a:rPr lang="en-GB" b="1" dirty="0">
                <a:solidFill>
                  <a:srgbClr val="0000AA"/>
                </a:solidFill>
              </a:rPr>
              <a:t>Aftershocks</a:t>
            </a:r>
          </a:p>
          <a:p>
            <a:endParaRPr lang="en-GB" dirty="0"/>
          </a:p>
          <a:p>
            <a:r>
              <a:rPr lang="en-GB" dirty="0" smtClean="0"/>
              <a:t>As of the 12</a:t>
            </a:r>
            <a:r>
              <a:rPr lang="en-GB" baseline="30000" dirty="0" smtClean="0"/>
              <a:t>th</a:t>
            </a:r>
            <a:r>
              <a:rPr lang="en-GB" dirty="0" smtClean="0"/>
              <a:t> of February there have been 286 aftershocks, the largest of which is a magnitude 5. The seismicity occurring since the 8</a:t>
            </a:r>
            <a:r>
              <a:rPr lang="en-GB" baseline="30000" dirty="0" smtClean="0"/>
              <a:t>th</a:t>
            </a:r>
            <a:r>
              <a:rPr lang="en-GB" dirty="0" smtClean="0"/>
              <a:t> January is concentrated close to the main shock. </a:t>
            </a:r>
            <a:endParaRPr lang="en-GB" dirty="0"/>
          </a:p>
        </p:txBody>
      </p:sp>
      <p:sp>
        <p:nvSpPr>
          <p:cNvPr id="5" name="TextBox 4"/>
          <p:cNvSpPr txBox="1"/>
          <p:nvPr/>
        </p:nvSpPr>
        <p:spPr>
          <a:xfrm>
            <a:off x="6471138" y="2649195"/>
            <a:ext cx="2485240" cy="3693319"/>
          </a:xfrm>
          <a:prstGeom prst="rect">
            <a:avLst/>
          </a:prstGeom>
          <a:noFill/>
        </p:spPr>
        <p:txBody>
          <a:bodyPr wrap="square" rtlCol="0">
            <a:spAutoFit/>
          </a:bodyPr>
          <a:lstStyle/>
          <a:p>
            <a:r>
              <a:rPr lang="en-GB" dirty="0" smtClean="0"/>
              <a:t>For fully up to date aftershock information you can visit the following webpage:</a:t>
            </a:r>
          </a:p>
          <a:p>
            <a:endParaRPr lang="en-GB" dirty="0" smtClean="0"/>
          </a:p>
          <a:p>
            <a:r>
              <a:rPr lang="en-GB" dirty="0">
                <a:hlinkClick r:id="rId6"/>
              </a:rPr>
              <a:t>http://</a:t>
            </a:r>
            <a:r>
              <a:rPr lang="en-GB" dirty="0" smtClean="0">
                <a:hlinkClick r:id="rId6"/>
              </a:rPr>
              <a:t>www.emsc-csem.org/Earthquake/214/M5-7-Aegean-Sea-Jan-8th-2013#int</a:t>
            </a:r>
            <a:endParaRPr lang="en-GB" dirty="0" smtClean="0"/>
          </a:p>
          <a:p>
            <a:endParaRPr lang="en-GB" dirty="0" smtClean="0"/>
          </a:p>
          <a:p>
            <a:endParaRPr lang="en-GB" dirty="0"/>
          </a:p>
          <a:p>
            <a:endParaRPr lang="en-GB" dirty="0" smtClean="0"/>
          </a:p>
          <a:p>
            <a:endParaRPr lang="en-GB" dirty="0"/>
          </a:p>
        </p:txBody>
      </p:sp>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l="26996" t="21796" r="11897" b="13898"/>
          <a:stretch>
            <a:fillRect/>
          </a:stretch>
        </p:blipFill>
        <p:spPr bwMode="auto">
          <a:xfrm>
            <a:off x="66675" y="2405766"/>
            <a:ext cx="6365784" cy="3766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6863" y="5827370"/>
            <a:ext cx="1426253" cy="77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075" y="6289675"/>
            <a:ext cx="4508750" cy="307777"/>
          </a:xfrm>
          <a:prstGeom prst="rect">
            <a:avLst/>
          </a:prstGeom>
          <a:noFill/>
        </p:spPr>
        <p:txBody>
          <a:bodyPr wrap="square" rtlCol="0">
            <a:spAutoFit/>
          </a:bodyPr>
          <a:lstStyle/>
          <a:p>
            <a:r>
              <a:rPr lang="en-GB" sz="1400" i="1" dirty="0" smtClean="0">
                <a:solidFill>
                  <a:srgbClr val="002060"/>
                </a:solidFill>
              </a:rPr>
              <a:t>Image courtesy of Google Maps and EMSC.</a:t>
            </a:r>
            <a:endParaRPr lang="en-GB" sz="1400" i="1" dirty="0">
              <a:solidFill>
                <a:srgbClr val="002060"/>
              </a:solidFill>
            </a:endParaRPr>
          </a:p>
        </p:txBody>
      </p:sp>
    </p:spTree>
    <p:extLst>
      <p:ext uri="{BB962C8B-B14F-4D97-AF65-F5344CB8AC3E}">
        <p14:creationId xmlns:p14="http://schemas.microsoft.com/office/powerpoint/2010/main" val="3385716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162008" y="148459"/>
            <a:ext cx="6794370" cy="461665"/>
          </a:xfrm>
          <a:prstGeom prst="rect">
            <a:avLst/>
          </a:prstGeom>
          <a:noFill/>
        </p:spPr>
        <p:txBody>
          <a:bodyPr wrap="square" rtlCol="0">
            <a:spAutoFit/>
          </a:bodyPr>
          <a:lstStyle/>
          <a:p>
            <a:r>
              <a:rPr lang="en-US" sz="2400" b="1" dirty="0">
                <a:solidFill>
                  <a:srgbClr val="0000AA"/>
                </a:solidFill>
              </a:rPr>
              <a:t>Magnitude 5.7 Earthquake, Aegean </a:t>
            </a:r>
            <a:r>
              <a:rPr lang="en-US" sz="2400" b="1" dirty="0" smtClean="0">
                <a:solidFill>
                  <a:srgbClr val="0000AA"/>
                </a:solidFill>
              </a:rPr>
              <a:t>Sea</a:t>
            </a:r>
            <a:endParaRPr lang="en-US" sz="2400" b="1" dirty="0">
              <a:solidFill>
                <a:srgbClr val="0000AA"/>
              </a:solidFill>
            </a:endParaRPr>
          </a:p>
        </p:txBody>
      </p:sp>
      <p:sp>
        <p:nvSpPr>
          <p:cNvPr id="10" name="TextBox 9"/>
          <p:cNvSpPr txBox="1"/>
          <p:nvPr/>
        </p:nvSpPr>
        <p:spPr>
          <a:xfrm>
            <a:off x="2081266" y="967102"/>
            <a:ext cx="3828946" cy="369332"/>
          </a:xfrm>
          <a:prstGeom prst="rect">
            <a:avLst/>
          </a:prstGeom>
          <a:noFill/>
        </p:spPr>
        <p:txBody>
          <a:bodyPr wrap="square" rtlCol="0">
            <a:spAutoFit/>
          </a:bodyPr>
          <a:lstStyle/>
          <a:p>
            <a:r>
              <a:rPr lang="en-US" b="1" dirty="0" smtClean="0">
                <a:solidFill>
                  <a:srgbClr val="0000AA"/>
                </a:solidFill>
              </a:rPr>
              <a:t>Seismogram recordings</a:t>
            </a:r>
            <a:endParaRPr lang="en-US" b="1" dirty="0">
              <a:solidFill>
                <a:srgbClr val="0000AA"/>
              </a:solidFill>
            </a:endParaRPr>
          </a:p>
        </p:txBody>
      </p:sp>
      <p:pic>
        <p:nvPicPr>
          <p:cNvPr id="18" name="Picture 17"/>
          <p:cNvPicPr>
            <a:picLocks noChangeAspect="1"/>
          </p:cNvPicPr>
          <p:nvPr/>
        </p:nvPicPr>
        <p:blipFill>
          <a:blip r:embed="rId4"/>
          <a:stretch>
            <a:fillRect/>
          </a:stretch>
        </p:blipFill>
        <p:spPr>
          <a:xfrm>
            <a:off x="148974" y="475464"/>
            <a:ext cx="1559619" cy="571289"/>
          </a:xfrm>
          <a:prstGeom prst="rect">
            <a:avLst/>
          </a:prstGeom>
        </p:spPr>
      </p:pic>
      <p:pic>
        <p:nvPicPr>
          <p:cNvPr id="19" name="Picture 18"/>
          <p:cNvPicPr>
            <a:picLocks noChangeAspect="1"/>
          </p:cNvPicPr>
          <p:nvPr/>
        </p:nvPicPr>
        <p:blipFill rotWithShape="1">
          <a:blip r:embed="rId5"/>
          <a:srcRect b="9633"/>
          <a:stretch/>
        </p:blipFill>
        <p:spPr>
          <a:xfrm>
            <a:off x="921426" y="1033079"/>
            <a:ext cx="847647" cy="765991"/>
          </a:xfrm>
          <a:prstGeom prst="rect">
            <a:avLst/>
          </a:prstGeom>
        </p:spPr>
      </p:pic>
      <p:pic>
        <p:nvPicPr>
          <p:cNvPr id="20" name="Picture 19"/>
          <p:cNvPicPr>
            <a:picLocks noChangeAspect="1"/>
          </p:cNvPicPr>
          <p:nvPr/>
        </p:nvPicPr>
        <p:blipFill>
          <a:blip r:embed="rId6"/>
          <a:stretch>
            <a:fillRect/>
          </a:stretch>
        </p:blipFill>
        <p:spPr>
          <a:xfrm>
            <a:off x="148975" y="967102"/>
            <a:ext cx="799138" cy="847086"/>
          </a:xfrm>
          <a:prstGeom prst="rect">
            <a:avLst/>
          </a:prstGeom>
        </p:spPr>
      </p:pic>
      <p:pic>
        <p:nvPicPr>
          <p:cNvPr id="21" name="Picture 20" descr="colour_logo_131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56368584"/>
              </p:ext>
            </p:extLst>
          </p:nvPr>
        </p:nvGraphicFramePr>
        <p:xfrm>
          <a:off x="6438969" y="783634"/>
          <a:ext cx="2517409" cy="3163640"/>
        </p:xfrm>
        <a:graphic>
          <a:graphicData uri="http://schemas.openxmlformats.org/presentationml/2006/ole">
            <mc:AlternateContent xmlns:mc="http://schemas.openxmlformats.org/markup-compatibility/2006">
              <mc:Choice xmlns:v="urn:schemas-microsoft-com:vml" Requires="v">
                <p:oleObj spid="_x0000_s6181" name="Acrobat Document" r:id="rId8" imgW="2485885" imgH="3123941" progId="AcroExch.Document.7">
                  <p:embed/>
                </p:oleObj>
              </mc:Choice>
              <mc:Fallback>
                <p:oleObj name="Acrobat Document" r:id="rId8" imgW="2485885" imgH="3123941" progId="AcroExch.Document.7">
                  <p:embed/>
                  <p:pic>
                    <p:nvPicPr>
                      <p:cNvPr id="0" name=""/>
                      <p:cNvPicPr/>
                      <p:nvPr/>
                    </p:nvPicPr>
                    <p:blipFill>
                      <a:blip r:embed="rId9"/>
                      <a:stretch>
                        <a:fillRect/>
                      </a:stretch>
                    </p:blipFill>
                    <p:spPr>
                      <a:xfrm>
                        <a:off x="6438969" y="783634"/>
                        <a:ext cx="2517409" cy="3163640"/>
                      </a:xfrm>
                      <a:prstGeom prst="rect">
                        <a:avLst/>
                      </a:prstGeom>
                    </p:spPr>
                  </p:pic>
                </p:oleObj>
              </mc:Fallback>
            </mc:AlternateContent>
          </a:graphicData>
        </a:graphic>
      </p:graphicFrame>
      <p:sp>
        <p:nvSpPr>
          <p:cNvPr id="4" name="TextBox 3"/>
          <p:cNvSpPr txBox="1"/>
          <p:nvPr/>
        </p:nvSpPr>
        <p:spPr>
          <a:xfrm>
            <a:off x="1899138" y="1416074"/>
            <a:ext cx="4539831" cy="1477328"/>
          </a:xfrm>
          <a:prstGeom prst="rect">
            <a:avLst/>
          </a:prstGeom>
          <a:noFill/>
        </p:spPr>
        <p:txBody>
          <a:bodyPr wrap="square" rtlCol="0">
            <a:spAutoFit/>
          </a:bodyPr>
          <a:lstStyle/>
          <a:p>
            <a:r>
              <a:rPr lang="en-GB" dirty="0" smtClean="0"/>
              <a:t>The Aegean Earthquake has been recorded at various seismometers across the UK.</a:t>
            </a:r>
          </a:p>
          <a:p>
            <a:endParaRPr lang="en-GB" dirty="0"/>
          </a:p>
          <a:p>
            <a:r>
              <a:rPr lang="en-GB" dirty="0" smtClean="0"/>
              <a:t>The P-wave arrivals are at ~14:18 UTC and the S-wave are at 14:27-14:28 UTC.</a:t>
            </a:r>
            <a:endParaRPr lang="en-GB" dirty="0"/>
          </a:p>
        </p:txBody>
      </p:sp>
      <p:pic>
        <p:nvPicPr>
          <p:cNvPr id="6175"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3037833"/>
            <a:ext cx="6438969" cy="36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342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974" y="475464"/>
            <a:ext cx="1559619" cy="571289"/>
          </a:xfrm>
          <a:prstGeom prst="rect">
            <a:avLst/>
          </a:prstGeom>
        </p:spPr>
      </p:pic>
      <p:pic>
        <p:nvPicPr>
          <p:cNvPr id="5" name="Picture 4"/>
          <p:cNvPicPr>
            <a:picLocks noChangeAspect="1"/>
          </p:cNvPicPr>
          <p:nvPr/>
        </p:nvPicPr>
        <p:blipFill rotWithShape="1">
          <a:blip r:embed="rId3"/>
          <a:srcRect b="9633"/>
          <a:stretch/>
        </p:blipFill>
        <p:spPr>
          <a:xfrm>
            <a:off x="921426" y="1033079"/>
            <a:ext cx="847647" cy="765991"/>
          </a:xfrm>
          <a:prstGeom prst="rect">
            <a:avLst/>
          </a:prstGeom>
        </p:spPr>
      </p:pic>
      <p:pic>
        <p:nvPicPr>
          <p:cNvPr id="6" name="Picture 5"/>
          <p:cNvPicPr>
            <a:picLocks noChangeAspect="1"/>
          </p:cNvPicPr>
          <p:nvPr/>
        </p:nvPicPr>
        <p:blipFill>
          <a:blip r:embed="rId4"/>
          <a:stretch>
            <a:fillRect/>
          </a:stretch>
        </p:blipFill>
        <p:spPr>
          <a:xfrm>
            <a:off x="148975" y="967102"/>
            <a:ext cx="799138" cy="847086"/>
          </a:xfrm>
          <a:prstGeom prst="rect">
            <a:avLst/>
          </a:prstGeom>
        </p:spPr>
      </p:pic>
      <p:pic>
        <p:nvPicPr>
          <p:cNvPr id="7" name="Picture 6" descr="colour_logo_13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31" y="-256642"/>
            <a:ext cx="2279197" cy="1040276"/>
          </a:xfrm>
          <a:prstGeom prst="rect">
            <a:avLst/>
          </a:prstGeom>
        </p:spPr>
      </p:pic>
      <p:sp>
        <p:nvSpPr>
          <p:cNvPr id="9" name="TextBox 8"/>
          <p:cNvSpPr txBox="1"/>
          <p:nvPr/>
        </p:nvSpPr>
        <p:spPr>
          <a:xfrm>
            <a:off x="197931" y="2012448"/>
            <a:ext cx="8946069" cy="3970318"/>
          </a:xfrm>
          <a:prstGeom prst="rect">
            <a:avLst/>
          </a:prstGeom>
          <a:noFill/>
        </p:spPr>
        <p:txBody>
          <a:bodyPr wrap="square" rtlCol="0">
            <a:spAutoFit/>
          </a:bodyPr>
          <a:lstStyle/>
          <a:p>
            <a:r>
              <a:rPr lang="en-US" b="1" dirty="0" smtClean="0">
                <a:solidFill>
                  <a:srgbClr val="0000AA"/>
                </a:solidFill>
              </a:rPr>
              <a:t>Finding out more…</a:t>
            </a:r>
          </a:p>
          <a:p>
            <a:endParaRPr lang="en-US" dirty="0">
              <a:solidFill>
                <a:srgbClr val="000000"/>
              </a:solidFill>
            </a:endParaRPr>
          </a:p>
          <a:p>
            <a:pPr marL="285750" indent="-285750">
              <a:buFont typeface="Arial"/>
              <a:buChar char="•"/>
            </a:pPr>
            <a:r>
              <a:rPr lang="en-US" dirty="0">
                <a:solidFill>
                  <a:srgbClr val="000000"/>
                </a:solidFill>
              </a:rPr>
              <a:t>UK School Seismology Project – classroom activities, videos and support documents    </a:t>
            </a:r>
            <a:r>
              <a:rPr lang="en-US" dirty="0">
                <a:solidFill>
                  <a:srgbClr val="000000"/>
                </a:solidFill>
                <a:hlinkClick r:id="rId6"/>
              </a:rPr>
              <a:t>http://www.bgs.ac.uk/schoolseismology/home.html</a:t>
            </a:r>
            <a:endParaRPr lang="en-US" dirty="0">
              <a:solidFill>
                <a:srgbClr val="000000"/>
              </a:solidFill>
            </a:endParaRPr>
          </a:p>
          <a:p>
            <a:endParaRPr lang="en-US" b="1" dirty="0" smtClean="0">
              <a:solidFill>
                <a:srgbClr val="0000AA"/>
              </a:solidFill>
            </a:endParaRPr>
          </a:p>
          <a:p>
            <a:pPr marL="285750" indent="-285750">
              <a:buFont typeface="Arial"/>
              <a:buChar char="•"/>
            </a:pPr>
            <a:r>
              <a:rPr lang="en-US" dirty="0" smtClean="0">
                <a:solidFill>
                  <a:srgbClr val="000000"/>
                </a:solidFill>
              </a:rPr>
              <a:t>EMSC (European Mediterranean Seismological Centre)                                                       </a:t>
            </a:r>
            <a:r>
              <a:rPr lang="en-US" dirty="0" smtClean="0">
                <a:solidFill>
                  <a:srgbClr val="000000"/>
                </a:solidFill>
                <a:hlinkClick r:id="rId7"/>
              </a:rPr>
              <a:t>http://www.emsc-csem.org/</a:t>
            </a:r>
            <a:endParaRPr lang="en-US" dirty="0" smtClean="0">
              <a:solidFill>
                <a:srgbClr val="000000"/>
              </a:solidFill>
            </a:endParaRP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IRIS (Incorporated Research Institutions for Seismology) – learning about earthquakes </a:t>
            </a:r>
            <a:r>
              <a:rPr lang="en-US" dirty="0" smtClean="0">
                <a:solidFill>
                  <a:srgbClr val="000000"/>
                </a:solidFill>
                <a:hlinkClick r:id="rId8"/>
              </a:rPr>
              <a:t>http://www.iris.edu/hq/programs/education_and_outreach/students</a:t>
            </a:r>
            <a:endParaRPr lang="en-US" dirty="0" smtClean="0">
              <a:solidFill>
                <a:srgbClr val="000000"/>
              </a:solidFill>
            </a:endParaRPr>
          </a:p>
          <a:p>
            <a:endParaRPr lang="en-US" dirty="0" smtClean="0">
              <a:solidFill>
                <a:srgbClr val="000000"/>
              </a:solidFill>
            </a:endParaRPr>
          </a:p>
          <a:p>
            <a:pPr marL="285750" indent="-285750">
              <a:buFont typeface="Arial"/>
              <a:buChar char="•"/>
            </a:pPr>
            <a:r>
              <a:rPr lang="en-US" dirty="0" smtClean="0">
                <a:solidFill>
                  <a:srgbClr val="000000"/>
                </a:solidFill>
              </a:rPr>
              <a:t>USGS (United States Geological Survey) – FAQs, glossary, posters, animations              </a:t>
            </a:r>
            <a:r>
              <a:rPr lang="en-US" dirty="0" smtClean="0">
                <a:solidFill>
                  <a:srgbClr val="000000"/>
                </a:solidFill>
                <a:hlinkClick r:id="rId9"/>
              </a:rPr>
              <a:t>http://earthquake.usgs.gov/learn/</a:t>
            </a:r>
            <a:endParaRPr lang="en-US" dirty="0" smtClean="0">
              <a:solidFill>
                <a:srgbClr val="000000"/>
              </a:solidFill>
            </a:endParaRPr>
          </a:p>
          <a:p>
            <a:pPr marL="285750" indent="-285750">
              <a:buFont typeface="Arial"/>
              <a:buChar char="•"/>
            </a:pPr>
            <a:endParaRPr lang="en-US" dirty="0">
              <a:solidFill>
                <a:srgbClr val="000000"/>
              </a:solidFill>
            </a:endParaRPr>
          </a:p>
        </p:txBody>
      </p:sp>
    </p:spTree>
    <p:extLst>
      <p:ext uri="{BB962C8B-B14F-4D97-AF65-F5344CB8AC3E}">
        <p14:creationId xmlns:p14="http://schemas.microsoft.com/office/powerpoint/2010/main" val="4228147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1732</TotalTime>
  <Words>396</Words>
  <Application>Microsoft Office PowerPoint</Application>
  <PresentationFormat>On-screen Show (4:3)</PresentationFormat>
  <Paragraphs>52</Paragraphs>
  <Slides>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Hicks</dc:creator>
  <cp:lastModifiedBy>peter</cp:lastModifiedBy>
  <cp:revision>34</cp:revision>
  <dcterms:created xsi:type="dcterms:W3CDTF">2013-02-11T10:56:09Z</dcterms:created>
  <dcterms:modified xsi:type="dcterms:W3CDTF">2013-05-25T13:42:34Z</dcterms:modified>
</cp:coreProperties>
</file>