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sldIdLst>
    <p:sldId id="256" r:id="rId3"/>
    <p:sldId id="279" r:id="rId4"/>
    <p:sldId id="281" r:id="rId5"/>
    <p:sldId id="282" r:id="rId6"/>
    <p:sldId id="283" r:id="rId7"/>
    <p:sldId id="284" r:id="rId8"/>
    <p:sldId id="285" r:id="rId9"/>
    <p:sldId id="296" r:id="rId10"/>
    <p:sldId id="259" r:id="rId11"/>
    <p:sldId id="280" r:id="rId12"/>
    <p:sldId id="260" r:id="rId13"/>
    <p:sldId id="261" r:id="rId14"/>
    <p:sldId id="262" r:id="rId15"/>
    <p:sldId id="264" r:id="rId16"/>
    <p:sldId id="277" r:id="rId17"/>
    <p:sldId id="265" r:id="rId18"/>
    <p:sldId id="266" r:id="rId19"/>
    <p:sldId id="267" r:id="rId20"/>
    <p:sldId id="268" r:id="rId21"/>
    <p:sldId id="270" r:id="rId22"/>
    <p:sldId id="271" r:id="rId23"/>
    <p:sldId id="292" r:id="rId24"/>
    <p:sldId id="297" r:id="rId25"/>
    <p:sldId id="274" r:id="rId26"/>
    <p:sldId id="275" r:id="rId27"/>
    <p:sldId id="272" r:id="rId28"/>
    <p:sldId id="286" r:id="rId29"/>
    <p:sldId id="287" r:id="rId30"/>
    <p:sldId id="288" r:id="rId31"/>
    <p:sldId id="289" r:id="rId32"/>
    <p:sldId id="290" r:id="rId33"/>
    <p:sldId id="291" r:id="rId34"/>
    <p:sldId id="276" r:id="rId35"/>
    <p:sldId id="293" r:id="rId36"/>
    <p:sldId id="294" r:id="rId37"/>
    <p:sldId id="295" r:id="rId38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charset="0"/>
        <a:ea typeface="Heiti SC Light" charset="0"/>
        <a:cs typeface="Heiti SC Light" charset="0"/>
        <a:sym typeface="Helvetica Neue Light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charset="0"/>
        <a:ea typeface="Heiti SC Light" charset="0"/>
        <a:cs typeface="Heiti SC Light" charset="0"/>
        <a:sym typeface="Helvetica Neue Light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charset="0"/>
        <a:ea typeface="Heiti SC Light" charset="0"/>
        <a:cs typeface="Heiti SC Light" charset="0"/>
        <a:sym typeface="Helvetica Neue Light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charset="0"/>
        <a:ea typeface="Heiti SC Light" charset="0"/>
        <a:cs typeface="Heiti SC Light" charset="0"/>
        <a:sym typeface="Helvetica Neue Light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charset="0"/>
        <a:ea typeface="Heiti SC Light" charset="0"/>
        <a:cs typeface="Heiti SC Light" charset="0"/>
        <a:sym typeface="Helvetica Neue Light" charset="0"/>
      </a:defRPr>
    </a:lvl5pPr>
    <a:lvl6pPr marL="2286000" algn="l" defTabSz="914400" rtl="0" eaLnBrk="1" latinLnBrk="0" hangingPunct="1">
      <a:defRPr sz="42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charset="0"/>
        <a:ea typeface="Heiti SC Light" charset="0"/>
        <a:cs typeface="Heiti SC Light" charset="0"/>
        <a:sym typeface="Helvetica Neue Light" charset="0"/>
      </a:defRPr>
    </a:lvl6pPr>
    <a:lvl7pPr marL="2743200" algn="l" defTabSz="914400" rtl="0" eaLnBrk="1" latinLnBrk="0" hangingPunct="1">
      <a:defRPr sz="42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charset="0"/>
        <a:ea typeface="Heiti SC Light" charset="0"/>
        <a:cs typeface="Heiti SC Light" charset="0"/>
        <a:sym typeface="Helvetica Neue Light" charset="0"/>
      </a:defRPr>
    </a:lvl7pPr>
    <a:lvl8pPr marL="3200400" algn="l" defTabSz="914400" rtl="0" eaLnBrk="1" latinLnBrk="0" hangingPunct="1">
      <a:defRPr sz="42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charset="0"/>
        <a:ea typeface="Heiti SC Light" charset="0"/>
        <a:cs typeface="Heiti SC Light" charset="0"/>
        <a:sym typeface="Helvetica Neue Light" charset="0"/>
      </a:defRPr>
    </a:lvl8pPr>
    <a:lvl9pPr marL="3657600" algn="l" defTabSz="914400" rtl="0" eaLnBrk="1" latinLnBrk="0" hangingPunct="1">
      <a:defRPr sz="42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charset="0"/>
        <a:ea typeface="Heiti SC Light" charset="0"/>
        <a:cs typeface="Heiti SC Light" charset="0"/>
        <a:sym typeface="Helvetica Neue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70" y="-7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89768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75873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1371600"/>
            <a:ext cx="2825750" cy="6502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1371600"/>
            <a:ext cx="8324850" cy="650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52444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887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554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980381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686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01479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85923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94707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27512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01739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845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39903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16238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24750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4537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4864100"/>
            <a:ext cx="5575300" cy="3009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100" y="4864100"/>
            <a:ext cx="5575300" cy="3009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765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0608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48848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37678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910404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500857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1371600"/>
            <a:ext cx="11303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4864100"/>
            <a:ext cx="113030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Heiti SC Light" charset="0"/>
          <a:cs typeface="Heiti SC Light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Heiti SC Light" charset="0"/>
          <a:cs typeface="Heiti SC Light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Heiti SC Light" charset="0"/>
          <a:cs typeface="Heiti SC Light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Heiti SC Light" charset="0"/>
          <a:cs typeface="Heiti SC Light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Heiti SC Light" charset="0"/>
          <a:cs typeface="Heiti SC Light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Heiti SC Light" charset="0"/>
          <a:cs typeface="Heiti SC Light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Heiti SC Light" charset="0"/>
          <a:cs typeface="Heiti SC Light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Heiti SC Light" charset="0"/>
          <a:cs typeface="Heiti SC Light" charset="0"/>
          <a:sym typeface="Helvetica Neue Light" charset="0"/>
        </a:defRPr>
      </a:lvl9pPr>
    </p:titleStyle>
    <p:bodyStyle>
      <a:lvl1pPr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4572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9144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13716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18288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68600"/>
            <a:ext cx="1143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Neue Light" charset="0"/>
              </a:rPr>
              <a:t>Fifth level</a:t>
            </a:r>
          </a:p>
        </p:txBody>
      </p:sp>
      <p:sp>
        <p:nvSpPr>
          <p:cNvPr id="2051" name="Rectangle 3"/>
          <p:cNvSpPr>
            <a:spLocks/>
          </p:cNvSpPr>
          <p:nvPr/>
        </p:nvSpPr>
        <p:spPr bwMode="auto">
          <a:xfrm>
            <a:off x="8204200" y="8921750"/>
            <a:ext cx="4000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Helvetica Neue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9pPr>
          </a:lstStyle>
          <a:p>
            <a:pPr algn="r"/>
            <a:r>
              <a:rPr lang="en-US" altLang="en-US" sz="1800" i="1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Denis Parkinson &amp; Stephen McKinnell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787400" y="8928100"/>
            <a:ext cx="4343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Helvetica Neue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9pPr>
          </a:lstStyle>
          <a:p>
            <a:r>
              <a:rPr lang="en-US" altLang="en-US" sz="1800" i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GradeMark for e-Marking and Feedback</a:t>
            </a:r>
            <a:endParaRPr lang="en-US" altLang="en-US" sz="1800" i="1" dirty="0">
              <a:effectLst>
                <a:outerShdw blurRad="38100" dist="38100" dir="2700000" algn="tl">
                  <a:srgbClr val="000000"/>
                </a:outerShdw>
              </a:effectLst>
              <a:ea typeface="Helvetica Neue Light" charset="0"/>
              <a:cs typeface="Helvetica Neue Light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Heiti SC Light" charset="0"/>
          <a:cs typeface="Heiti SC Light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Heiti SC Light" charset="0"/>
          <a:cs typeface="Heiti SC Light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Heiti SC Light" charset="0"/>
          <a:cs typeface="Heiti SC Light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Heiti SC Light" charset="0"/>
          <a:cs typeface="Heiti SC Light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Heiti SC Light" charset="0"/>
          <a:cs typeface="Heiti SC Light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Heiti SC Light" charset="0"/>
          <a:cs typeface="Heiti SC Light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Heiti SC Light" charset="0"/>
          <a:cs typeface="Heiti SC Light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Heiti SC Light" charset="0"/>
          <a:cs typeface="Heiti SC Light" charset="0"/>
          <a:sym typeface="Helvetica Neue Light" charset="0"/>
        </a:defRPr>
      </a:lvl9pPr>
    </p:titleStyle>
    <p:bodyStyle>
      <a:lvl1pPr marL="406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908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vuaAQt" TargetMode="External"/><Relationship Id="rId2" Type="http://schemas.openxmlformats.org/officeDocument/2006/relationships/hyperlink" Target="http://goo.gl/42wFP6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denis@liv.ac.uk" TargetMode="External"/><Relationship Id="rId5" Type="http://schemas.openxmlformats.org/officeDocument/2006/relationships/hyperlink" Target="mailto:smck@liv.ac.uk" TargetMode="External"/><Relationship Id="rId4" Type="http://schemas.openxmlformats.org/officeDocument/2006/relationships/hyperlink" Target="http://goo.gl/emDmZ9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giarismadvice.org/research-papers/item/turn-it-in-or-turn-it-off-a-pilot-project-for-turnitin-and-grademark-experience" TargetMode="External"/><Relationship Id="rId2" Type="http://schemas.openxmlformats.org/officeDocument/2006/relationships/hyperlink" Target="http://www.jisc.ac.uk/whatwedo/programmes/elearning/assessmentandfeedback/ocme.aspx" TargetMode="Externa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sc.ac.uk/whatwedo/programmes/elearning/assessmentandfeedback/ebeam.aspx" TargetMode="External"/><Relationship Id="rId2" Type="http://schemas.openxmlformats.org/officeDocument/2006/relationships/hyperlink" Target="http://www.jisc.ac.uk/whatwedo/programmes/elearning/assessmentandfeedback/glamorgan.aspx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dirty="0" smtClean="0"/>
              <a:t>GradeMark for Electronic Marking and Feedback</a:t>
            </a:r>
            <a:endParaRPr lang="en-US" altLang="en-US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 smtClean="0"/>
          </a:p>
          <a:p>
            <a:r>
              <a:rPr lang="en-US" altLang="en-US" dirty="0" smtClean="0"/>
              <a:t>Denis </a:t>
            </a:r>
            <a:r>
              <a:rPr lang="en-US" altLang="en-US" dirty="0"/>
              <a:t>Parkinson &amp; </a:t>
            </a:r>
            <a:r>
              <a:rPr lang="en-US" altLang="en-US" dirty="0" err="1"/>
              <a:t>Dr</a:t>
            </a:r>
            <a:r>
              <a:rPr lang="en-US" altLang="en-US" dirty="0"/>
              <a:t> Stephen McKinnell</a:t>
            </a:r>
          </a:p>
          <a:p>
            <a:r>
              <a:rPr lang="en-US" altLang="en-US" dirty="0"/>
              <a:t>School of Health Sciences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/>
              <a:t>Why?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anchor="t"/>
          <a:lstStyle/>
          <a:p>
            <a:pPr>
              <a:buFontTx/>
              <a:buBlip>
                <a:blip r:embed="rId2"/>
              </a:buBlip>
            </a:pPr>
            <a:r>
              <a:rPr lang="en-GB" altLang="en-US" dirty="0"/>
              <a:t>School Academic Quality and Standards </a:t>
            </a:r>
            <a:r>
              <a:rPr lang="en-GB" altLang="en-US" dirty="0" smtClean="0"/>
              <a:t>Committee</a:t>
            </a:r>
          </a:p>
          <a:p>
            <a:pPr lvl="2">
              <a:buFontTx/>
              <a:buBlip>
                <a:blip r:embed="rId2"/>
              </a:buBlip>
            </a:pPr>
            <a:r>
              <a:rPr lang="en-GB" altLang="en-US" sz="2800" dirty="0" smtClean="0"/>
              <a:t>University</a:t>
            </a:r>
          </a:p>
          <a:p>
            <a:pPr lvl="3">
              <a:buFontTx/>
              <a:buBlip>
                <a:blip r:embed="rId2"/>
              </a:buBlip>
            </a:pPr>
            <a:r>
              <a:rPr lang="en-GB" altLang="en-US" sz="2800" dirty="0" smtClean="0"/>
              <a:t>Aware that the </a:t>
            </a:r>
            <a:r>
              <a:rPr lang="en-GB" altLang="en-US" sz="2800" dirty="0" err="1" smtClean="0"/>
              <a:t>UoL</a:t>
            </a:r>
            <a:r>
              <a:rPr lang="en-GB" altLang="en-US" sz="2800" dirty="0" smtClean="0"/>
              <a:t> is looking into policy/guidance</a:t>
            </a:r>
          </a:p>
          <a:p>
            <a:pPr lvl="2">
              <a:buFontTx/>
              <a:buBlip>
                <a:blip r:embed="rId2"/>
              </a:buBlip>
            </a:pPr>
            <a:r>
              <a:rPr lang="en-GB" altLang="en-US" sz="2800" dirty="0" smtClean="0"/>
              <a:t>Students</a:t>
            </a:r>
          </a:p>
          <a:p>
            <a:pPr lvl="3">
              <a:buFontTx/>
              <a:buBlip>
                <a:blip r:embed="rId2"/>
              </a:buBlip>
            </a:pPr>
            <a:r>
              <a:rPr lang="en-GB" altLang="en-US" sz="2800" dirty="0" smtClean="0"/>
              <a:t>Benefits?</a:t>
            </a:r>
          </a:p>
          <a:p>
            <a:pPr lvl="2">
              <a:buFontTx/>
              <a:buBlip>
                <a:blip r:embed="rId2"/>
              </a:buBlip>
            </a:pPr>
            <a:r>
              <a:rPr lang="en-GB" altLang="en-US" sz="2800" dirty="0" smtClean="0"/>
              <a:t>Staff</a:t>
            </a:r>
          </a:p>
          <a:p>
            <a:pPr lvl="3">
              <a:buFontTx/>
              <a:buBlip>
                <a:blip r:embed="rId2"/>
              </a:buBlip>
            </a:pPr>
            <a:r>
              <a:rPr lang="en-GB" altLang="en-US" sz="2800" dirty="0" smtClean="0"/>
              <a:t>Increased discussion</a:t>
            </a:r>
          </a:p>
        </p:txBody>
      </p:sp>
    </p:spTree>
    <p:extLst>
      <p:ext uri="{BB962C8B-B14F-4D97-AF65-F5344CB8AC3E}">
        <p14:creationId xmlns:p14="http://schemas.microsoft.com/office/powerpoint/2010/main" val="2704149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23 modules in 2013-14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dirty="0" smtClean="0"/>
              <a:t>6 undergraduate programmes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GB" dirty="0" smtClean="0"/>
              <a:t>Diagnostic Radiography, Nursing, Occupational Therapy, Orthoptics, Physiotherapy, Radiotherapy.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dirty="0" smtClean="0"/>
              <a:t>1 postgraduate programme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GB" dirty="0" err="1" smtClean="0"/>
              <a:t>PGDip</a:t>
            </a:r>
            <a:r>
              <a:rPr lang="en-GB" dirty="0" smtClean="0"/>
              <a:t> in Radiotherapy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689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GB" dirty="0" smtClean="0"/>
              <a:t>935 submissions (Sem. 1 - 439, Sem. 2 - 496)</a:t>
            </a:r>
          </a:p>
          <a:p>
            <a:pPr marL="0" indent="0" algn="ctr">
              <a:buNone/>
            </a:pPr>
            <a:r>
              <a:rPr lang="en-GB" dirty="0" smtClean="0"/>
              <a:t>40 members of staff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6593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Submission Details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16" y="2140496"/>
            <a:ext cx="10058400" cy="628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666" y="3004592"/>
            <a:ext cx="94107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196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Submission Details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95" y="2140496"/>
            <a:ext cx="12679287" cy="648072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 bwMode="auto">
          <a:xfrm>
            <a:off x="741760" y="8045152"/>
            <a:ext cx="1584176" cy="4320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 charset="0"/>
              <a:ea typeface="Heiti SC Light" charset="0"/>
              <a:cs typeface="Heiti SC Light" charset="0"/>
              <a:sym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8228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Submission Details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95" y="2185529"/>
            <a:ext cx="12591670" cy="521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Inbox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96" y="2644552"/>
            <a:ext cx="12750074" cy="58326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96" y="2644552"/>
            <a:ext cx="12750074" cy="58326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44" y="2644552"/>
            <a:ext cx="1275007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340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Marking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813768" y="594901"/>
            <a:ext cx="11804848" cy="8346635"/>
            <a:chOff x="813768" y="594901"/>
            <a:chExt cx="11804848" cy="834663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6216" y="594901"/>
              <a:ext cx="7772400" cy="834663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13768" y="4398886"/>
              <a:ext cx="317747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Quick Marks</a:t>
              </a:r>
              <a:endParaRPr lang="en-GB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47432" y="5137550"/>
              <a:ext cx="31438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smtClean="0"/>
                <a:t>In-text annotations</a:t>
              </a:r>
              <a:endParaRPr lang="en-GB" sz="2800" dirty="0"/>
            </a:p>
          </p:txBody>
        </p:sp>
      </p:grpSp>
      <p:sp>
        <p:nvSpPr>
          <p:cNvPr id="4" name="Oval 3"/>
          <p:cNvSpPr/>
          <p:nvPr/>
        </p:nvSpPr>
        <p:spPr bwMode="auto">
          <a:xfrm>
            <a:off x="9958784" y="8477200"/>
            <a:ext cx="720080" cy="57606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 charset="0"/>
              <a:ea typeface="Heiti SC Light" charset="0"/>
              <a:cs typeface="Heiti SC Light" charset="0"/>
              <a:sym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543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Marking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600" y="594000"/>
            <a:ext cx="7772400" cy="83466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3768" y="4398886"/>
            <a:ext cx="31774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Quick Marks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47432" y="5137550"/>
            <a:ext cx="3143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In-text annotations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71086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216" y="594000"/>
            <a:ext cx="7772400" cy="834663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10316332" y="8400278"/>
            <a:ext cx="720080" cy="57606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 charset="0"/>
              <a:ea typeface="Heiti SC Light" charset="0"/>
              <a:cs typeface="Heiti SC Light" charset="0"/>
              <a:sym typeface="Helvetica Neue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7733" y="4398886"/>
            <a:ext cx="27895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General</a:t>
            </a:r>
          </a:p>
          <a:p>
            <a:r>
              <a:rPr lang="en-GB" dirty="0" smtClean="0"/>
              <a:t>Comments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5185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Why use e-marking and feedback</a:t>
            </a:r>
          </a:p>
          <a:p>
            <a:r>
              <a:rPr lang="en-GB" sz="2800" dirty="0" smtClean="0"/>
              <a:t>The School of Health Sciences 2013-14 pilot</a:t>
            </a:r>
          </a:p>
          <a:p>
            <a:r>
              <a:rPr lang="en-GB" sz="2800" dirty="0" smtClean="0"/>
              <a:t>Demonstration</a:t>
            </a:r>
          </a:p>
          <a:p>
            <a:r>
              <a:rPr lang="en-GB" sz="2800" dirty="0" smtClean="0"/>
              <a:t>Questions and Answers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5180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216" y="594000"/>
            <a:ext cx="7772400" cy="834663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10894888" y="8458508"/>
            <a:ext cx="720080" cy="57606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 charset="0"/>
              <a:ea typeface="Heiti SC Light" charset="0"/>
              <a:cs typeface="Heiti SC Light" charset="0"/>
              <a:sym typeface="Helvetica Neue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1114" y="4398886"/>
            <a:ext cx="17427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Rubric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0288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97" y="2860576"/>
            <a:ext cx="10058400" cy="513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52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GB" sz="3200" b="1" u="sng" dirty="0" smtClean="0"/>
              <a:t>Details</a:t>
            </a:r>
          </a:p>
          <a:p>
            <a:r>
              <a:rPr lang="en-GB" sz="3200" dirty="0" smtClean="0"/>
              <a:t>4 different markers</a:t>
            </a:r>
          </a:p>
          <a:p>
            <a:r>
              <a:rPr lang="en-GB" sz="3200" dirty="0" smtClean="0"/>
              <a:t>Random allocation of students to markers</a:t>
            </a:r>
          </a:p>
          <a:p>
            <a:pPr marL="0" indent="0">
              <a:buNone/>
            </a:pPr>
            <a:r>
              <a:rPr lang="en-GB" sz="3200" b="1" u="sng" dirty="0" smtClean="0"/>
              <a:t>Tools/Approach</a:t>
            </a:r>
          </a:p>
          <a:p>
            <a:r>
              <a:rPr lang="en-GB" sz="3200" dirty="0" smtClean="0"/>
              <a:t>VITAL groups</a:t>
            </a:r>
          </a:p>
          <a:p>
            <a:r>
              <a:rPr lang="en-GB" sz="3200" dirty="0" smtClean="0"/>
              <a:t>4 TurnitinUK submission links</a:t>
            </a:r>
          </a:p>
          <a:p>
            <a:r>
              <a:rPr lang="en-GB" sz="3200" dirty="0" smtClean="0"/>
              <a:t>VITAL adaptive release rules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822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Outcomes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841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Feedback – Semester 1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87400" y="2768600"/>
            <a:ext cx="11430000" cy="4124424"/>
          </a:xfrm>
        </p:spPr>
        <p:txBody>
          <a:bodyPr anchor="t"/>
          <a:lstStyle/>
          <a:p>
            <a:pPr marL="0" indent="0">
              <a:buNone/>
            </a:pPr>
            <a:r>
              <a:rPr lang="en-GB" sz="3200" dirty="0" smtClean="0"/>
              <a:t>18 June 2014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GB" sz="3200" dirty="0" smtClean="0"/>
              <a:t>Year 1 modules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GB" sz="3200" dirty="0" smtClean="0"/>
              <a:t>29/44	  36/41  20/40  20/37  </a:t>
            </a:r>
            <a:r>
              <a:rPr lang="en-GB" sz="3200" dirty="0" smtClean="0">
                <a:solidFill>
                  <a:srgbClr val="FFC000"/>
                </a:solidFill>
              </a:rPr>
              <a:t>38/38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GB" sz="3200" dirty="0" smtClean="0"/>
              <a:t>Year 2 modules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GB" sz="3200" dirty="0" smtClean="0"/>
              <a:t>22/33	  20/33  29/32  50/57  19/33  20/22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0075" y="7541096"/>
            <a:ext cx="104246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25% students have not accessed feedback</a:t>
            </a:r>
            <a:endParaRPr lang="en-GB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24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Staff - Views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>
              <a:buFont typeface="Wingdings" panose="05000000000000000000" pitchFamily="2" charset="2"/>
              <a:buChar char="v"/>
            </a:pPr>
            <a:r>
              <a:rPr lang="en-GB" sz="2800" dirty="0" smtClean="0"/>
              <a:t>This </a:t>
            </a:r>
            <a:r>
              <a:rPr lang="en-GB" sz="2800" dirty="0"/>
              <a:t>was a positive experience which I enjoyed </a:t>
            </a:r>
            <a:r>
              <a:rPr lang="en-GB" sz="2800" dirty="0" smtClean="0"/>
              <a:t>and </a:t>
            </a:r>
            <a:r>
              <a:rPr lang="en-GB" sz="2800" dirty="0"/>
              <a:t>from the </a:t>
            </a:r>
            <a:r>
              <a:rPr lang="en-GB" sz="2800" dirty="0" smtClean="0"/>
              <a:t>comments </a:t>
            </a:r>
            <a:r>
              <a:rPr lang="en-GB" sz="2800" dirty="0"/>
              <a:t>from the students they also seemed positive</a:t>
            </a:r>
            <a:r>
              <a:rPr lang="en-GB" sz="28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800" dirty="0" smtClean="0"/>
              <a:t>Took </a:t>
            </a:r>
            <a:r>
              <a:rPr lang="en-GB" sz="2800" dirty="0"/>
              <a:t>some time to set up the specific comments needed for this assignment but once they were written it was easy to use for remaining assignments</a:t>
            </a:r>
            <a:r>
              <a:rPr lang="en-GB" sz="28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800" dirty="0" smtClean="0"/>
              <a:t>I </a:t>
            </a:r>
            <a:r>
              <a:rPr lang="en-GB" sz="2800" dirty="0"/>
              <a:t>enjoyed the experience. I was slow starting initially, because I was adding to the standard comments section. After the first few assignments, this section made the process much faster overall because I was tending to make similar comments on the assignments. So well worth investing the time and effort in developing the comments section initially.</a:t>
            </a:r>
          </a:p>
        </p:txBody>
      </p:sp>
    </p:spTree>
    <p:extLst>
      <p:ext uri="{BB962C8B-B14F-4D97-AF65-F5344CB8AC3E}">
        <p14:creationId xmlns:p14="http://schemas.microsoft.com/office/powerpoint/2010/main" val="32193161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One ‘lost’ submission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dirty="0" smtClean="0"/>
              <a:t>Be careful on the ‘TurnitinUK Assignments By Groups’ screen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School Policies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dirty="0" smtClean="0"/>
              <a:t>Need modifying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Financial suspension of students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dirty="0" smtClean="0"/>
              <a:t>MWS accounts and VITAL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GB" dirty="0" smtClean="0"/>
          </a:p>
          <a:p>
            <a:pPr lvl="1">
              <a:buFont typeface="Wingdings" panose="05000000000000000000" pitchFamily="2" charset="2"/>
              <a:buChar char="v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8184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Student Handbooks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426" y="2768600"/>
            <a:ext cx="4043947" cy="5715000"/>
          </a:xfrm>
        </p:spPr>
      </p:pic>
    </p:spTree>
    <p:extLst>
      <p:ext uri="{BB962C8B-B14F-4D97-AF65-F5344CB8AC3E}">
        <p14:creationId xmlns:p14="http://schemas.microsoft.com/office/powerpoint/2010/main" val="2038305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E-Submission Guidance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867" y="2768600"/>
            <a:ext cx="9463066" cy="5715000"/>
          </a:xfrm>
        </p:spPr>
      </p:pic>
    </p:spTree>
    <p:extLst>
      <p:ext uri="{BB962C8B-B14F-4D97-AF65-F5344CB8AC3E}">
        <p14:creationId xmlns:p14="http://schemas.microsoft.com/office/powerpoint/2010/main" val="4070287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E-Submission Guidance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GB" sz="2800" b="1" dirty="0" smtClean="0"/>
              <a:t>Draft checking links</a:t>
            </a:r>
          </a:p>
          <a:p>
            <a:pPr lvl="1"/>
            <a:r>
              <a:rPr lang="en-GB" sz="2800" dirty="0" smtClean="0"/>
              <a:t>Students allowed to view Originality reports</a:t>
            </a:r>
          </a:p>
          <a:p>
            <a:pPr lvl="1"/>
            <a:endParaRPr lang="en-GB" sz="2800" dirty="0" smtClean="0"/>
          </a:p>
          <a:p>
            <a:pPr marL="0" indent="0">
              <a:buNone/>
            </a:pPr>
            <a:r>
              <a:rPr lang="en-GB" sz="2800" b="1" dirty="0" smtClean="0"/>
              <a:t>E-submission for marking links</a:t>
            </a:r>
          </a:p>
          <a:p>
            <a:pPr lvl="1"/>
            <a:r>
              <a:rPr lang="en-GB" sz="2800" dirty="0" smtClean="0"/>
              <a:t>The only submission that will be marked</a:t>
            </a:r>
          </a:p>
          <a:p>
            <a:pPr lvl="1"/>
            <a:endParaRPr lang="en-GB" sz="2800" dirty="0" smtClean="0"/>
          </a:p>
          <a:p>
            <a:pPr marL="0" indent="0">
              <a:buNone/>
            </a:pPr>
            <a:r>
              <a:rPr lang="en-GB" sz="2800" b="1" dirty="0" smtClean="0"/>
              <a:t>Digital receipts confirm submission</a:t>
            </a:r>
          </a:p>
          <a:p>
            <a:pPr lvl="1"/>
            <a:r>
              <a:rPr lang="en-GB" sz="2800" dirty="0" smtClean="0"/>
              <a:t>No digital receipt – assume no submission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871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we already know?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University of Glamorgan (2010) - Turn it in or Turn it off?  </a:t>
            </a:r>
            <a:r>
              <a:rPr lang="en-GB" sz="2800" dirty="0"/>
              <a:t>A Pilot Project for </a:t>
            </a:r>
            <a:r>
              <a:rPr lang="en-GB" sz="2800" dirty="0" err="1"/>
              <a:t>Turnitin</a:t>
            </a:r>
            <a:r>
              <a:rPr lang="en-GB" sz="2800" dirty="0"/>
              <a:t> and </a:t>
            </a:r>
            <a:r>
              <a:rPr lang="en-GB" sz="2800" dirty="0" err="1"/>
              <a:t>Grademark</a:t>
            </a:r>
            <a:r>
              <a:rPr lang="en-GB" sz="2800" dirty="0"/>
              <a:t> </a:t>
            </a:r>
            <a:r>
              <a:rPr lang="en-GB" sz="2800" dirty="0" smtClean="0"/>
              <a:t>Experience.</a:t>
            </a:r>
          </a:p>
          <a:p>
            <a:r>
              <a:rPr lang="en-GB" sz="2800" dirty="0" smtClean="0"/>
              <a:t>University of Exeter (2012) – Online Coursework Management Evaluation.</a:t>
            </a:r>
          </a:p>
          <a:p>
            <a:r>
              <a:rPr lang="en-GB" sz="2800" dirty="0"/>
              <a:t>University of </a:t>
            </a:r>
            <a:r>
              <a:rPr lang="en-GB" sz="2800" dirty="0" smtClean="0"/>
              <a:t>Glamorgan (2012) - </a:t>
            </a:r>
            <a:r>
              <a:rPr lang="en-GB" sz="2800" dirty="0"/>
              <a:t>Assessment Diaries &amp; </a:t>
            </a:r>
            <a:r>
              <a:rPr lang="en-GB" sz="2800" dirty="0" err="1" smtClean="0"/>
              <a:t>Grademark</a:t>
            </a:r>
            <a:r>
              <a:rPr lang="en-GB" sz="2800" dirty="0" smtClean="0"/>
              <a:t>.</a:t>
            </a:r>
          </a:p>
          <a:p>
            <a:r>
              <a:rPr lang="en-GB" sz="2800" dirty="0"/>
              <a:t>University of </a:t>
            </a:r>
            <a:r>
              <a:rPr lang="en-GB" sz="2800" dirty="0" smtClean="0"/>
              <a:t>Huddersfield (2013) - </a:t>
            </a:r>
            <a:r>
              <a:rPr lang="en-GB" sz="2800" dirty="0"/>
              <a:t>Evaluating the Benefits of Electronic Assessment </a:t>
            </a:r>
            <a:r>
              <a:rPr lang="en-GB" sz="2800" dirty="0" smtClean="0"/>
              <a:t>Management.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92811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E-Submission Guidance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GB" sz="2800" b="1" dirty="0" smtClean="0"/>
              <a:t>Single submission</a:t>
            </a:r>
          </a:p>
          <a:p>
            <a:pPr lvl="1"/>
            <a:r>
              <a:rPr lang="en-GB" sz="2800" dirty="0" smtClean="0"/>
              <a:t>Contact Assessment Officer or Programme Secretary if a mistake has been made</a:t>
            </a:r>
          </a:p>
          <a:p>
            <a:pPr lvl="1"/>
            <a:r>
              <a:rPr lang="en-GB" sz="2800" dirty="0" smtClean="0"/>
              <a:t>Digital receipts needed to withdraw an assignment.</a:t>
            </a:r>
          </a:p>
          <a:p>
            <a:pPr lvl="1"/>
            <a:r>
              <a:rPr lang="en-GB" sz="2800" dirty="0" smtClean="0"/>
              <a:t>Requests to re-submit not normally considered within 2 working days of due date.</a:t>
            </a:r>
          </a:p>
          <a:p>
            <a:pPr lvl="1"/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553712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E-Submission Guidance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GB" sz="2800" b="1" dirty="0" smtClean="0"/>
              <a:t>Financial Suspension</a:t>
            </a:r>
          </a:p>
          <a:p>
            <a:pPr lvl="1"/>
            <a:r>
              <a:rPr lang="en-GB" sz="2800" dirty="0" smtClean="0"/>
              <a:t>Restrictions placed on MWS user account</a:t>
            </a:r>
          </a:p>
          <a:p>
            <a:pPr lvl="1"/>
            <a:r>
              <a:rPr lang="en-GB" sz="2800" dirty="0" smtClean="0"/>
              <a:t>Students need to contact the Director of Studies to make alternative arrangements.</a:t>
            </a:r>
          </a:p>
          <a:p>
            <a:pPr lvl="1"/>
            <a:r>
              <a:rPr lang="en-GB" sz="2800" dirty="0" smtClean="0"/>
              <a:t>Late or non-submission due to FS will be penalised if </a:t>
            </a:r>
            <a:r>
              <a:rPr lang="en-GB" sz="2800" dirty="0" err="1" smtClean="0"/>
              <a:t>DoS</a:t>
            </a:r>
            <a:r>
              <a:rPr lang="en-GB" sz="2800" dirty="0" smtClean="0"/>
              <a:t> has not been contacted</a:t>
            </a:r>
          </a:p>
          <a:p>
            <a:pPr lvl="1"/>
            <a:endParaRPr lang="en-GB" sz="2800" dirty="0" smtClean="0"/>
          </a:p>
          <a:p>
            <a:pPr lvl="1"/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29880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E-Submission Guidance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GB" sz="2800" b="1" dirty="0" smtClean="0"/>
              <a:t>Hard Copy &amp; e-Submissions</a:t>
            </a:r>
          </a:p>
          <a:p>
            <a:pPr lvl="1"/>
            <a:r>
              <a:rPr lang="en-GB" sz="2800" dirty="0" smtClean="0"/>
              <a:t>Both must be made before submission deadline.</a:t>
            </a:r>
          </a:p>
          <a:p>
            <a:pPr lvl="1"/>
            <a:r>
              <a:rPr lang="en-GB" sz="2800" dirty="0" smtClean="0"/>
              <a:t>If either comes in after the submission deadline, the date of the latest submission will be used to calculate penalty.</a:t>
            </a:r>
          </a:p>
          <a:p>
            <a:pPr lvl="1"/>
            <a:r>
              <a:rPr lang="en-GB" sz="2800" dirty="0" smtClean="0"/>
              <a:t>If one is missing – incomplete submission and a zero mark will be awarded.</a:t>
            </a:r>
          </a:p>
          <a:p>
            <a:pPr lvl="1"/>
            <a:r>
              <a:rPr lang="en-GB" sz="2800" dirty="0" smtClean="0"/>
              <a:t>Guidance will be given about what can be excluded from the e-submission (appendices or reference list).</a:t>
            </a:r>
          </a:p>
          <a:p>
            <a:pPr lvl="1"/>
            <a:r>
              <a:rPr lang="en-GB" sz="2800" dirty="0" smtClean="0"/>
              <a:t>If the two submissions are different a penalty will </a:t>
            </a:r>
            <a:r>
              <a:rPr lang="en-GB" sz="2800" smtClean="0"/>
              <a:t>be applied.</a:t>
            </a:r>
            <a:endParaRPr lang="en-GB" sz="2800" dirty="0" smtClean="0"/>
          </a:p>
          <a:p>
            <a:pPr lvl="1"/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29880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 anchor="t"/>
          <a:lstStyle/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FFC000"/>
                </a:solidFill>
              </a:rPr>
              <a:t>Technical environment </a:t>
            </a:r>
            <a:r>
              <a:rPr lang="en-GB" dirty="0"/>
              <a:t>– okay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2800" dirty="0"/>
              <a:t>Fairly intuitive to use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2800" dirty="0"/>
              <a:t>Some national issues (slowness</a:t>
            </a:r>
            <a:r>
              <a:rPr lang="en-GB" sz="2800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>
                <a:solidFill>
                  <a:srgbClr val="FFC000"/>
                </a:solidFill>
              </a:rPr>
              <a:t>Policies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dirty="0" smtClean="0"/>
              <a:t>Modification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dirty="0" smtClean="0"/>
              <a:t>Guidance for students &amp; staff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GB" sz="2800" dirty="0"/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FFC000"/>
                </a:solidFill>
              </a:rPr>
              <a:t>Students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2800" dirty="0"/>
              <a:t>Valued </a:t>
            </a:r>
            <a:r>
              <a:rPr lang="en-GB" sz="2800" dirty="0" smtClean="0"/>
              <a:t>access to Originality reports</a:t>
            </a:r>
            <a:endParaRPr lang="en-GB" sz="28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2800" dirty="0"/>
              <a:t>Feedback </a:t>
            </a:r>
            <a:r>
              <a:rPr lang="en-GB" sz="2800" dirty="0" smtClean="0"/>
              <a:t>improvements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FFC000"/>
                </a:solidFill>
              </a:rPr>
              <a:t>Staff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2800" dirty="0"/>
              <a:t>Support and training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2800" dirty="0"/>
              <a:t>Changes to working </a:t>
            </a:r>
            <a:r>
              <a:rPr lang="en-GB" sz="2800" dirty="0" smtClean="0"/>
              <a:t>practice</a:t>
            </a: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619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Finally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GB" sz="2800" b="1" u="sng" dirty="0" smtClean="0"/>
              <a:t>School Guides</a:t>
            </a:r>
          </a:p>
          <a:p>
            <a:r>
              <a:rPr lang="en-GB" sz="2800" dirty="0"/>
              <a:t>GradeMark	</a:t>
            </a:r>
            <a:r>
              <a:rPr lang="en-GB" sz="2800" dirty="0">
                <a:hlinkClick r:id="rId2"/>
              </a:rPr>
              <a:t>http://</a:t>
            </a:r>
            <a:r>
              <a:rPr lang="en-GB" sz="2800" dirty="0" smtClean="0">
                <a:hlinkClick r:id="rId2"/>
              </a:rPr>
              <a:t>goo.gl/42wFP6</a:t>
            </a:r>
            <a:endParaRPr lang="en-GB" sz="2800" dirty="0" smtClean="0"/>
          </a:p>
          <a:p>
            <a:r>
              <a:rPr lang="en-GB" sz="2800" dirty="0"/>
              <a:t>TurnitinUK	</a:t>
            </a:r>
            <a:r>
              <a:rPr lang="en-GB" sz="2800" dirty="0">
                <a:hlinkClick r:id="rId3"/>
              </a:rPr>
              <a:t>http://</a:t>
            </a:r>
            <a:r>
              <a:rPr lang="en-GB" sz="2800" dirty="0" smtClean="0">
                <a:hlinkClick r:id="rId3"/>
              </a:rPr>
              <a:t>goo.gl/vuaAQt</a:t>
            </a:r>
            <a:endParaRPr lang="en-GB" sz="2800" dirty="0" smtClean="0"/>
          </a:p>
          <a:p>
            <a:r>
              <a:rPr lang="en-GB" sz="2800" dirty="0" smtClean="0"/>
              <a:t>Multiple </a:t>
            </a:r>
            <a:r>
              <a:rPr lang="en-GB" sz="2800" dirty="0"/>
              <a:t>TurnitinUK Inboxes	</a:t>
            </a:r>
            <a:r>
              <a:rPr lang="en-GB" sz="2800" dirty="0">
                <a:hlinkClick r:id="rId4"/>
              </a:rPr>
              <a:t>http://</a:t>
            </a:r>
            <a:r>
              <a:rPr lang="en-GB" sz="2800" dirty="0" smtClean="0">
                <a:hlinkClick r:id="rId4"/>
              </a:rPr>
              <a:t>goo.gl/emDmZ9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b="1" u="sng" dirty="0" smtClean="0"/>
              <a:t>Contacts</a:t>
            </a:r>
          </a:p>
          <a:p>
            <a:pPr marL="0" indent="0">
              <a:buNone/>
            </a:pPr>
            <a:r>
              <a:rPr lang="en-GB" sz="2800" dirty="0" smtClean="0"/>
              <a:t>Steve McKinnell		</a:t>
            </a:r>
            <a:r>
              <a:rPr lang="en-GB" sz="2800" dirty="0" smtClean="0">
                <a:hlinkClick r:id="rId5"/>
              </a:rPr>
              <a:t>smck@liv.ac.uk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dirty="0"/>
              <a:t>Denis Parkinson		</a:t>
            </a:r>
            <a:r>
              <a:rPr lang="en-GB" sz="2800" dirty="0" smtClean="0">
                <a:hlinkClick r:id="rId6"/>
              </a:rPr>
              <a:t>denis@liv.ac.uk</a:t>
            </a: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65863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GB" sz="3200" dirty="0" smtClean="0">
                <a:effectLst/>
              </a:rPr>
              <a:t>Exeter (2012). </a:t>
            </a:r>
            <a:r>
              <a:rPr lang="en-GB" sz="3200" dirty="0">
                <a:effectLst/>
              </a:rPr>
              <a:t>Online Coursework Management Evaluation</a:t>
            </a:r>
            <a:br>
              <a:rPr lang="en-GB" sz="3200" dirty="0">
                <a:effectLst/>
              </a:rPr>
            </a:br>
            <a:r>
              <a:rPr lang="en-GB" sz="3200" dirty="0">
                <a:effectLst/>
                <a:hlinkClick r:id="rId2"/>
              </a:rPr>
              <a:t>http://</a:t>
            </a:r>
            <a:r>
              <a:rPr lang="en-GB" sz="3200" dirty="0" smtClean="0">
                <a:effectLst/>
                <a:hlinkClick r:id="rId2"/>
              </a:rPr>
              <a:t>www.jisc.ac.uk/whatwedo/programmes/elearning/assessmentandfeedback/ocme.aspx</a:t>
            </a:r>
            <a:endParaRPr lang="en-GB" sz="3200" dirty="0" smtClean="0">
              <a:effectLst/>
            </a:endParaRPr>
          </a:p>
          <a:p>
            <a:endParaRPr lang="en-GB" sz="3200" dirty="0" smtClean="0">
              <a:effectLst/>
            </a:endParaRPr>
          </a:p>
          <a:p>
            <a:r>
              <a:rPr lang="en-GB" sz="3200" dirty="0" smtClean="0">
                <a:effectLst/>
              </a:rPr>
              <a:t>Glamorgan (2010). Turn </a:t>
            </a:r>
            <a:r>
              <a:rPr lang="en-GB" sz="3200" dirty="0">
                <a:effectLst/>
              </a:rPr>
              <a:t>it in or Turn it off? A pilot project for </a:t>
            </a:r>
            <a:r>
              <a:rPr lang="en-GB" sz="3200" dirty="0" err="1">
                <a:effectLst/>
              </a:rPr>
              <a:t>Turnitin</a:t>
            </a:r>
            <a:r>
              <a:rPr lang="en-GB" sz="3200" dirty="0">
                <a:effectLst/>
              </a:rPr>
              <a:t> and </a:t>
            </a:r>
            <a:r>
              <a:rPr lang="en-GB" sz="3200" dirty="0" err="1">
                <a:effectLst/>
              </a:rPr>
              <a:t>Grademark</a:t>
            </a:r>
            <a:r>
              <a:rPr lang="en-GB" sz="3200" dirty="0">
                <a:effectLst/>
              </a:rPr>
              <a:t> </a:t>
            </a:r>
            <a:r>
              <a:rPr lang="en-GB" sz="3200" dirty="0" smtClean="0">
                <a:effectLst/>
              </a:rPr>
              <a:t>experience.</a:t>
            </a:r>
            <a:r>
              <a:rPr lang="en-GB" sz="3200" dirty="0">
                <a:effectLst/>
              </a:rPr>
              <a:t/>
            </a:r>
            <a:br>
              <a:rPr lang="en-GB" sz="3200" dirty="0">
                <a:effectLst/>
              </a:rPr>
            </a:br>
            <a:r>
              <a:rPr lang="en-GB" sz="3200" dirty="0">
                <a:effectLst/>
                <a:hlinkClick r:id="rId3"/>
              </a:rPr>
              <a:t>http://</a:t>
            </a:r>
            <a:r>
              <a:rPr lang="en-GB" sz="3200" dirty="0" smtClean="0">
                <a:effectLst/>
                <a:hlinkClick r:id="rId3"/>
              </a:rPr>
              <a:t>www.plagiarismadvice.org/research-papers/item/turn-it-in-or-turn-it-off-a-pilot-project-for-turnitin-and-grademark-experience</a:t>
            </a:r>
            <a:endParaRPr lang="en-GB" sz="3200" dirty="0" smtClean="0">
              <a:effectLst/>
            </a:endParaRPr>
          </a:p>
          <a:p>
            <a:endParaRPr lang="en-GB" dirty="0">
              <a:effectLst/>
            </a:endParaRPr>
          </a:p>
          <a:p>
            <a:endParaRPr lang="en-GB" dirty="0" smtClean="0">
              <a:effectLst/>
            </a:endParaRPr>
          </a:p>
          <a:p>
            <a:endParaRPr lang="en-GB" dirty="0">
              <a:effectLst/>
            </a:endParaRPr>
          </a:p>
          <a:p>
            <a:endParaRPr lang="en-GB" dirty="0">
              <a:effectLst/>
            </a:endParaRPr>
          </a:p>
          <a:p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853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GB" sz="3200" dirty="0">
                <a:effectLst/>
              </a:rPr>
              <a:t>Glamorgan (2012). The evaluation of Assessment Diaries and GradeMark at the University of Glamorgan.</a:t>
            </a:r>
            <a:br>
              <a:rPr lang="en-GB" sz="3200" dirty="0">
                <a:effectLst/>
              </a:rPr>
            </a:br>
            <a:r>
              <a:rPr lang="en-GB" sz="3200" dirty="0">
                <a:effectLst/>
                <a:hlinkClick r:id="rId2"/>
              </a:rPr>
              <a:t>http://www.jisc.ac.uk/whatwedo/programmes/elearning/assessmentandfeedback/glamorgan.aspx</a:t>
            </a:r>
            <a:endParaRPr lang="en-GB" sz="3200" dirty="0">
              <a:effectLst/>
            </a:endParaRPr>
          </a:p>
          <a:p>
            <a:endParaRPr lang="en-GB" sz="3200" dirty="0" smtClean="0">
              <a:effectLst/>
            </a:endParaRPr>
          </a:p>
          <a:p>
            <a:r>
              <a:rPr lang="en-GB" sz="3200" dirty="0" smtClean="0">
                <a:effectLst/>
              </a:rPr>
              <a:t>Huddersfield (2013). </a:t>
            </a:r>
            <a:r>
              <a:rPr lang="en-GB" sz="3200" dirty="0">
                <a:effectLst/>
              </a:rPr>
              <a:t>EBEAM: Evaluating the Benefits of Electronic Assessment Management</a:t>
            </a:r>
            <a:br>
              <a:rPr lang="en-GB" sz="3200" dirty="0">
                <a:effectLst/>
              </a:rPr>
            </a:br>
            <a:r>
              <a:rPr lang="en-GB" sz="3200" dirty="0">
                <a:effectLst/>
                <a:hlinkClick r:id="rId3"/>
              </a:rPr>
              <a:t>http://</a:t>
            </a:r>
            <a:r>
              <a:rPr lang="en-GB" sz="3200" dirty="0" smtClean="0">
                <a:effectLst/>
                <a:hlinkClick r:id="rId3"/>
              </a:rPr>
              <a:t>www.jisc.ac.uk/whatwedo/programmes/elearning/assessmentandfeedback/ebeam.aspx</a:t>
            </a:r>
            <a:endParaRPr lang="en-GB" sz="3200" dirty="0" smtClean="0">
              <a:effectLst/>
            </a:endParaRPr>
          </a:p>
          <a:p>
            <a:endParaRPr lang="en-GB" dirty="0">
              <a:effectLst/>
            </a:endParaRPr>
          </a:p>
          <a:p>
            <a:endParaRPr lang="en-GB" dirty="0">
              <a:effectLst/>
            </a:endParaRPr>
          </a:p>
          <a:p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7132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Glamorgan 2010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3148608"/>
            <a:ext cx="5638800" cy="5334992"/>
          </a:xfrm>
        </p:spPr>
        <p:txBody>
          <a:bodyPr anchor="t"/>
          <a:lstStyle/>
          <a:p>
            <a:pPr marL="0" indent="0">
              <a:buNone/>
            </a:pPr>
            <a:r>
              <a:rPr lang="en-GB" u="sng" dirty="0" smtClean="0"/>
              <a:t>Positives</a:t>
            </a:r>
          </a:p>
          <a:p>
            <a:r>
              <a:rPr lang="en-GB" sz="2400" dirty="0" smtClean="0"/>
              <a:t>Convenient</a:t>
            </a:r>
          </a:p>
          <a:p>
            <a:r>
              <a:rPr lang="en-GB" sz="2400" dirty="0" smtClean="0"/>
              <a:t>No need for hard copies</a:t>
            </a:r>
          </a:p>
          <a:p>
            <a:r>
              <a:rPr lang="en-GB" sz="2400" dirty="0" smtClean="0"/>
              <a:t>Raises awareness of plagiarism</a:t>
            </a:r>
          </a:p>
          <a:p>
            <a:r>
              <a:rPr lang="en-GB" sz="2400" dirty="0" smtClean="0"/>
              <a:t>Easy to use</a:t>
            </a:r>
          </a:p>
          <a:p>
            <a:r>
              <a:rPr lang="en-GB" sz="2400" dirty="0" smtClean="0"/>
              <a:t>Confirmation of submission</a:t>
            </a:r>
          </a:p>
          <a:p>
            <a:r>
              <a:rPr lang="en-GB" sz="2400" dirty="0" smtClean="0"/>
              <a:t>Encourages early submission</a:t>
            </a:r>
          </a:p>
          <a:p>
            <a:r>
              <a:rPr lang="en-GB" sz="2400" dirty="0" smtClean="0"/>
              <a:t>More detailed feedback</a:t>
            </a:r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3148608"/>
            <a:ext cx="5638800" cy="5334992"/>
          </a:xfrm>
        </p:spPr>
        <p:txBody>
          <a:bodyPr anchor="t"/>
          <a:lstStyle/>
          <a:p>
            <a:pPr marL="0" indent="0">
              <a:buNone/>
            </a:pPr>
            <a:r>
              <a:rPr lang="en-GB" u="sng" dirty="0" smtClean="0"/>
              <a:t>Negatives</a:t>
            </a:r>
          </a:p>
          <a:p>
            <a:r>
              <a:rPr lang="en-GB" sz="2400" dirty="0" smtClean="0"/>
              <a:t>Difficult to interpret Originality Reports</a:t>
            </a:r>
          </a:p>
          <a:p>
            <a:r>
              <a:rPr lang="en-GB" sz="2400" dirty="0" smtClean="0"/>
              <a:t>Poor preview layout.</a:t>
            </a:r>
          </a:p>
          <a:p>
            <a:r>
              <a:rPr lang="en-GB" sz="2400" dirty="0" smtClean="0"/>
              <a:t>Double work if also asked to submit hard copy.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885776" y="2212504"/>
            <a:ext cx="65024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l">
              <a:buNone/>
            </a:pPr>
            <a:r>
              <a:rPr lang="en-GB" sz="2800" dirty="0"/>
              <a:t>104 students from 4 Faculties</a:t>
            </a:r>
          </a:p>
        </p:txBody>
      </p:sp>
    </p:spTree>
    <p:extLst>
      <p:ext uri="{BB962C8B-B14F-4D97-AF65-F5344CB8AC3E}">
        <p14:creationId xmlns:p14="http://schemas.microsoft.com/office/powerpoint/2010/main" val="3884349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Exeter 2010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GB" sz="2800" dirty="0" smtClean="0"/>
              <a:t>An indirect evaluation of student experiences (view of academic and admin staff)</a:t>
            </a:r>
          </a:p>
          <a:p>
            <a:r>
              <a:rPr lang="en-GB" sz="2800" dirty="0" smtClean="0"/>
              <a:t>Discrepancies in the (staff) perceptions of benefits</a:t>
            </a:r>
          </a:p>
          <a:p>
            <a:r>
              <a:rPr lang="en-GB" sz="2800" dirty="0" smtClean="0"/>
              <a:t>45% felt feedback experience hadn’t changed</a:t>
            </a:r>
          </a:p>
          <a:p>
            <a:r>
              <a:rPr lang="en-GB" sz="2800" dirty="0" smtClean="0"/>
              <a:t>26% felt feedback experience had go worse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38385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Glamorgan 2012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3364632"/>
            <a:ext cx="5638800" cy="3600400"/>
          </a:xfrm>
        </p:spPr>
        <p:txBody>
          <a:bodyPr anchor="t"/>
          <a:lstStyle/>
          <a:p>
            <a:pPr marL="0" indent="0">
              <a:buNone/>
            </a:pPr>
            <a:r>
              <a:rPr lang="en-GB" u="sng" dirty="0" smtClean="0"/>
              <a:t>Advantages</a:t>
            </a:r>
          </a:p>
          <a:p>
            <a:r>
              <a:rPr lang="en-GB" dirty="0" smtClean="0"/>
              <a:t>Easy to use</a:t>
            </a:r>
          </a:p>
          <a:p>
            <a:r>
              <a:rPr lang="en-GB" dirty="0" smtClean="0"/>
              <a:t>Legibility</a:t>
            </a:r>
          </a:p>
          <a:p>
            <a:r>
              <a:rPr lang="en-GB" dirty="0" smtClean="0"/>
              <a:t>Student engagement with feedback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3364632"/>
            <a:ext cx="5638800" cy="3600400"/>
          </a:xfrm>
        </p:spPr>
        <p:txBody>
          <a:bodyPr anchor="t"/>
          <a:lstStyle/>
          <a:p>
            <a:pPr marL="0" indent="0">
              <a:buNone/>
            </a:pPr>
            <a:r>
              <a:rPr lang="en-GB" u="sng" dirty="0" smtClean="0"/>
              <a:t>Disadvantages</a:t>
            </a:r>
          </a:p>
          <a:p>
            <a:r>
              <a:rPr lang="en-GB" dirty="0" smtClean="0"/>
              <a:t>Online access</a:t>
            </a:r>
          </a:p>
          <a:p>
            <a:r>
              <a:rPr lang="en-GB" dirty="0" smtClean="0"/>
              <a:t>Reading on screen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13768" y="2284512"/>
            <a:ext cx="7859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GB" sz="2800" dirty="0"/>
              <a:t>296 students – surveys and focus groups.</a:t>
            </a:r>
          </a:p>
        </p:txBody>
      </p:sp>
    </p:spTree>
    <p:extLst>
      <p:ext uri="{BB962C8B-B14F-4D97-AF65-F5344CB8AC3E}">
        <p14:creationId xmlns:p14="http://schemas.microsoft.com/office/powerpoint/2010/main" val="2210037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Huddersfield 2013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5216" y="3364632"/>
            <a:ext cx="5638800" cy="5118968"/>
          </a:xfrm>
        </p:spPr>
        <p:txBody>
          <a:bodyPr anchor="t"/>
          <a:lstStyle/>
          <a:p>
            <a:pPr marL="0" indent="0">
              <a:buNone/>
            </a:pPr>
            <a:r>
              <a:rPr lang="en-GB" u="sng" dirty="0" smtClean="0"/>
              <a:t>Benefits</a:t>
            </a:r>
          </a:p>
          <a:p>
            <a:r>
              <a:rPr lang="en-GB" dirty="0" smtClean="0"/>
              <a:t>Easier to submit (no travel)</a:t>
            </a:r>
          </a:p>
          <a:p>
            <a:r>
              <a:rPr lang="en-GB" dirty="0" smtClean="0"/>
              <a:t>Avoids printing – printing panic</a:t>
            </a:r>
          </a:p>
          <a:p>
            <a:r>
              <a:rPr lang="en-GB" dirty="0" smtClean="0"/>
              <a:t>Confident submission was received</a:t>
            </a:r>
          </a:p>
          <a:p>
            <a:r>
              <a:rPr lang="en-GB" dirty="0" smtClean="0"/>
              <a:t>Legibility</a:t>
            </a:r>
          </a:p>
          <a:p>
            <a:r>
              <a:rPr lang="en-GB" dirty="0" smtClean="0"/>
              <a:t>More detailed / clearer feedback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85776" y="2284512"/>
            <a:ext cx="1144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 smtClean="0"/>
              <a:t>Survey (n=804) and focus groups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42917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School of Health </a:t>
            </a:r>
            <a:r>
              <a:rPr lang="en-GB" dirty="0" err="1" smtClean="0"/>
              <a:t>SCiences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343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dirty="0"/>
              <a:t>Current Approach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87400" y="2768600"/>
            <a:ext cx="11430000" cy="2806700"/>
            <a:chOff x="787400" y="2768600"/>
            <a:chExt cx="11430000" cy="2806700"/>
          </a:xfrm>
        </p:grpSpPr>
        <p:sp>
          <p:nvSpPr>
            <p:cNvPr id="16386" name="Rectangle 2"/>
            <p:cNvSpPr>
              <a:spLocks noGrp="1" noChangeArrowheads="1"/>
            </p:cNvSpPr>
            <p:nvPr>
              <p:ph type="body" idx="1"/>
            </p:nvPr>
          </p:nvSpPr>
          <p:spPr>
            <a:xfrm>
              <a:off x="787400" y="2768600"/>
              <a:ext cx="11430000" cy="2806700"/>
            </a:xfrm>
            <a:ln/>
          </p:spPr>
          <p:txBody>
            <a:bodyPr anchor="t"/>
            <a:lstStyle/>
            <a:p>
              <a:pPr>
                <a:buFont typeface="Wingdings" panose="05000000000000000000" pitchFamily="2" charset="2"/>
                <a:buChar char="v"/>
              </a:pPr>
              <a:r>
                <a:rPr lang="en-US" altLang="en-US" dirty="0"/>
                <a:t>Paper submissions</a:t>
              </a:r>
            </a:p>
            <a:p>
              <a:pPr marL="1016000" lvl="1" indent="-571500">
                <a:buFont typeface="Wingdings" panose="05000000000000000000" pitchFamily="2" charset="2"/>
                <a:buChar char="v"/>
              </a:pPr>
              <a:r>
                <a:rPr lang="en-US" altLang="en-US" dirty="0" smtClean="0"/>
                <a:t>Marked</a:t>
              </a:r>
              <a:endParaRPr lang="en-US" altLang="en-US" dirty="0"/>
            </a:p>
            <a:p>
              <a:pPr marL="1016000" lvl="1" indent="-571500">
                <a:buFont typeface="Wingdings" panose="05000000000000000000" pitchFamily="2" charset="2"/>
                <a:buChar char="v"/>
              </a:pPr>
              <a:r>
                <a:rPr lang="en-US" altLang="en-US" dirty="0" smtClean="0"/>
                <a:t>Annotated / Feedback sheets</a:t>
              </a:r>
              <a:endParaRPr lang="en-US" altLang="en-US" dirty="0"/>
            </a:p>
          </p:txBody>
        </p:sp>
        <p:pic>
          <p:nvPicPr>
            <p:cNvPr id="16388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53543">
              <a:off x="8511040" y="2850076"/>
              <a:ext cx="1884363" cy="2324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787400" y="5486400"/>
            <a:ext cx="11430000" cy="2860235"/>
            <a:chOff x="787400" y="5486400"/>
            <a:chExt cx="11430000" cy="2860235"/>
          </a:xfrm>
        </p:grpSpPr>
        <p:sp>
          <p:nvSpPr>
            <p:cNvPr id="16387" name="Rectangle 3"/>
            <p:cNvSpPr>
              <a:spLocks/>
            </p:cNvSpPr>
            <p:nvPr/>
          </p:nvSpPr>
          <p:spPr bwMode="auto">
            <a:xfrm>
              <a:off x="787400" y="5486400"/>
              <a:ext cx="11430000" cy="261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>
              <a:lvl1pPr marL="406400" indent="-406400" algn="l">
                <a:defRPr sz="1200">
                  <a:solidFill>
                    <a:schemeClr val="tx1"/>
                  </a:solidFill>
                  <a:latin typeface="Helvetica Neue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Helvetica Neue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Helvetica Neue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Helvetica Neue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Helvetica Neue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 Light" charset="0"/>
                </a:defRPr>
              </a:lvl9pPr>
            </a:lstStyle>
            <a:p>
              <a:pPr marL="571500" indent="-571500">
                <a:spcBef>
                  <a:spcPts val="2400"/>
                </a:spcBef>
                <a:buSzPct val="46000"/>
                <a:buFont typeface="Wingdings" panose="05000000000000000000" pitchFamily="2" charset="2"/>
                <a:buChar char="v"/>
              </a:pPr>
              <a:r>
                <a:rPr lang="en-US" altLang="en-US" sz="3600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Electronic submissions</a:t>
              </a:r>
            </a:p>
            <a:p>
              <a:pPr marL="1028700" lvl="1" indent="-571500">
                <a:spcBef>
                  <a:spcPts val="2400"/>
                </a:spcBef>
                <a:buSzPct val="46000"/>
                <a:buFont typeface="Wingdings" panose="05000000000000000000" pitchFamily="2" charset="2"/>
                <a:buChar char="v"/>
              </a:pPr>
              <a:r>
                <a:rPr lang="en-US" altLang="en-US" sz="3600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TurnitinUK</a:t>
              </a:r>
            </a:p>
            <a:p>
              <a:pPr marL="1028700" lvl="1" indent="-571500">
                <a:spcBef>
                  <a:spcPts val="2400"/>
                </a:spcBef>
                <a:buSzPct val="46000"/>
                <a:buFont typeface="Wingdings" panose="05000000000000000000" pitchFamily="2" charset="2"/>
                <a:buChar char="v"/>
              </a:pPr>
              <a:r>
                <a:rPr lang="en-US" altLang="en-US" sz="3600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Originality reports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90710">
              <a:off x="8269711" y="5804736"/>
              <a:ext cx="2367020" cy="25418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 Neue Light"/>
        <a:ea typeface="Heiti SC Light"/>
        <a:cs typeface="Heiti SC Light"/>
      </a:majorFont>
      <a:minorFont>
        <a:latin typeface="Helvetica Neue Light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Heiti SC Light" charset="0"/>
            <a:cs typeface="Heiti SC Light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Heiti SC Light" charset="0"/>
            <a:cs typeface="Heiti SC Light" charset="0"/>
            <a:sym typeface="Helvetica Neue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Heiti SC Light"/>
        <a:cs typeface="Heiti SC Light"/>
      </a:majorFont>
      <a:minorFont>
        <a:latin typeface="Helvetica Neue Light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Heiti SC Light" charset="0"/>
            <a:cs typeface="Heiti SC Light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Heiti SC Light" charset="0"/>
            <a:cs typeface="Heiti SC Light" charset="0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Pages>0</Pages>
  <Words>806</Words>
  <Characters>0</Characters>
  <Application>Microsoft Office PowerPoint</Application>
  <PresentationFormat>Custom</PresentationFormat>
  <Lines>0</Lines>
  <Paragraphs>181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Title &amp; Subtitle</vt:lpstr>
      <vt:lpstr>Title &amp; Bullets</vt:lpstr>
      <vt:lpstr>GradeMark for Electronic Marking and Feedback</vt:lpstr>
      <vt:lpstr>Overview</vt:lpstr>
      <vt:lpstr>What do we already know?</vt:lpstr>
      <vt:lpstr>Glamorgan 2010</vt:lpstr>
      <vt:lpstr>Exeter 2010</vt:lpstr>
      <vt:lpstr>Glamorgan 2012</vt:lpstr>
      <vt:lpstr>Huddersfield 2013</vt:lpstr>
      <vt:lpstr>School of Health SCiences</vt:lpstr>
      <vt:lpstr>Current Approach </vt:lpstr>
      <vt:lpstr>Why?</vt:lpstr>
      <vt:lpstr>Evaluation</vt:lpstr>
      <vt:lpstr>Evaluation</vt:lpstr>
      <vt:lpstr>Submission Details</vt:lpstr>
      <vt:lpstr>Submission Details</vt:lpstr>
      <vt:lpstr>Submission Details</vt:lpstr>
      <vt:lpstr>Inbox</vt:lpstr>
      <vt:lpstr>Marking</vt:lpstr>
      <vt:lpstr>Marking</vt:lpstr>
      <vt:lpstr>Marking</vt:lpstr>
      <vt:lpstr>Marking</vt:lpstr>
      <vt:lpstr>Marking</vt:lpstr>
      <vt:lpstr>Example</vt:lpstr>
      <vt:lpstr>Outcomes</vt:lpstr>
      <vt:lpstr>Feedback – Semester 1</vt:lpstr>
      <vt:lpstr>Staff - Views</vt:lpstr>
      <vt:lpstr>Issues</vt:lpstr>
      <vt:lpstr>Student Handbooks</vt:lpstr>
      <vt:lpstr>E-Submission Guidance</vt:lpstr>
      <vt:lpstr>E-Submission Guidance</vt:lpstr>
      <vt:lpstr>E-Submission Guidance</vt:lpstr>
      <vt:lpstr>E-Submission Guidance</vt:lpstr>
      <vt:lpstr>E-Submission Guidance</vt:lpstr>
      <vt:lpstr>Conclusions</vt:lpstr>
      <vt:lpstr>Finally</vt:lpstr>
      <vt:lpstr>References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Paperless Submission and e-Marking</dc:title>
  <dc:creator>McKinnell, Stephen</dc:creator>
  <cp:lastModifiedBy>McKinnell, Stephen</cp:lastModifiedBy>
  <cp:revision>38</cp:revision>
  <dcterms:modified xsi:type="dcterms:W3CDTF">2014-11-27T11:31:11Z</dcterms:modified>
</cp:coreProperties>
</file>