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9"/>
  </p:notesMasterIdLst>
  <p:handoutMasterIdLst>
    <p:handoutMasterId r:id="rId30"/>
  </p:handoutMasterIdLst>
  <p:sldIdLst>
    <p:sldId id="256" r:id="rId2"/>
    <p:sldId id="266" r:id="rId3"/>
    <p:sldId id="298" r:id="rId4"/>
    <p:sldId id="265" r:id="rId5"/>
    <p:sldId id="267" r:id="rId6"/>
    <p:sldId id="276" r:id="rId7"/>
    <p:sldId id="294" r:id="rId8"/>
    <p:sldId id="281" r:id="rId9"/>
    <p:sldId id="303" r:id="rId10"/>
    <p:sldId id="280" r:id="rId11"/>
    <p:sldId id="288" r:id="rId12"/>
    <p:sldId id="299" r:id="rId13"/>
    <p:sldId id="300" r:id="rId14"/>
    <p:sldId id="260" r:id="rId15"/>
    <p:sldId id="301" r:id="rId16"/>
    <p:sldId id="272" r:id="rId17"/>
    <p:sldId id="261" r:id="rId18"/>
    <p:sldId id="290" r:id="rId19"/>
    <p:sldId id="291" r:id="rId20"/>
    <p:sldId id="292" r:id="rId21"/>
    <p:sldId id="293" r:id="rId22"/>
    <p:sldId id="302" r:id="rId23"/>
    <p:sldId id="283" r:id="rId24"/>
    <p:sldId id="289" r:id="rId25"/>
    <p:sldId id="271" r:id="rId26"/>
    <p:sldId id="282" r:id="rId27"/>
    <p:sldId id="264" r:id="rId28"/>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033" autoAdjust="0"/>
  </p:normalViewPr>
  <p:slideViewPr>
    <p:cSldViewPr>
      <p:cViewPr varScale="1">
        <p:scale>
          <a:sx n="69" d="100"/>
          <a:sy n="69" d="100"/>
        </p:scale>
        <p:origin x="-27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9F819-DD6C-4B7F-BBD2-70E4C3FF405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2E9CDE3-1778-4591-B003-CCBCB014609A}">
      <dgm:prSet phldrT="[Text]"/>
      <dgm:spPr/>
      <dgm:t>
        <a:bodyPr/>
        <a:lstStyle/>
        <a:p>
          <a:r>
            <a:rPr lang="en-GB" dirty="0" smtClean="0"/>
            <a:t>Gap analysis</a:t>
          </a:r>
          <a:endParaRPr lang="en-GB" dirty="0"/>
        </a:p>
      </dgm:t>
    </dgm:pt>
    <dgm:pt modelId="{886C4DC8-12E4-4088-8A01-0B9B2C16C75B}" type="parTrans" cxnId="{C66A8E5C-4370-4A7F-A2C3-879640EA6643}">
      <dgm:prSet/>
      <dgm:spPr/>
      <dgm:t>
        <a:bodyPr/>
        <a:lstStyle/>
        <a:p>
          <a:endParaRPr lang="en-GB"/>
        </a:p>
      </dgm:t>
    </dgm:pt>
    <dgm:pt modelId="{DA778563-094B-4420-AE56-6BBE2C431CE6}" type="sibTrans" cxnId="{C66A8E5C-4370-4A7F-A2C3-879640EA6643}">
      <dgm:prSet/>
      <dgm:spPr/>
      <dgm:t>
        <a:bodyPr/>
        <a:lstStyle/>
        <a:p>
          <a:endParaRPr lang="en-GB"/>
        </a:p>
      </dgm:t>
    </dgm:pt>
    <dgm:pt modelId="{5791A9E2-0E1A-4C2B-B9E8-3B0518769E28}">
      <dgm:prSet phldrT="[Text]"/>
      <dgm:spPr/>
      <dgm:t>
        <a:bodyPr/>
        <a:lstStyle/>
        <a:p>
          <a:r>
            <a:rPr lang="en-GB" dirty="0" smtClean="0"/>
            <a:t>Learning plan</a:t>
          </a:r>
          <a:endParaRPr lang="en-GB" dirty="0"/>
        </a:p>
      </dgm:t>
    </dgm:pt>
    <dgm:pt modelId="{E5EC8AE0-AA52-4F99-849C-827F3B87C539}" type="parTrans" cxnId="{8C62BA52-217C-4353-9582-C8937DE43846}">
      <dgm:prSet/>
      <dgm:spPr/>
      <dgm:t>
        <a:bodyPr/>
        <a:lstStyle/>
        <a:p>
          <a:endParaRPr lang="en-GB"/>
        </a:p>
      </dgm:t>
    </dgm:pt>
    <dgm:pt modelId="{6CCF2803-285C-4353-8659-09244FC134CA}" type="sibTrans" cxnId="{8C62BA52-217C-4353-9582-C8937DE43846}">
      <dgm:prSet/>
      <dgm:spPr/>
      <dgm:t>
        <a:bodyPr/>
        <a:lstStyle/>
        <a:p>
          <a:endParaRPr lang="en-GB"/>
        </a:p>
      </dgm:t>
    </dgm:pt>
    <dgm:pt modelId="{08FE3DE2-30F5-4034-9992-9569A72FA905}">
      <dgm:prSet phldrT="[Text]"/>
      <dgm:spPr/>
      <dgm:t>
        <a:bodyPr/>
        <a:lstStyle/>
        <a:p>
          <a:r>
            <a:rPr lang="en-GB" dirty="0" smtClean="0"/>
            <a:t>Learning activities</a:t>
          </a:r>
          <a:endParaRPr lang="en-GB" dirty="0"/>
        </a:p>
      </dgm:t>
    </dgm:pt>
    <dgm:pt modelId="{5312A1B5-20EA-4335-9497-C75F860D6770}" type="parTrans" cxnId="{174F8966-6033-4C06-93CB-E5B5F84494A7}">
      <dgm:prSet/>
      <dgm:spPr/>
      <dgm:t>
        <a:bodyPr/>
        <a:lstStyle/>
        <a:p>
          <a:endParaRPr lang="en-GB"/>
        </a:p>
      </dgm:t>
    </dgm:pt>
    <dgm:pt modelId="{7B3BCFA0-4154-40CA-AB87-6D7501AD56C6}" type="sibTrans" cxnId="{174F8966-6033-4C06-93CB-E5B5F84494A7}">
      <dgm:prSet/>
      <dgm:spPr/>
      <dgm:t>
        <a:bodyPr/>
        <a:lstStyle/>
        <a:p>
          <a:endParaRPr lang="en-GB"/>
        </a:p>
      </dgm:t>
    </dgm:pt>
    <dgm:pt modelId="{D4220887-B93E-4BD8-9D45-6A0EFC2EC04A}">
      <dgm:prSet phldrT="[Text]"/>
      <dgm:spPr/>
      <dgm:t>
        <a:bodyPr/>
        <a:lstStyle/>
        <a:p>
          <a:r>
            <a:rPr lang="en-GB" dirty="0" smtClean="0"/>
            <a:t>Review &amp; evaluation</a:t>
          </a:r>
          <a:endParaRPr lang="en-GB" dirty="0"/>
        </a:p>
      </dgm:t>
    </dgm:pt>
    <dgm:pt modelId="{8B43827D-A771-461C-8DB7-D4CBFECE6A15}" type="parTrans" cxnId="{260F11E2-6394-40DC-B46F-68D714C8B5A9}">
      <dgm:prSet/>
      <dgm:spPr/>
      <dgm:t>
        <a:bodyPr/>
        <a:lstStyle/>
        <a:p>
          <a:endParaRPr lang="en-GB"/>
        </a:p>
      </dgm:t>
    </dgm:pt>
    <dgm:pt modelId="{8DA5FEDD-54EC-483B-B2DA-73319FF20675}" type="sibTrans" cxnId="{260F11E2-6394-40DC-B46F-68D714C8B5A9}">
      <dgm:prSet/>
      <dgm:spPr/>
      <dgm:t>
        <a:bodyPr/>
        <a:lstStyle/>
        <a:p>
          <a:endParaRPr lang="en-GB"/>
        </a:p>
      </dgm:t>
    </dgm:pt>
    <dgm:pt modelId="{AD37F5CD-9B53-4C27-A09B-C3F7F5924053}" type="pres">
      <dgm:prSet presAssocID="{65B9F819-DD6C-4B7F-BBD2-70E4C3FF405B}" presName="cycle" presStyleCnt="0">
        <dgm:presLayoutVars>
          <dgm:dir/>
          <dgm:resizeHandles val="exact"/>
        </dgm:presLayoutVars>
      </dgm:prSet>
      <dgm:spPr/>
      <dgm:t>
        <a:bodyPr/>
        <a:lstStyle/>
        <a:p>
          <a:endParaRPr lang="en-GB"/>
        </a:p>
      </dgm:t>
    </dgm:pt>
    <dgm:pt modelId="{EC002C21-0836-4C59-847C-FBE6E3067DB4}" type="pres">
      <dgm:prSet presAssocID="{12E9CDE3-1778-4591-B003-CCBCB014609A}" presName="node" presStyleLbl="node1" presStyleIdx="0" presStyleCnt="4">
        <dgm:presLayoutVars>
          <dgm:bulletEnabled val="1"/>
        </dgm:presLayoutVars>
      </dgm:prSet>
      <dgm:spPr/>
      <dgm:t>
        <a:bodyPr/>
        <a:lstStyle/>
        <a:p>
          <a:endParaRPr lang="en-GB"/>
        </a:p>
      </dgm:t>
    </dgm:pt>
    <dgm:pt modelId="{E201FA29-074D-4009-8BCE-A2349F585F62}" type="pres">
      <dgm:prSet presAssocID="{12E9CDE3-1778-4591-B003-CCBCB014609A}" presName="spNode" presStyleCnt="0"/>
      <dgm:spPr/>
    </dgm:pt>
    <dgm:pt modelId="{A5739DE2-7A45-40A6-9D17-494671F9DF8C}" type="pres">
      <dgm:prSet presAssocID="{DA778563-094B-4420-AE56-6BBE2C431CE6}" presName="sibTrans" presStyleLbl="sibTrans1D1" presStyleIdx="0" presStyleCnt="4"/>
      <dgm:spPr/>
      <dgm:t>
        <a:bodyPr/>
        <a:lstStyle/>
        <a:p>
          <a:endParaRPr lang="en-GB"/>
        </a:p>
      </dgm:t>
    </dgm:pt>
    <dgm:pt modelId="{2B225EDA-3761-4BCE-A19E-594CD5049602}" type="pres">
      <dgm:prSet presAssocID="{5791A9E2-0E1A-4C2B-B9E8-3B0518769E28}" presName="node" presStyleLbl="node1" presStyleIdx="1" presStyleCnt="4" custRadScaleRad="127647" custRadScaleInc="-2446">
        <dgm:presLayoutVars>
          <dgm:bulletEnabled val="1"/>
        </dgm:presLayoutVars>
      </dgm:prSet>
      <dgm:spPr/>
      <dgm:t>
        <a:bodyPr/>
        <a:lstStyle/>
        <a:p>
          <a:endParaRPr lang="en-GB"/>
        </a:p>
      </dgm:t>
    </dgm:pt>
    <dgm:pt modelId="{F51FE38B-CDBD-487E-AD95-4BFB96CE5F81}" type="pres">
      <dgm:prSet presAssocID="{5791A9E2-0E1A-4C2B-B9E8-3B0518769E28}" presName="spNode" presStyleCnt="0"/>
      <dgm:spPr/>
    </dgm:pt>
    <dgm:pt modelId="{F0C64113-B793-49CE-B26C-F579A62B066B}" type="pres">
      <dgm:prSet presAssocID="{6CCF2803-285C-4353-8659-09244FC134CA}" presName="sibTrans" presStyleLbl="sibTrans1D1" presStyleIdx="1" presStyleCnt="4"/>
      <dgm:spPr/>
      <dgm:t>
        <a:bodyPr/>
        <a:lstStyle/>
        <a:p>
          <a:endParaRPr lang="en-GB"/>
        </a:p>
      </dgm:t>
    </dgm:pt>
    <dgm:pt modelId="{5FB064D1-DD22-481A-98F8-968B00FB3042}" type="pres">
      <dgm:prSet presAssocID="{08FE3DE2-30F5-4034-9992-9569A72FA905}" presName="node" presStyleLbl="node1" presStyleIdx="2" presStyleCnt="4">
        <dgm:presLayoutVars>
          <dgm:bulletEnabled val="1"/>
        </dgm:presLayoutVars>
      </dgm:prSet>
      <dgm:spPr/>
      <dgm:t>
        <a:bodyPr/>
        <a:lstStyle/>
        <a:p>
          <a:endParaRPr lang="en-GB"/>
        </a:p>
      </dgm:t>
    </dgm:pt>
    <dgm:pt modelId="{80F50E39-FB03-4E61-9E92-5B53335AC730}" type="pres">
      <dgm:prSet presAssocID="{08FE3DE2-30F5-4034-9992-9569A72FA905}" presName="spNode" presStyleCnt="0"/>
      <dgm:spPr/>
    </dgm:pt>
    <dgm:pt modelId="{5B9035F6-3D22-452C-85A0-4524112D0289}" type="pres">
      <dgm:prSet presAssocID="{7B3BCFA0-4154-40CA-AB87-6D7501AD56C6}" presName="sibTrans" presStyleLbl="sibTrans1D1" presStyleIdx="2" presStyleCnt="4"/>
      <dgm:spPr/>
      <dgm:t>
        <a:bodyPr/>
        <a:lstStyle/>
        <a:p>
          <a:endParaRPr lang="en-GB"/>
        </a:p>
      </dgm:t>
    </dgm:pt>
    <dgm:pt modelId="{D17C6021-1932-4229-89DD-A44DBC802C7C}" type="pres">
      <dgm:prSet presAssocID="{D4220887-B93E-4BD8-9D45-6A0EFC2EC04A}" presName="node" presStyleLbl="node1" presStyleIdx="3" presStyleCnt="4" custRadScaleRad="136282" custRadScaleInc="2291">
        <dgm:presLayoutVars>
          <dgm:bulletEnabled val="1"/>
        </dgm:presLayoutVars>
      </dgm:prSet>
      <dgm:spPr/>
      <dgm:t>
        <a:bodyPr/>
        <a:lstStyle/>
        <a:p>
          <a:endParaRPr lang="en-GB"/>
        </a:p>
      </dgm:t>
    </dgm:pt>
    <dgm:pt modelId="{DE3A034E-A4D3-4DE0-88FB-4F6368FF2148}" type="pres">
      <dgm:prSet presAssocID="{D4220887-B93E-4BD8-9D45-6A0EFC2EC04A}" presName="spNode" presStyleCnt="0"/>
      <dgm:spPr/>
    </dgm:pt>
    <dgm:pt modelId="{AF3AAE24-6E21-4449-8538-5D1E1F750232}" type="pres">
      <dgm:prSet presAssocID="{8DA5FEDD-54EC-483B-B2DA-73319FF20675}" presName="sibTrans" presStyleLbl="sibTrans1D1" presStyleIdx="3" presStyleCnt="4"/>
      <dgm:spPr/>
      <dgm:t>
        <a:bodyPr/>
        <a:lstStyle/>
        <a:p>
          <a:endParaRPr lang="en-GB"/>
        </a:p>
      </dgm:t>
    </dgm:pt>
  </dgm:ptLst>
  <dgm:cxnLst>
    <dgm:cxn modelId="{174F8966-6033-4C06-93CB-E5B5F84494A7}" srcId="{65B9F819-DD6C-4B7F-BBD2-70E4C3FF405B}" destId="{08FE3DE2-30F5-4034-9992-9569A72FA905}" srcOrd="2" destOrd="0" parTransId="{5312A1B5-20EA-4335-9497-C75F860D6770}" sibTransId="{7B3BCFA0-4154-40CA-AB87-6D7501AD56C6}"/>
    <dgm:cxn modelId="{5103BC70-A395-43E0-A490-1E2A455802D2}" type="presOf" srcId="{65B9F819-DD6C-4B7F-BBD2-70E4C3FF405B}" destId="{AD37F5CD-9B53-4C27-A09B-C3F7F5924053}" srcOrd="0" destOrd="0" presId="urn:microsoft.com/office/officeart/2005/8/layout/cycle5"/>
    <dgm:cxn modelId="{7CAA5668-08A9-42E9-A7DC-5879A05F1FD1}" type="presOf" srcId="{DA778563-094B-4420-AE56-6BBE2C431CE6}" destId="{A5739DE2-7A45-40A6-9D17-494671F9DF8C}" srcOrd="0" destOrd="0" presId="urn:microsoft.com/office/officeart/2005/8/layout/cycle5"/>
    <dgm:cxn modelId="{8D245D6A-7E37-4056-9FFC-7040703274CC}" type="presOf" srcId="{12E9CDE3-1778-4591-B003-CCBCB014609A}" destId="{EC002C21-0836-4C59-847C-FBE6E3067DB4}" srcOrd="0" destOrd="0" presId="urn:microsoft.com/office/officeart/2005/8/layout/cycle5"/>
    <dgm:cxn modelId="{8C62BA52-217C-4353-9582-C8937DE43846}" srcId="{65B9F819-DD6C-4B7F-BBD2-70E4C3FF405B}" destId="{5791A9E2-0E1A-4C2B-B9E8-3B0518769E28}" srcOrd="1" destOrd="0" parTransId="{E5EC8AE0-AA52-4F99-849C-827F3B87C539}" sibTransId="{6CCF2803-285C-4353-8659-09244FC134CA}"/>
    <dgm:cxn modelId="{C66A8E5C-4370-4A7F-A2C3-879640EA6643}" srcId="{65B9F819-DD6C-4B7F-BBD2-70E4C3FF405B}" destId="{12E9CDE3-1778-4591-B003-CCBCB014609A}" srcOrd="0" destOrd="0" parTransId="{886C4DC8-12E4-4088-8A01-0B9B2C16C75B}" sibTransId="{DA778563-094B-4420-AE56-6BBE2C431CE6}"/>
    <dgm:cxn modelId="{8DF0365D-F6A8-4C31-A0B3-6C8F2C363D22}" type="presOf" srcId="{7B3BCFA0-4154-40CA-AB87-6D7501AD56C6}" destId="{5B9035F6-3D22-452C-85A0-4524112D0289}" srcOrd="0" destOrd="0" presId="urn:microsoft.com/office/officeart/2005/8/layout/cycle5"/>
    <dgm:cxn modelId="{3ABF6311-C18A-4DDF-B0A9-B25EA0EB3D6D}" type="presOf" srcId="{8DA5FEDD-54EC-483B-B2DA-73319FF20675}" destId="{AF3AAE24-6E21-4449-8538-5D1E1F750232}" srcOrd="0" destOrd="0" presId="urn:microsoft.com/office/officeart/2005/8/layout/cycle5"/>
    <dgm:cxn modelId="{824241D0-4576-4D3B-B619-E646D075C199}" type="presOf" srcId="{5791A9E2-0E1A-4C2B-B9E8-3B0518769E28}" destId="{2B225EDA-3761-4BCE-A19E-594CD5049602}" srcOrd="0" destOrd="0" presId="urn:microsoft.com/office/officeart/2005/8/layout/cycle5"/>
    <dgm:cxn modelId="{260F11E2-6394-40DC-B46F-68D714C8B5A9}" srcId="{65B9F819-DD6C-4B7F-BBD2-70E4C3FF405B}" destId="{D4220887-B93E-4BD8-9D45-6A0EFC2EC04A}" srcOrd="3" destOrd="0" parTransId="{8B43827D-A771-461C-8DB7-D4CBFECE6A15}" sibTransId="{8DA5FEDD-54EC-483B-B2DA-73319FF20675}"/>
    <dgm:cxn modelId="{53FE8D5D-4EEE-4C1D-8A35-0850ED07510D}" type="presOf" srcId="{6CCF2803-285C-4353-8659-09244FC134CA}" destId="{F0C64113-B793-49CE-B26C-F579A62B066B}" srcOrd="0" destOrd="0" presId="urn:microsoft.com/office/officeart/2005/8/layout/cycle5"/>
    <dgm:cxn modelId="{A561E55D-83CF-4475-8E16-2B64597BEDE4}" type="presOf" srcId="{D4220887-B93E-4BD8-9D45-6A0EFC2EC04A}" destId="{D17C6021-1932-4229-89DD-A44DBC802C7C}" srcOrd="0" destOrd="0" presId="urn:microsoft.com/office/officeart/2005/8/layout/cycle5"/>
    <dgm:cxn modelId="{D724A058-0A56-419F-9F9A-FCCDDF26C4AD}" type="presOf" srcId="{08FE3DE2-30F5-4034-9992-9569A72FA905}" destId="{5FB064D1-DD22-481A-98F8-968B00FB3042}" srcOrd="0" destOrd="0" presId="urn:microsoft.com/office/officeart/2005/8/layout/cycle5"/>
    <dgm:cxn modelId="{BA06BA45-0A58-4194-A7FD-625DE97AAE58}" type="presParOf" srcId="{AD37F5CD-9B53-4C27-A09B-C3F7F5924053}" destId="{EC002C21-0836-4C59-847C-FBE6E3067DB4}" srcOrd="0" destOrd="0" presId="urn:microsoft.com/office/officeart/2005/8/layout/cycle5"/>
    <dgm:cxn modelId="{D13F50FF-ED8F-4288-96AA-A6C76929FCEF}" type="presParOf" srcId="{AD37F5CD-9B53-4C27-A09B-C3F7F5924053}" destId="{E201FA29-074D-4009-8BCE-A2349F585F62}" srcOrd="1" destOrd="0" presId="urn:microsoft.com/office/officeart/2005/8/layout/cycle5"/>
    <dgm:cxn modelId="{24D06FEE-C9D6-4ABA-A1ED-10B3FD6FB62C}" type="presParOf" srcId="{AD37F5CD-9B53-4C27-A09B-C3F7F5924053}" destId="{A5739DE2-7A45-40A6-9D17-494671F9DF8C}" srcOrd="2" destOrd="0" presId="urn:microsoft.com/office/officeart/2005/8/layout/cycle5"/>
    <dgm:cxn modelId="{1C2385B0-6701-4E0E-9D76-DF569A8360F5}" type="presParOf" srcId="{AD37F5CD-9B53-4C27-A09B-C3F7F5924053}" destId="{2B225EDA-3761-4BCE-A19E-594CD5049602}" srcOrd="3" destOrd="0" presId="urn:microsoft.com/office/officeart/2005/8/layout/cycle5"/>
    <dgm:cxn modelId="{F9EC9EC9-3BA3-42AA-BD07-84AC0ADDBB0C}" type="presParOf" srcId="{AD37F5CD-9B53-4C27-A09B-C3F7F5924053}" destId="{F51FE38B-CDBD-487E-AD95-4BFB96CE5F81}" srcOrd="4" destOrd="0" presId="urn:microsoft.com/office/officeart/2005/8/layout/cycle5"/>
    <dgm:cxn modelId="{EA3D6E06-AEAB-45AE-A198-AB72319C0FA7}" type="presParOf" srcId="{AD37F5CD-9B53-4C27-A09B-C3F7F5924053}" destId="{F0C64113-B793-49CE-B26C-F579A62B066B}" srcOrd="5" destOrd="0" presId="urn:microsoft.com/office/officeart/2005/8/layout/cycle5"/>
    <dgm:cxn modelId="{4B3D8631-7195-4536-90E6-3774F59FCD2A}" type="presParOf" srcId="{AD37F5CD-9B53-4C27-A09B-C3F7F5924053}" destId="{5FB064D1-DD22-481A-98F8-968B00FB3042}" srcOrd="6" destOrd="0" presId="urn:microsoft.com/office/officeart/2005/8/layout/cycle5"/>
    <dgm:cxn modelId="{10B51203-58F4-4A54-8D0B-1489E1FEEEE1}" type="presParOf" srcId="{AD37F5CD-9B53-4C27-A09B-C3F7F5924053}" destId="{80F50E39-FB03-4E61-9E92-5B53335AC730}" srcOrd="7" destOrd="0" presId="urn:microsoft.com/office/officeart/2005/8/layout/cycle5"/>
    <dgm:cxn modelId="{F67AD6E3-3242-4885-82BB-95152101E772}" type="presParOf" srcId="{AD37F5CD-9B53-4C27-A09B-C3F7F5924053}" destId="{5B9035F6-3D22-452C-85A0-4524112D0289}" srcOrd="8" destOrd="0" presId="urn:microsoft.com/office/officeart/2005/8/layout/cycle5"/>
    <dgm:cxn modelId="{B42D8542-B1AE-4601-BE4D-04F70ACA9753}" type="presParOf" srcId="{AD37F5CD-9B53-4C27-A09B-C3F7F5924053}" destId="{D17C6021-1932-4229-89DD-A44DBC802C7C}" srcOrd="9" destOrd="0" presId="urn:microsoft.com/office/officeart/2005/8/layout/cycle5"/>
    <dgm:cxn modelId="{68828D56-5D12-4525-A2C4-49116C4A5501}" type="presParOf" srcId="{AD37F5CD-9B53-4C27-A09B-C3F7F5924053}" destId="{DE3A034E-A4D3-4DE0-88FB-4F6368FF2148}" srcOrd="10" destOrd="0" presId="urn:microsoft.com/office/officeart/2005/8/layout/cycle5"/>
    <dgm:cxn modelId="{C646C24F-61B7-44ED-A7A5-C14F32114190}" type="presParOf" srcId="{AD37F5CD-9B53-4C27-A09B-C3F7F5924053}" destId="{AF3AAE24-6E21-4449-8538-5D1E1F750232}"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lvl1pPr>
              <a:defRPr sz="1200"/>
            </a:lvl1pPr>
          </a:lstStyle>
          <a:p>
            <a:endParaRPr lang="en-GB"/>
          </a:p>
        </p:txBody>
      </p:sp>
      <p:sp>
        <p:nvSpPr>
          <p:cNvPr id="68611"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lvl1pPr algn="r">
              <a:defRPr sz="1200"/>
            </a:lvl1pPr>
          </a:lstStyle>
          <a:p>
            <a:fld id="{C583F187-96E4-44E9-AFF6-19EC84C7E06B}" type="datetimeFigureOut">
              <a:rPr lang="en-GB"/>
              <a:pPr/>
              <a:t>17/02/2015</a:t>
            </a:fld>
            <a:endParaRPr lang="en-GB"/>
          </a:p>
        </p:txBody>
      </p:sp>
      <p:sp>
        <p:nvSpPr>
          <p:cNvPr id="68612"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0635" tIns="45318" rIns="90635" bIns="45318" numCol="1" anchor="b" anchorCtr="0" compatLnSpc="1">
            <a:prstTxWarp prst="textNoShape">
              <a:avLst/>
            </a:prstTxWarp>
          </a:bodyPr>
          <a:lstStyle>
            <a:lvl1pPr>
              <a:defRPr sz="1200"/>
            </a:lvl1pPr>
          </a:lstStyle>
          <a:p>
            <a:endParaRPr lang="en-GB"/>
          </a:p>
        </p:txBody>
      </p:sp>
      <p:sp>
        <p:nvSpPr>
          <p:cNvPr id="68613"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0635" tIns="45318" rIns="90635" bIns="45318" numCol="1" anchor="b" anchorCtr="0" compatLnSpc="1">
            <a:prstTxWarp prst="textNoShape">
              <a:avLst/>
            </a:prstTxWarp>
          </a:bodyPr>
          <a:lstStyle>
            <a:lvl1pPr algn="r">
              <a:defRPr sz="1200"/>
            </a:lvl1pPr>
          </a:lstStyle>
          <a:p>
            <a:fld id="{257B9974-39F9-4EF0-B606-5DC254DEBC53}" type="slidenum">
              <a:rPr lang="en-GB"/>
              <a:pPr/>
              <a:t>‹#›</a:t>
            </a:fld>
            <a:endParaRPr lang="en-GB"/>
          </a:p>
        </p:txBody>
      </p:sp>
    </p:spTree>
    <p:extLst>
      <p:ext uri="{BB962C8B-B14F-4D97-AF65-F5344CB8AC3E}">
        <p14:creationId xmlns:p14="http://schemas.microsoft.com/office/powerpoint/2010/main" val="1992659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lvl1pPr>
              <a:defRPr sz="1200">
                <a:latin typeface="Arial" charset="0"/>
              </a:defRPr>
            </a:lvl1pPr>
          </a:lstStyle>
          <a:p>
            <a:pPr>
              <a:defRPr/>
            </a:pPr>
            <a:endParaRPr lang="en-GB"/>
          </a:p>
        </p:txBody>
      </p:sp>
      <p:sp>
        <p:nvSpPr>
          <p:cNvPr id="22531" name="Rectangle 1027"/>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lvl1pPr algn="r">
              <a:defRPr sz="1200">
                <a:latin typeface="Arial" charset="0"/>
              </a:defRPr>
            </a:lvl1pPr>
          </a:lstStyle>
          <a:p>
            <a:pPr>
              <a:defRPr/>
            </a:pPr>
            <a:fld id="{634C267A-8995-4DCC-A160-C63873FE225F}" type="datetimeFigureOut">
              <a:rPr lang="en-GB"/>
              <a:pPr>
                <a:defRPr/>
              </a:pPr>
              <a:t>17/02/2015</a:t>
            </a:fld>
            <a:endParaRPr lang="en-GB"/>
          </a:p>
        </p:txBody>
      </p:sp>
      <p:sp>
        <p:nvSpPr>
          <p:cNvPr id="25604"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906357" y="4715153"/>
            <a:ext cx="4984962" cy="4466988"/>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1030"/>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0635" tIns="45318" rIns="90635" bIns="45318" numCol="1" anchor="b" anchorCtr="0" compatLnSpc="1">
            <a:prstTxWarp prst="textNoShape">
              <a:avLst/>
            </a:prstTxWarp>
          </a:bodyPr>
          <a:lstStyle>
            <a:lvl1pPr>
              <a:defRPr sz="1200">
                <a:latin typeface="Arial" charset="0"/>
              </a:defRPr>
            </a:lvl1pPr>
          </a:lstStyle>
          <a:p>
            <a:pPr>
              <a:defRPr/>
            </a:pPr>
            <a:endParaRPr lang="en-GB"/>
          </a:p>
        </p:txBody>
      </p:sp>
      <p:sp>
        <p:nvSpPr>
          <p:cNvPr id="22535" name="Rectangle 1031"/>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0635" tIns="45318" rIns="90635" bIns="45318" numCol="1" anchor="b" anchorCtr="0" compatLnSpc="1">
            <a:prstTxWarp prst="textNoShape">
              <a:avLst/>
            </a:prstTxWarp>
          </a:bodyPr>
          <a:lstStyle>
            <a:lvl1pPr algn="r">
              <a:defRPr sz="1200">
                <a:latin typeface="Arial" charset="0"/>
              </a:defRPr>
            </a:lvl1pPr>
          </a:lstStyle>
          <a:p>
            <a:pPr>
              <a:defRPr/>
            </a:pPr>
            <a:fld id="{F9166DAC-FF92-4E23-B92E-2B3A1863B222}" type="slidenum">
              <a:rPr lang="en-GB"/>
              <a:pPr>
                <a:defRPr/>
              </a:pPr>
              <a:t>‹#›</a:t>
            </a:fld>
            <a:endParaRPr lang="en-GB"/>
          </a:p>
        </p:txBody>
      </p:sp>
    </p:spTree>
    <p:extLst>
      <p:ext uri="{BB962C8B-B14F-4D97-AF65-F5344CB8AC3E}">
        <p14:creationId xmlns:p14="http://schemas.microsoft.com/office/powerpoint/2010/main" val="166075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dp.northampton.ac.uk/PG_Files/pg_reflect3.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1</a:t>
            </a:fld>
            <a:endParaRPr lang="en-GB"/>
          </a:p>
        </p:txBody>
      </p:sp>
    </p:spTree>
    <p:extLst>
      <p:ext uri="{BB962C8B-B14F-4D97-AF65-F5344CB8AC3E}">
        <p14:creationId xmlns:p14="http://schemas.microsoft.com/office/powerpoint/2010/main" val="367767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GB" dirty="0" smtClean="0"/>
              <a:t>This is a staged process model</a:t>
            </a:r>
          </a:p>
          <a:p>
            <a:r>
              <a:rPr lang="en-GB" dirty="0" smtClean="0"/>
              <a:t>An extension of </a:t>
            </a:r>
            <a:r>
              <a:rPr lang="en-GB" dirty="0" err="1" smtClean="0"/>
              <a:t>kolbs</a:t>
            </a:r>
            <a:r>
              <a:rPr lang="en-GB" dirty="0" smtClean="0"/>
              <a:t> cycle</a:t>
            </a:r>
          </a:p>
          <a:p>
            <a:endParaRPr lang="en-GB" dirty="0" smtClean="0"/>
          </a:p>
          <a:p>
            <a:r>
              <a:rPr lang="en-GB" dirty="0" smtClean="0"/>
              <a:t>Description – what happened</a:t>
            </a:r>
          </a:p>
          <a:p>
            <a:r>
              <a:rPr lang="en-GB" dirty="0" smtClean="0"/>
              <a:t>Feelings – what are you thinking and feeling</a:t>
            </a:r>
          </a:p>
          <a:p>
            <a:r>
              <a:rPr lang="en-GB" dirty="0" smtClean="0"/>
              <a:t>Evaluation – what was good and bad about the experience</a:t>
            </a:r>
          </a:p>
          <a:p>
            <a:r>
              <a:rPr lang="en-GB" dirty="0" smtClean="0"/>
              <a:t>Analysis – what sense can you make of the situation</a:t>
            </a:r>
          </a:p>
          <a:p>
            <a:r>
              <a:rPr lang="en-GB" dirty="0" smtClean="0"/>
              <a:t>Conclusion – what else could you have done</a:t>
            </a:r>
          </a:p>
          <a:p>
            <a:r>
              <a:rPr lang="en-GB" dirty="0" smtClean="0"/>
              <a:t>Action plan – if it arose again what would you do</a:t>
            </a:r>
          </a:p>
          <a:p>
            <a:endParaRPr lang="en-GB" dirty="0" smtClean="0"/>
          </a:p>
          <a:p>
            <a:r>
              <a:rPr lang="en-GB" dirty="0" smtClean="0"/>
              <a:t>This has a sense of past – present and future</a:t>
            </a:r>
          </a:p>
          <a:p>
            <a:endParaRPr lang="en-GB" dirty="0" smtClean="0"/>
          </a:p>
          <a:p>
            <a:r>
              <a:rPr lang="en-GB" dirty="0" smtClean="0"/>
              <a:t>This model focuses on learning from the incident and focuses of the individuals actions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are you initial reactions to the above situation?</a:t>
            </a:r>
          </a:p>
          <a:p>
            <a:r>
              <a:rPr lang="en-GB" baseline="0" dirty="0" smtClean="0"/>
              <a:t> what could be the context of this situation</a:t>
            </a:r>
          </a:p>
          <a:p>
            <a:r>
              <a:rPr lang="en-GB" baseline="0" dirty="0" smtClean="0"/>
              <a:t>What are your feelings here</a:t>
            </a:r>
          </a:p>
          <a:p>
            <a:r>
              <a:rPr lang="en-GB" baseline="0" dirty="0" smtClean="0"/>
              <a:t>What other perspectives might there be that should be considered</a:t>
            </a:r>
            <a:endParaRPr lang="en-GB" dirty="0"/>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12</a:t>
            </a:fld>
            <a:endParaRPr lang="en-GB"/>
          </a:p>
        </p:txBody>
      </p:sp>
    </p:spTree>
    <p:extLst>
      <p:ext uri="{BB962C8B-B14F-4D97-AF65-F5344CB8AC3E}">
        <p14:creationId xmlns:p14="http://schemas.microsoft.com/office/powerpoint/2010/main" val="4048401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13</a:t>
            </a:fld>
            <a:endParaRPr lang="en-GB"/>
          </a:p>
        </p:txBody>
      </p:sp>
    </p:spTree>
    <p:extLst>
      <p:ext uri="{BB962C8B-B14F-4D97-AF65-F5344CB8AC3E}">
        <p14:creationId xmlns:p14="http://schemas.microsoft.com/office/powerpoint/2010/main" val="199520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GB" dirty="0" smtClean="0"/>
              <a:t>The reflective process involves both feelings and cognition which are closely interrelated and interactive.</a:t>
            </a:r>
          </a:p>
          <a:p>
            <a:endParaRPr lang="en-GB" dirty="0" smtClean="0"/>
          </a:p>
          <a:p>
            <a:r>
              <a:rPr lang="en-GB" dirty="0" smtClean="0"/>
              <a:t>Emotions are very important to the reflective process.</a:t>
            </a:r>
          </a:p>
          <a:p>
            <a:endParaRPr lang="en-GB" dirty="0" smtClean="0"/>
          </a:p>
          <a:p>
            <a:r>
              <a:rPr lang="en-GB" dirty="0" smtClean="0"/>
              <a:t>These feelings may be positive or negative.</a:t>
            </a:r>
          </a:p>
          <a:p>
            <a:endParaRPr lang="en-GB" dirty="0" smtClean="0"/>
          </a:p>
          <a:p>
            <a:r>
              <a:rPr lang="en-GB" dirty="0" smtClean="0"/>
              <a:t>They cue the individual to respond at the initial stage of the reflective process and there are intensive personal feelings at the end of the reflective process</a:t>
            </a:r>
          </a:p>
          <a:p>
            <a:endParaRPr lang="en-GB" dirty="0" smtClean="0"/>
          </a:p>
          <a:p>
            <a:r>
              <a:rPr lang="en-GB" dirty="0" smtClean="0"/>
              <a:t>Emotions can spur us on to action to remedy a situation or avoid repetition.  Emotions are closely related to values and without recognition of our own values, we cannot begin to reflect on out practice because we need to evaluate what has happened against those values</a:t>
            </a:r>
          </a:p>
          <a:p>
            <a:endParaRPr lang="en-GB" dirty="0" smtClean="0"/>
          </a:p>
          <a:p>
            <a:r>
              <a:rPr lang="en-GB" dirty="0" smtClean="0"/>
              <a:t>The cognitive activities include making inferences, discriminating and associating relationships, and validating assumptions</a:t>
            </a:r>
          </a:p>
          <a:p>
            <a:endParaRPr lang="en-GB" dirty="0" smtClean="0"/>
          </a:p>
          <a:p>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an audience for your musings. It’s hard to write without an audience. Write like you are talking to someone that you trust and connect with, and to extend your thoughts imagine their probing questions when you hit natural pauses.</a:t>
            </a:r>
          </a:p>
          <a:p>
            <a:endParaRPr lang="en-GB" dirty="0" smtClean="0"/>
          </a:p>
          <a:p>
            <a:r>
              <a:rPr lang="en-GB" dirty="0" smtClean="0"/>
              <a:t>Talk, don’t just write. Use voice memos on your phone to capture thoughts in the moment and then write them down when back at base. Some of the most reflective thoughts happen in the car – catch them! This model is effective with adults and children alike.</a:t>
            </a:r>
          </a:p>
          <a:p>
            <a:endParaRPr lang="en-GB" dirty="0" smtClean="0"/>
          </a:p>
          <a:p>
            <a:r>
              <a:rPr lang="en-GB" dirty="0" smtClean="0"/>
              <a:t>Use a model … a blank page can be daunting, use a reflective model to provide a writing frame for your reflections. </a:t>
            </a:r>
            <a:r>
              <a:rPr lang="en-GB" dirty="0" smtClean="0">
                <a:hlinkClick r:id="rId3"/>
              </a:rPr>
              <a:t>Gibbs</a:t>
            </a:r>
            <a:r>
              <a:rPr lang="en-GB" dirty="0" smtClean="0"/>
              <a:t> is my favourite but there are others too …</a:t>
            </a:r>
          </a:p>
          <a:p>
            <a:endParaRPr lang="en-GB" dirty="0" smtClean="0"/>
          </a:p>
          <a:p>
            <a:r>
              <a:rPr lang="en-GB" dirty="0" smtClean="0"/>
              <a:t>Go beyond describing what happened in an event or situation. Always follow up with the question, so what? (so what …. For me, for my students, for my colleagues, for my CPD needs, for my confidence, for my progression , for my efficiency, for my well-being?*).</a:t>
            </a:r>
          </a:p>
          <a:p>
            <a:endParaRPr lang="en-GB" dirty="0" smtClean="0"/>
          </a:p>
          <a:p>
            <a:r>
              <a:rPr lang="en-GB" dirty="0" smtClean="0"/>
              <a:t>Write quickly, naturally and without concern for prose. This is a first layer of reflection. Then a) develop the text and tidy it up and b) add comments or text boxes to annotate and add further observations on your initial thoughts. Comments or annotations can add major depth compared to a first attempt – ‘when I wrote this, I was thinking …. And I thought this because … but now I have discussed it with my colleague/friend and have revised my original understanding’ or ‘ I can see the choices I made here were limited by ….’. Adding layers to a reflection in this way can be very productive and can help us to question how we see things in the moment.</a:t>
            </a:r>
          </a:p>
          <a:p>
            <a:endParaRPr lang="en-GB" dirty="0"/>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15</a:t>
            </a:fld>
            <a:endParaRPr lang="en-GB"/>
          </a:p>
        </p:txBody>
      </p:sp>
    </p:spTree>
    <p:extLst>
      <p:ext uri="{BB962C8B-B14F-4D97-AF65-F5344CB8AC3E}">
        <p14:creationId xmlns:p14="http://schemas.microsoft.com/office/powerpoint/2010/main" val="415714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GB" dirty="0" smtClean="0"/>
              <a:t>Part of reflection is critical thinking or reflecting critically.</a:t>
            </a:r>
          </a:p>
          <a:p>
            <a:pPr eaLnBrk="1" hangingPunct="1"/>
            <a:endParaRPr lang="en-GB" dirty="0" smtClean="0"/>
          </a:p>
          <a:p>
            <a:pPr eaLnBrk="1" hangingPunct="1"/>
            <a:r>
              <a:rPr lang="en-GB" dirty="0" smtClean="0"/>
              <a:t>Critical thinking is the ability to evaluate and assess information to make judgements on clinical practice, it will incorporate evidence based medicine</a:t>
            </a:r>
          </a:p>
          <a:p>
            <a:pPr eaLnBrk="1" hangingPunct="1"/>
            <a:endParaRPr lang="en-GB" dirty="0" smtClean="0"/>
          </a:p>
          <a:p>
            <a:pPr eaLnBrk="1" hangingPunct="1"/>
            <a:r>
              <a:rPr lang="en-GB" dirty="0" err="1" smtClean="0"/>
              <a:t>Metacognition</a:t>
            </a:r>
            <a:r>
              <a:rPr lang="en-GB" dirty="0" smtClean="0"/>
              <a:t> is a higher order thinking process.  It is the active monitoring of one’s own cognitive activities .  It is the checking of the outcome of an attempt to solve the problem, planning the next action, monitoring the effectiveness and testing, revisiting, evaluating one’s strategies for learning.</a:t>
            </a:r>
          </a:p>
          <a:p>
            <a:pPr eaLnBrk="1" hangingPunct="1"/>
            <a:r>
              <a:rPr lang="en-GB" dirty="0" smtClean="0"/>
              <a:t>By thinking critically we can develop advanced clinical knowledge and clinical reasoning skills</a:t>
            </a:r>
          </a:p>
          <a:p>
            <a:pPr eaLnBrk="1" hangingPunct="1"/>
            <a:endParaRPr lang="en-GB" dirty="0" smtClean="0"/>
          </a:p>
          <a:p>
            <a:pPr eaLnBrk="1" hangingPunct="1"/>
            <a:r>
              <a:rPr lang="en-GB" dirty="0" smtClean="0"/>
              <a:t>Critical analysis involves the examination of knowledge of the situation, which may include aesthetics, personal, moral and empirical knowledge. This allows examination of existing knowledge and the generation of new knowledge.  It will consist of association, integration, validation and appropriation.</a:t>
            </a:r>
          </a:p>
          <a:p>
            <a:pPr eaLnBrk="1" hangingPunct="1"/>
            <a:r>
              <a:rPr lang="en-GB" dirty="0" smtClean="0"/>
              <a:t>Synthesis and evaluation are crucial to the development of a new perspective.</a:t>
            </a:r>
          </a:p>
          <a:p>
            <a:pPr eaLnBrk="1" hangingPunct="1"/>
            <a:endParaRPr lang="en-GB" dirty="0" smtClean="0"/>
          </a:p>
          <a:p>
            <a:pPr eaLnBrk="1" hangingPunct="1"/>
            <a:r>
              <a:rPr lang="en-GB" dirty="0" smtClean="0"/>
              <a:t>The highest level is critical reflection and this necessitates a change to deep seated and often unconscious beliefs leading to new belief structures</a:t>
            </a:r>
          </a:p>
          <a:p>
            <a:pPr eaLnBrk="1" hangingPunct="1"/>
            <a:r>
              <a:rPr lang="en-GB" dirty="0" smtClean="0"/>
              <a:t>Critical reflection will involve perspective transformation, this will take time to achieve.</a:t>
            </a:r>
          </a:p>
          <a:p>
            <a:pPr eaLnBrk="1" hangingPunct="1"/>
            <a:endParaRPr lang="en-GB" dirty="0" smtClean="0"/>
          </a:p>
          <a:p>
            <a:pPr eaLnBrk="1" hangingPunct="1"/>
            <a:r>
              <a:rPr lang="en-GB" dirty="0" smtClean="0"/>
              <a:t>To explain or expand knowledge is important</a:t>
            </a:r>
          </a:p>
          <a:p>
            <a:pPr eaLnBrk="1" hangingPunct="1"/>
            <a:endParaRPr lang="en-GB" dirty="0" smtClean="0"/>
          </a:p>
        </p:txBody>
      </p:sp>
      <p:sp>
        <p:nvSpPr>
          <p:cNvPr id="35844" name="Slide Number Placeholder 3"/>
          <p:cNvSpPr>
            <a:spLocks noGrp="1"/>
          </p:cNvSpPr>
          <p:nvPr>
            <p:ph type="sldNum" sz="quarter" idx="5"/>
          </p:nvPr>
        </p:nvSpPr>
        <p:spPr>
          <a:noFill/>
        </p:spPr>
        <p:txBody>
          <a:bodyPr/>
          <a:lstStyle/>
          <a:p>
            <a:fld id="{C68FE7C8-8111-4AD5-B979-72A53ADC8330}"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GB" dirty="0" smtClean="0"/>
              <a:t>Reflection needs to included the bigger picture</a:t>
            </a:r>
          </a:p>
          <a:p>
            <a:endParaRPr lang="en-GB" dirty="0" smtClean="0"/>
          </a:p>
          <a:p>
            <a:r>
              <a:rPr lang="en-GB" dirty="0" smtClean="0"/>
              <a:t>This includes personal and professional aspects and the ethical and political issues that are a feature of modern day health care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Lets review the reflections</a:t>
            </a:r>
            <a:r>
              <a:rPr lang="en-GB" baseline="0" dirty="0" smtClean="0"/>
              <a:t> in line with </a:t>
            </a:r>
            <a:r>
              <a:rPr lang="en-GB" baseline="0" dirty="0" err="1" smtClean="0"/>
              <a:t>Goodmans</a:t>
            </a:r>
            <a:r>
              <a:rPr lang="en-GB" baseline="0" dirty="0" smtClean="0"/>
              <a:t> reflection.</a:t>
            </a:r>
            <a:endParaRPr lang="en-GB" dirty="0"/>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2</a:t>
            </a:fld>
            <a:endParaRPr lang="en-GB"/>
          </a:p>
        </p:txBody>
      </p:sp>
    </p:spTree>
    <p:extLst>
      <p:ext uri="{BB962C8B-B14F-4D97-AF65-F5344CB8AC3E}">
        <p14:creationId xmlns:p14="http://schemas.microsoft.com/office/powerpoint/2010/main" val="189876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20</a:t>
            </a:fld>
            <a:endParaRPr lang="en-GB"/>
          </a:p>
        </p:txBody>
      </p:sp>
    </p:spTree>
    <p:extLst>
      <p:ext uri="{BB962C8B-B14F-4D97-AF65-F5344CB8AC3E}">
        <p14:creationId xmlns:p14="http://schemas.microsoft.com/office/powerpoint/2010/main" val="354687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21</a:t>
            </a:fld>
            <a:endParaRPr lang="en-GB"/>
          </a:p>
        </p:txBody>
      </p:sp>
    </p:spTree>
    <p:extLst>
      <p:ext uri="{BB962C8B-B14F-4D97-AF65-F5344CB8AC3E}">
        <p14:creationId xmlns:p14="http://schemas.microsoft.com/office/powerpoint/2010/main" val="4283494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22</a:t>
            </a:fld>
            <a:endParaRPr lang="en-GB"/>
          </a:p>
        </p:txBody>
      </p:sp>
    </p:spTree>
    <p:extLst>
      <p:ext uri="{BB962C8B-B14F-4D97-AF65-F5344CB8AC3E}">
        <p14:creationId xmlns:p14="http://schemas.microsoft.com/office/powerpoint/2010/main" val="172971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GB" dirty="0" smtClean="0"/>
              <a:t> a critical incident is an event that stands out in your mind and contributes directly to developing as a practitioner.   what have you learnt today? </a:t>
            </a:r>
          </a:p>
          <a:p>
            <a:r>
              <a:rPr lang="en-GB" dirty="0" smtClean="0"/>
              <a:t>What did you do new today? </a:t>
            </a:r>
          </a:p>
          <a:p>
            <a:r>
              <a:rPr lang="en-GB" dirty="0" smtClean="0"/>
              <a:t>One of your experiences you have had +</a:t>
            </a:r>
            <a:r>
              <a:rPr lang="en-GB" dirty="0" err="1" smtClean="0"/>
              <a:t>ve</a:t>
            </a:r>
            <a:r>
              <a:rPr lang="en-GB" dirty="0" smtClean="0"/>
              <a:t> or -</a:t>
            </a:r>
            <a:r>
              <a:rPr lang="en-GB" dirty="0" err="1" smtClean="0"/>
              <a:t>ve</a:t>
            </a:r>
            <a:endParaRPr lang="en-GB" dirty="0" smtClean="0"/>
          </a:p>
          <a:p>
            <a:endParaRPr lang="en-GB" dirty="0" smtClean="0"/>
          </a:p>
          <a:p>
            <a:r>
              <a:rPr lang="en-GB" dirty="0" smtClean="0"/>
              <a:t>Vocalise your thoughts to your educator, show them your reflective logs’</a:t>
            </a:r>
          </a:p>
          <a:p>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24</a:t>
            </a:fld>
            <a:endParaRPr lang="en-GB"/>
          </a:p>
        </p:txBody>
      </p:sp>
    </p:spTree>
    <p:extLst>
      <p:ext uri="{BB962C8B-B14F-4D97-AF65-F5344CB8AC3E}">
        <p14:creationId xmlns:p14="http://schemas.microsoft.com/office/powerpoint/2010/main" val="155232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GB" dirty="0" smtClean="0"/>
              <a:t>See assignment sheet, handbook</a:t>
            </a:r>
          </a:p>
          <a:p>
            <a:pPr eaLnBrk="1" hangingPunct="1"/>
            <a:endParaRPr lang="en-GB" dirty="0" smtClean="0"/>
          </a:p>
          <a:p>
            <a:pPr eaLnBrk="1" hangingPunct="1"/>
            <a:r>
              <a:rPr lang="en-GB" dirty="0" smtClean="0"/>
              <a:t>Use all</a:t>
            </a:r>
            <a:r>
              <a:rPr lang="en-GB" baseline="0" dirty="0" smtClean="0"/>
              <a:t> the various tools to help with reflection</a:t>
            </a:r>
            <a:endParaRPr lang="en-GB" dirty="0" smtClean="0"/>
          </a:p>
        </p:txBody>
      </p:sp>
      <p:sp>
        <p:nvSpPr>
          <p:cNvPr id="43012" name="Slide Number Placeholder 3"/>
          <p:cNvSpPr>
            <a:spLocks noGrp="1"/>
          </p:cNvSpPr>
          <p:nvPr>
            <p:ph type="sldNum" sz="quarter" idx="5"/>
          </p:nvPr>
        </p:nvSpPr>
        <p:spPr>
          <a:noFill/>
        </p:spPr>
        <p:txBody>
          <a:bodyPr/>
          <a:lstStyle/>
          <a:p>
            <a:fld id="{D683E059-9904-4F53-BE54-808E9A2A43FA}" type="slidenum">
              <a:rPr lang="en-GB" smtClean="0"/>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27</a:t>
            </a:fld>
            <a:endParaRPr lang="en-GB"/>
          </a:p>
        </p:txBody>
      </p:sp>
    </p:spTree>
    <p:extLst>
      <p:ext uri="{BB962C8B-B14F-4D97-AF65-F5344CB8AC3E}">
        <p14:creationId xmlns:p14="http://schemas.microsoft.com/office/powerpoint/2010/main" val="365601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Last</a:t>
            </a:r>
            <a:r>
              <a:rPr lang="en-GB" baseline="0" dirty="0" smtClean="0"/>
              <a:t> year we defined reflection and discussed how we might use this method of thinking back over actions and considering how we might improve the experience</a:t>
            </a:r>
            <a:endParaRPr lang="en-GB" dirty="0" smtClean="0"/>
          </a:p>
          <a:p>
            <a:pPr eaLnBrk="1" hangingPunct="1"/>
            <a:r>
              <a:rPr lang="en-GB" dirty="0" smtClean="0"/>
              <a:t>Dictionary definition: careful or long consideration or thought</a:t>
            </a:r>
          </a:p>
          <a:p>
            <a:pPr eaLnBrk="1" hangingPunct="1"/>
            <a:endParaRPr lang="en-GB" dirty="0" smtClean="0"/>
          </a:p>
          <a:p>
            <a:pPr eaLnBrk="1" hangingPunct="1"/>
            <a:r>
              <a:rPr lang="en-GB" dirty="0" smtClean="0"/>
              <a:t>It is not just reflection that we wish to consider but reflective practice and critical reflection</a:t>
            </a:r>
          </a:p>
          <a:p>
            <a:endParaRPr lang="en-GB" dirty="0"/>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3</a:t>
            </a:fld>
            <a:endParaRPr lang="en-GB"/>
          </a:p>
        </p:txBody>
      </p:sp>
    </p:spTree>
    <p:extLst>
      <p:ext uri="{BB962C8B-B14F-4D97-AF65-F5344CB8AC3E}">
        <p14:creationId xmlns:p14="http://schemas.microsoft.com/office/powerpoint/2010/main" val="328122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GB" smtClean="0"/>
              <a:t>Useful to agree a common perspective</a:t>
            </a:r>
          </a:p>
          <a:p>
            <a:pPr eaLnBrk="1" hangingPunct="1"/>
            <a:endParaRPr lang="en-GB" smtClean="0"/>
          </a:p>
          <a:p>
            <a:pPr eaLnBrk="1" hangingPunct="1"/>
            <a:r>
              <a:rPr lang="en-GB" smtClean="0"/>
              <a:t>A way of learning about and as a way of changing practice</a:t>
            </a:r>
          </a:p>
          <a:p>
            <a:pPr eaLnBrk="1" hangingPunct="1"/>
            <a:endParaRPr lang="en-GB" smtClean="0"/>
          </a:p>
          <a:p>
            <a:pPr eaLnBrk="1" hangingPunct="1"/>
            <a:r>
              <a:rPr lang="en-GB" smtClean="0"/>
              <a:t>Emphasis the process of review and analysis and a personal experience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r>
              <a:rPr lang="en-GB" smtClean="0"/>
              <a:t>There are many reasons to improve our reflective practice skills and it is essential that as health care providers we embrace the concepts of evidence-based practice and clinical effectiveness.  We need to be continuously reviewing our practice in a critical and analytical manner.  Reflective practice is part of this process, it is the link between competence to practice and life-long learning.  The CSP have produced many documents that stress the importance of this process and guidance on how to present our CPD.</a:t>
            </a:r>
          </a:p>
          <a:p>
            <a:pPr eaLnBrk="1" hangingPunct="1"/>
            <a:endParaRPr lang="en-GB" smtClean="0"/>
          </a:p>
          <a:p>
            <a:pPr eaLnBrk="1" hangingPunct="1"/>
            <a:r>
              <a:rPr lang="en-GB" smtClean="0"/>
              <a:t>By using reflection we are using our clinical experiences as the starting point for our learning, we can understand them differently and start to take action as well</a:t>
            </a:r>
          </a:p>
        </p:txBody>
      </p:sp>
      <p:sp>
        <p:nvSpPr>
          <p:cNvPr id="29700" name="Slide Number Placeholder 3"/>
          <p:cNvSpPr>
            <a:spLocks noGrp="1"/>
          </p:cNvSpPr>
          <p:nvPr>
            <p:ph type="sldNum" sz="quarter" idx="5"/>
          </p:nvPr>
        </p:nvSpPr>
        <p:spPr>
          <a:noFill/>
        </p:spPr>
        <p:txBody>
          <a:bodyPr/>
          <a:lstStyle/>
          <a:p>
            <a:fld id="{D59FFB36-5CF8-4771-A973-73E1AEE35EED}"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GB" smtClean="0"/>
              <a:t>CPD should be seen as a systematic, ongoing structured process of maintaining, developing and enhancing skills, knowledge and competence both professionally and personally in order to improve performance at work.</a:t>
            </a:r>
          </a:p>
          <a:p>
            <a:endParaRPr lang="en-GB" smtClean="0"/>
          </a:p>
          <a:p>
            <a:r>
              <a:rPr lang="en-GB" smtClean="0"/>
              <a:t>Reflective practice is one of the ways to achieve affective CPD</a:t>
            </a:r>
          </a:p>
        </p:txBody>
      </p:sp>
      <p:sp>
        <p:nvSpPr>
          <p:cNvPr id="30724" name="Slide Number Placeholder 3"/>
          <p:cNvSpPr>
            <a:spLocks noGrp="1"/>
          </p:cNvSpPr>
          <p:nvPr>
            <p:ph type="sldNum" sz="quarter" idx="5"/>
          </p:nvPr>
        </p:nvSpPr>
        <p:spPr>
          <a:noFill/>
        </p:spPr>
        <p:txBody>
          <a:bodyPr/>
          <a:lstStyle/>
          <a:p>
            <a:fld id="{31940769-A864-4156-B8E4-C9C41F726355}"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Reflective practice ‘bridges’ the gap between pure theory and direct practice by providing a strategy that helps to develop deeper understanding and learning.</a:t>
            </a:r>
          </a:p>
          <a:p>
            <a:pPr eaLnBrk="1" hangingPunct="1"/>
            <a:endParaRPr lang="en-GB" dirty="0" smtClean="0"/>
          </a:p>
          <a:p>
            <a:pPr eaLnBrk="1" hangingPunct="1"/>
            <a:r>
              <a:rPr lang="en-GB" dirty="0" smtClean="0"/>
              <a:t>Consolidate learning</a:t>
            </a:r>
          </a:p>
          <a:p>
            <a:pPr eaLnBrk="1" hangingPunct="1"/>
            <a:r>
              <a:rPr lang="en-GB" dirty="0" smtClean="0"/>
              <a:t>Highlight gaps / areas which</a:t>
            </a:r>
            <a:r>
              <a:rPr lang="en-GB" baseline="0" dirty="0" smtClean="0"/>
              <a:t> need further consideration / learning / understanding</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7</a:t>
            </a:fld>
            <a:endParaRPr lang="en-GB"/>
          </a:p>
        </p:txBody>
      </p:sp>
    </p:spTree>
    <p:extLst>
      <p:ext uri="{BB962C8B-B14F-4D97-AF65-F5344CB8AC3E}">
        <p14:creationId xmlns:p14="http://schemas.microsoft.com/office/powerpoint/2010/main" val="137724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GB" smtClean="0"/>
              <a:t>It is the desire to understand, to question and to challenge that helps us become an’expert’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We learn by doing and analysing what has happened and taking action from a different perspective</a:t>
            </a:r>
          </a:p>
          <a:p>
            <a:pPr eaLnBrk="1" hangingPunct="1"/>
            <a:endParaRPr lang="en-GB" dirty="0" smtClean="0"/>
          </a:p>
          <a:p>
            <a:pPr eaLnBrk="1" hangingPunct="1"/>
            <a:r>
              <a:rPr lang="en-GB" dirty="0" smtClean="0"/>
              <a:t>Kolb’s experiential learning cycle has formed the basis for many models of reflective practice. We talked about </a:t>
            </a:r>
            <a:r>
              <a:rPr lang="en-GB" dirty="0" err="1" smtClean="0"/>
              <a:t>Kolbs</a:t>
            </a:r>
            <a:r>
              <a:rPr lang="en-GB" dirty="0" smtClean="0"/>
              <a:t> learning</a:t>
            </a:r>
            <a:r>
              <a:rPr lang="en-GB" baseline="0" dirty="0" smtClean="0"/>
              <a:t> cycle in </a:t>
            </a:r>
            <a:r>
              <a:rPr lang="en-GB" baseline="0" dirty="0" err="1" smtClean="0"/>
              <a:t>Yr</a:t>
            </a:r>
            <a:r>
              <a:rPr lang="en-GB" baseline="0" dirty="0" smtClean="0"/>
              <a:t> 1 and we now need to apply this to practice</a:t>
            </a:r>
          </a:p>
          <a:p>
            <a:pPr eaLnBrk="1" hangingPunct="1"/>
            <a:endParaRPr lang="en-GB" baseline="0" dirty="0" smtClean="0"/>
          </a:p>
          <a:p>
            <a:pPr eaLnBrk="1" hangingPunct="1"/>
            <a:r>
              <a:rPr lang="en-GB" baseline="0" dirty="0" smtClean="0"/>
              <a:t>You need to have the experience, observe, consider the information, consider the connections, ideas and theories, plan for next time and then have the experience again. This is the cycle described by Kolb</a:t>
            </a:r>
            <a:endParaRPr lang="en-GB" dirty="0" smtClean="0"/>
          </a:p>
          <a:p>
            <a:pPr eaLnBrk="1" hangingPunct="1"/>
            <a:endParaRPr lang="en-GB" dirty="0" smtClean="0"/>
          </a:p>
          <a:p>
            <a:pPr eaLnBrk="1" hangingPunct="1"/>
            <a:r>
              <a:rPr lang="en-GB" dirty="0" smtClean="0"/>
              <a:t>The idea is to use the reflection to give a deeper understanding of what has happened and then develop our own  theories and ideas on the experience and then this will inform further actions.</a:t>
            </a:r>
          </a:p>
          <a:p>
            <a:pPr eaLnBrk="1" hangingPunct="1"/>
            <a:endParaRPr lang="en-GB" dirty="0" smtClean="0"/>
          </a:p>
          <a:p>
            <a:pPr eaLnBrk="1" hangingPunct="1"/>
            <a:r>
              <a:rPr lang="en-GB" dirty="0" smtClean="0"/>
              <a:t>To apply to clinical practice, we have the learning activities, we need to review and evaluate that</a:t>
            </a:r>
            <a:r>
              <a:rPr lang="en-GB" baseline="0" dirty="0" smtClean="0"/>
              <a:t> experience, identify the gaps in our learning, formulate the learning plan and then move on to the new learning opportunity.</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F9166DAC-FF92-4E23-B92E-2B3A1863B222}" type="slidenum">
              <a:rPr lang="en-GB" smtClean="0"/>
              <a:pPr>
                <a:defRPr/>
              </a:pPr>
              <a:t>9</a:t>
            </a:fld>
            <a:endParaRPr lang="en-GB"/>
          </a:p>
        </p:txBody>
      </p:sp>
    </p:spTree>
    <p:extLst>
      <p:ext uri="{BB962C8B-B14F-4D97-AF65-F5344CB8AC3E}">
        <p14:creationId xmlns:p14="http://schemas.microsoft.com/office/powerpoint/2010/main" val="116147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8370" name="Group 2"/>
          <p:cNvGrpSpPr>
            <a:grpSpLocks/>
          </p:cNvGrpSpPr>
          <p:nvPr/>
        </p:nvGrpSpPr>
        <p:grpSpPr bwMode="auto">
          <a:xfrm>
            <a:off x="-3175" y="2438400"/>
            <a:ext cx="9147175" cy="1063625"/>
            <a:chOff x="-2" y="1536"/>
            <a:chExt cx="5762" cy="670"/>
          </a:xfrm>
        </p:grpSpPr>
        <p:grpSp>
          <p:nvGrpSpPr>
            <p:cNvPr id="58371" name="Group 3"/>
            <p:cNvGrpSpPr>
              <a:grpSpLocks/>
            </p:cNvGrpSpPr>
            <p:nvPr/>
          </p:nvGrpSpPr>
          <p:grpSpPr bwMode="auto">
            <a:xfrm flipH="1">
              <a:off x="-2" y="1562"/>
              <a:ext cx="5762" cy="638"/>
              <a:chOff x="-2" y="1562"/>
              <a:chExt cx="5762" cy="638"/>
            </a:xfrm>
          </p:grpSpPr>
          <p:sp>
            <p:nvSpPr>
              <p:cNvPr id="58372"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GB"/>
              </a:p>
            </p:txBody>
          </p:sp>
          <p:sp>
            <p:nvSpPr>
              <p:cNvPr id="58373"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GB"/>
              </a:p>
            </p:txBody>
          </p:sp>
          <p:sp>
            <p:nvSpPr>
              <p:cNvPr id="58374"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GB"/>
              </a:p>
            </p:txBody>
          </p:sp>
          <p:sp>
            <p:nvSpPr>
              <p:cNvPr id="58375"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GB"/>
              </a:p>
            </p:txBody>
          </p:sp>
          <p:sp>
            <p:nvSpPr>
              <p:cNvPr id="58376"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GB"/>
              </a:p>
            </p:txBody>
          </p:sp>
          <p:sp>
            <p:nvSpPr>
              <p:cNvPr id="58377"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GB"/>
              </a:p>
            </p:txBody>
          </p:sp>
          <p:sp>
            <p:nvSpPr>
              <p:cNvPr id="58378"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GB"/>
              </a:p>
            </p:txBody>
          </p:sp>
          <p:sp>
            <p:nvSpPr>
              <p:cNvPr id="58379"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GB"/>
              </a:p>
            </p:txBody>
          </p:sp>
          <p:sp>
            <p:nvSpPr>
              <p:cNvPr id="58380"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GB"/>
              </a:p>
            </p:txBody>
          </p:sp>
          <p:sp>
            <p:nvSpPr>
              <p:cNvPr id="58381"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GB"/>
              </a:p>
            </p:txBody>
          </p:sp>
          <p:sp>
            <p:nvSpPr>
              <p:cNvPr id="58382"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GB"/>
              </a:p>
            </p:txBody>
          </p:sp>
          <p:sp>
            <p:nvSpPr>
              <p:cNvPr id="58383"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GB"/>
              </a:p>
            </p:txBody>
          </p:sp>
          <p:sp>
            <p:nvSpPr>
              <p:cNvPr id="58384"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GB"/>
              </a:p>
            </p:txBody>
          </p:sp>
          <p:sp>
            <p:nvSpPr>
              <p:cNvPr id="58385"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GB"/>
              </a:p>
            </p:txBody>
          </p:sp>
          <p:sp>
            <p:nvSpPr>
              <p:cNvPr id="58386"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GB"/>
              </a:p>
            </p:txBody>
          </p:sp>
          <p:sp>
            <p:nvSpPr>
              <p:cNvPr id="58387"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GB"/>
              </a:p>
            </p:txBody>
          </p:sp>
          <p:sp>
            <p:nvSpPr>
              <p:cNvPr id="58388"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GB"/>
              </a:p>
            </p:txBody>
          </p:sp>
          <p:sp>
            <p:nvSpPr>
              <p:cNvPr id="58389"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GB"/>
              </a:p>
            </p:txBody>
          </p:sp>
          <p:sp>
            <p:nvSpPr>
              <p:cNvPr id="58390"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GB"/>
              </a:p>
            </p:txBody>
          </p:sp>
        </p:grpSp>
        <p:sp>
          <p:nvSpPr>
            <p:cNvPr id="58391"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n-GB"/>
            </a:p>
          </p:txBody>
        </p:sp>
        <p:sp>
          <p:nvSpPr>
            <p:cNvPr id="58392"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n-GB"/>
            </a:p>
          </p:txBody>
        </p:sp>
      </p:grpSp>
      <p:sp>
        <p:nvSpPr>
          <p:cNvPr id="58393"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GB"/>
              <a:t>Click to edit Master title style</a:t>
            </a:r>
          </a:p>
        </p:txBody>
      </p:sp>
      <p:sp>
        <p:nvSpPr>
          <p:cNvPr id="58394"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GB"/>
              <a:t>Click to edit Master subtitle style</a:t>
            </a:r>
          </a:p>
        </p:txBody>
      </p:sp>
      <p:sp>
        <p:nvSpPr>
          <p:cNvPr id="58395"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fld id="{68F52C8B-A995-4367-9939-7AA15E6E0DCE}" type="datetimeFigureOut">
              <a:rPr lang="en-US"/>
              <a:pPr/>
              <a:t>2/17/2015</a:t>
            </a:fld>
            <a:endParaRPr lang="en-GB"/>
          </a:p>
        </p:txBody>
      </p:sp>
      <p:sp>
        <p:nvSpPr>
          <p:cNvPr id="58396" name="Rectangle 28"/>
          <p:cNvSpPr>
            <a:spLocks noGrp="1" noChangeArrowheads="1"/>
          </p:cNvSpPr>
          <p:nvPr>
            <p:ph type="ftr" sz="quarter" idx="3"/>
          </p:nvPr>
        </p:nvSpPr>
        <p:spPr/>
        <p:txBody>
          <a:bodyPr/>
          <a:lstStyle>
            <a:lvl1pPr>
              <a:defRPr>
                <a:solidFill>
                  <a:srgbClr val="000000"/>
                </a:solidFill>
              </a:defRPr>
            </a:lvl1pPr>
          </a:lstStyle>
          <a:p>
            <a:endParaRPr lang="en-GB"/>
          </a:p>
        </p:txBody>
      </p:sp>
      <p:sp>
        <p:nvSpPr>
          <p:cNvPr id="58397" name="Rectangle 29"/>
          <p:cNvSpPr>
            <a:spLocks noGrp="1" noChangeArrowheads="1"/>
          </p:cNvSpPr>
          <p:nvPr>
            <p:ph type="sldNum" sz="quarter" idx="4"/>
          </p:nvPr>
        </p:nvSpPr>
        <p:spPr/>
        <p:txBody>
          <a:bodyPr/>
          <a:lstStyle>
            <a:lvl1pPr>
              <a:defRPr>
                <a:solidFill>
                  <a:srgbClr val="000000"/>
                </a:solidFill>
              </a:defRPr>
            </a:lvl1pPr>
          </a:lstStyle>
          <a:p>
            <a:fld id="{AA745208-7DF6-41DC-BC5D-9C7A960394E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7FB5A69-0993-49D0-A964-DF0E2FF218CC}" type="datetimeFigureOut">
              <a:rPr lang="en-US"/>
              <a:pPr/>
              <a:t>2/17/2015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BEEB09-939B-43DA-9858-D62E031BB82F}"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29D0C48-E477-4D99-A489-1F43D7A6DAF3}" type="datetimeFigureOut">
              <a:rPr lang="en-US"/>
              <a:pPr/>
              <a:t>2/17/2015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4792458-BFD2-4063-9EE8-A1811C842310}"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7630D5C-2EBD-4DFC-9E11-05C655AED27E}" type="datetimeFigureOut">
              <a:rPr lang="en-US"/>
              <a:pPr/>
              <a:t>2/17/2015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896E968-3C74-4A8D-A7D1-C283F2DADAAB}"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1344952-9477-49F6-8BAD-986039CEC90E}" type="datetimeFigureOut">
              <a:rPr lang="en-US"/>
              <a:pPr/>
              <a:t>2/17/2015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E7CB380-F377-471F-93F3-B70791DAED31}"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3B4D85D8-8BF8-457D-A0A8-F46B47BA5442}" type="datetimeFigureOut">
              <a:rPr lang="en-US"/>
              <a:pPr/>
              <a:t>2/17/2015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2652A95-BF64-47BB-B1DE-C43635DB152A}"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34E5BDF8-DD81-4BBB-992D-32DDD3A5A1E7}" type="datetimeFigureOut">
              <a:rPr lang="en-US"/>
              <a:pPr/>
              <a:t>2/17/2015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91DE12A4-4BB3-40B4-BDE6-03308BE770D6}"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F3F593B2-F6D0-4D8F-9076-65D4674C9C32}" type="datetimeFigureOut">
              <a:rPr lang="en-US"/>
              <a:pPr/>
              <a:t>2/17/2015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BDA04C1-9B9B-4C5D-B27B-8BDE3E17D26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A064805-09FB-42E4-81B8-B3A895933F49}" type="datetimeFigureOut">
              <a:rPr lang="en-US"/>
              <a:pPr/>
              <a:t>2/17/2015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7300362-5A22-4664-9B46-EBA728670B03}"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E13106-2263-4DBB-A4B8-4F83B322C075}" type="datetimeFigureOut">
              <a:rPr lang="en-US"/>
              <a:pPr/>
              <a:t>2/17/2015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3A4CDE2-FEEE-4ACA-A1F3-C786E42A20D9}"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B1FB888-EE91-4192-911A-DFFA5B50FD2A}" type="datetimeFigureOut">
              <a:rPr lang="en-US"/>
              <a:pPr/>
              <a:t>2/17/2015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3F7D2A3-6EA4-4F5B-BFE2-69FEA99019E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57346" name="Group 1026"/>
          <p:cNvGrpSpPr>
            <a:grpSpLocks/>
          </p:cNvGrpSpPr>
          <p:nvPr/>
        </p:nvGrpSpPr>
        <p:grpSpPr bwMode="auto">
          <a:xfrm>
            <a:off x="0" y="-4763"/>
            <a:ext cx="1063625" cy="6858001"/>
            <a:chOff x="0" y="-3"/>
            <a:chExt cx="670" cy="4320"/>
          </a:xfrm>
        </p:grpSpPr>
        <p:grpSp>
          <p:nvGrpSpPr>
            <p:cNvPr id="57347" name="Group 1027"/>
            <p:cNvGrpSpPr>
              <a:grpSpLocks/>
            </p:cNvGrpSpPr>
            <p:nvPr/>
          </p:nvGrpSpPr>
          <p:grpSpPr bwMode="auto">
            <a:xfrm rot="16200000" flipH="1">
              <a:off x="-1815" y="1838"/>
              <a:ext cx="4320" cy="638"/>
              <a:chOff x="-2" y="1562"/>
              <a:chExt cx="5762" cy="638"/>
            </a:xfrm>
          </p:grpSpPr>
          <p:sp>
            <p:nvSpPr>
              <p:cNvPr id="57348" name="Freeform 1028"/>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GB"/>
              </a:p>
            </p:txBody>
          </p:sp>
          <p:sp>
            <p:nvSpPr>
              <p:cNvPr id="57349" name="Freeform 1029"/>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GB"/>
              </a:p>
            </p:txBody>
          </p:sp>
          <p:sp>
            <p:nvSpPr>
              <p:cNvPr id="57350" name="Freeform 1030"/>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GB"/>
              </a:p>
            </p:txBody>
          </p:sp>
          <p:sp>
            <p:nvSpPr>
              <p:cNvPr id="57351" name="Freeform 1031"/>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GB"/>
              </a:p>
            </p:txBody>
          </p:sp>
          <p:sp>
            <p:nvSpPr>
              <p:cNvPr id="57352" name="Freeform 1032"/>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GB"/>
              </a:p>
            </p:txBody>
          </p:sp>
          <p:sp>
            <p:nvSpPr>
              <p:cNvPr id="57353" name="Freeform 1033"/>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GB"/>
              </a:p>
            </p:txBody>
          </p:sp>
          <p:sp>
            <p:nvSpPr>
              <p:cNvPr id="57354" name="Freeform 1034"/>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GB"/>
              </a:p>
            </p:txBody>
          </p:sp>
          <p:sp>
            <p:nvSpPr>
              <p:cNvPr id="57355" name="Freeform 1035"/>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GB"/>
              </a:p>
            </p:txBody>
          </p:sp>
          <p:sp>
            <p:nvSpPr>
              <p:cNvPr id="57356" name="Freeform 1036"/>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GB"/>
              </a:p>
            </p:txBody>
          </p:sp>
          <p:sp>
            <p:nvSpPr>
              <p:cNvPr id="57357" name="Freeform 1037"/>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GB"/>
              </a:p>
            </p:txBody>
          </p:sp>
          <p:sp>
            <p:nvSpPr>
              <p:cNvPr id="57358" name="Freeform 1038"/>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GB"/>
              </a:p>
            </p:txBody>
          </p:sp>
          <p:sp>
            <p:nvSpPr>
              <p:cNvPr id="57359" name="Freeform 1039"/>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GB"/>
              </a:p>
            </p:txBody>
          </p:sp>
          <p:sp>
            <p:nvSpPr>
              <p:cNvPr id="57360" name="Freeform 1040"/>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GB"/>
              </a:p>
            </p:txBody>
          </p:sp>
          <p:sp>
            <p:nvSpPr>
              <p:cNvPr id="57361" name="Freeform 1041"/>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GB"/>
              </a:p>
            </p:txBody>
          </p:sp>
          <p:sp>
            <p:nvSpPr>
              <p:cNvPr id="57362" name="Freeform 1042"/>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GB"/>
              </a:p>
            </p:txBody>
          </p:sp>
          <p:sp>
            <p:nvSpPr>
              <p:cNvPr id="57363" name="Freeform 1043"/>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GB"/>
              </a:p>
            </p:txBody>
          </p:sp>
          <p:sp>
            <p:nvSpPr>
              <p:cNvPr id="57364" name="Freeform 1044"/>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GB"/>
              </a:p>
            </p:txBody>
          </p:sp>
          <p:sp>
            <p:nvSpPr>
              <p:cNvPr id="57365" name="Freeform 1045"/>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GB"/>
              </a:p>
            </p:txBody>
          </p:sp>
          <p:sp>
            <p:nvSpPr>
              <p:cNvPr id="57366" name="Freeform 1046"/>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GB"/>
              </a:p>
            </p:txBody>
          </p:sp>
        </p:grpSp>
        <p:sp>
          <p:nvSpPr>
            <p:cNvPr id="57367" name="Freeform 1047"/>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n-GB"/>
            </a:p>
          </p:txBody>
        </p:sp>
        <p:sp>
          <p:nvSpPr>
            <p:cNvPr id="57368" name="Freeform 1048"/>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n-GB"/>
            </a:p>
          </p:txBody>
        </p:sp>
      </p:grpSp>
      <p:sp>
        <p:nvSpPr>
          <p:cNvPr id="57369" name="Rectangle 1049"/>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7370" name="Rectangle 1050"/>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7371" name="Rectangle 1051"/>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fld id="{358C3799-566A-411E-A4E4-63DD3000DE2A}" type="datetimeFigureOut">
              <a:rPr lang="en-US"/>
              <a:pPr/>
              <a:t>2/17/2015</a:t>
            </a:fld>
            <a:endParaRPr lang="en-GB"/>
          </a:p>
        </p:txBody>
      </p:sp>
      <p:sp>
        <p:nvSpPr>
          <p:cNvPr id="57372" name="Rectangle 1052"/>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GB"/>
          </a:p>
        </p:txBody>
      </p:sp>
      <p:sp>
        <p:nvSpPr>
          <p:cNvPr id="57373" name="Rectangle 1053"/>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88329CBE-5187-4602-ABDF-D60207FBBD2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charset="0"/>
        </a:defRPr>
      </a:lvl2pPr>
      <a:lvl3pPr algn="l" rtl="0" fontAlgn="base">
        <a:spcBef>
          <a:spcPct val="0"/>
        </a:spcBef>
        <a:spcAft>
          <a:spcPct val="0"/>
        </a:spcAft>
        <a:defRPr sz="4400">
          <a:solidFill>
            <a:schemeClr val="tx2"/>
          </a:solidFill>
          <a:latin typeface="Times New Roman" charset="0"/>
        </a:defRPr>
      </a:lvl3pPr>
      <a:lvl4pPr algn="l" rtl="0" fontAlgn="base">
        <a:spcBef>
          <a:spcPct val="0"/>
        </a:spcBef>
        <a:spcAft>
          <a:spcPct val="0"/>
        </a:spcAft>
        <a:defRPr sz="4400">
          <a:solidFill>
            <a:schemeClr val="tx2"/>
          </a:solidFill>
          <a:latin typeface="Times New Roman" charset="0"/>
        </a:defRPr>
      </a:lvl4pPr>
      <a:lvl5pPr algn="l" rtl="0" fontAlgn="base">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685800" y="2130425"/>
            <a:ext cx="7772400" cy="1470025"/>
          </a:xfrm>
        </p:spPr>
        <p:txBody>
          <a:bodyPr/>
          <a:lstStyle/>
          <a:p>
            <a:pPr algn="ctr"/>
            <a:r>
              <a:rPr lang="en-GB" sz="7200" dirty="0">
                <a:latin typeface="+mn-lt"/>
              </a:rPr>
              <a:t>  </a:t>
            </a:r>
            <a:r>
              <a:rPr lang="en-GB" sz="6600" dirty="0">
                <a:latin typeface="+mn-lt"/>
              </a:rPr>
              <a:t>Reflective Practice</a:t>
            </a:r>
            <a:r>
              <a:rPr lang="en-GB" sz="7200" dirty="0">
                <a:latin typeface="+mn-lt"/>
              </a:rPr>
              <a:t> </a:t>
            </a:r>
          </a:p>
        </p:txBody>
      </p:sp>
      <p:sp>
        <p:nvSpPr>
          <p:cNvPr id="3" name="Subtitle 2"/>
          <p:cNvSpPr>
            <a:spLocks noGrp="1"/>
          </p:cNvSpPr>
          <p:nvPr>
            <p:ph type="subTitle" idx="4294967295"/>
          </p:nvPr>
        </p:nvSpPr>
        <p:spPr>
          <a:xfrm>
            <a:off x="2036763" y="4059238"/>
            <a:ext cx="6045200" cy="1593850"/>
          </a:xfrm>
        </p:spPr>
        <p:txBody>
          <a:bodyPr>
            <a:normAutofit/>
          </a:bodyPr>
          <a:lstStyle/>
          <a:p>
            <a:pPr marL="0" indent="0" algn="ctr">
              <a:buFont typeface="Wingdings" pitchFamily="2" charset="2"/>
              <a:buNone/>
            </a:pPr>
            <a:r>
              <a:rPr lang="en-GB" sz="4000" dirty="0">
                <a:solidFill>
                  <a:srgbClr val="898989"/>
                </a:solidFill>
              </a:rPr>
              <a:t> </a:t>
            </a:r>
            <a:r>
              <a:rPr lang="en-GB" dirty="0">
                <a:solidFill>
                  <a:srgbClr val="898989"/>
                </a:solidFill>
              </a:rPr>
              <a:t>Amanda Deaves</a:t>
            </a:r>
          </a:p>
          <a:p>
            <a:pPr marL="0" indent="0" algn="ctr">
              <a:buFont typeface="Wingdings" pitchFamily="2" charset="2"/>
              <a:buNone/>
            </a:pPr>
            <a:r>
              <a:rPr lang="en-GB" dirty="0">
                <a:solidFill>
                  <a:srgbClr val="898989"/>
                </a:solidFill>
              </a:rPr>
              <a:t>Clinical </a:t>
            </a:r>
            <a:r>
              <a:rPr lang="en-GB" dirty="0" smtClean="0">
                <a:solidFill>
                  <a:srgbClr val="898989"/>
                </a:solidFill>
              </a:rPr>
              <a:t>Tutor</a:t>
            </a:r>
          </a:p>
        </p:txBody>
      </p:sp>
      <p:pic>
        <p:nvPicPr>
          <p:cNvPr id="2052" name="Picture 5" descr="https://www.liv.ac.uk/intranet/intranet_images/logo/pngs/colour_logo_0693.png"/>
          <p:cNvPicPr>
            <a:picLocks noChangeAspect="1" noChangeArrowheads="1"/>
          </p:cNvPicPr>
          <p:nvPr/>
        </p:nvPicPr>
        <p:blipFill>
          <a:blip r:embed="rId3" cstate="print"/>
          <a:srcRect/>
          <a:stretch>
            <a:fillRect/>
          </a:stretch>
        </p:blipFill>
        <p:spPr bwMode="auto">
          <a:xfrm>
            <a:off x="2057400" y="0"/>
            <a:ext cx="5343525" cy="240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050"/>
          <p:cNvSpPr>
            <a:spLocks noGrp="1" noChangeArrowheads="1"/>
          </p:cNvSpPr>
          <p:nvPr>
            <p:ph type="title"/>
          </p:nvPr>
        </p:nvSpPr>
        <p:spPr/>
        <p:txBody>
          <a:bodyPr/>
          <a:lstStyle/>
          <a:p>
            <a:r>
              <a:rPr lang="en-GB"/>
              <a:t>Gibb’s Reflective Cycle </a:t>
            </a:r>
            <a:r>
              <a:rPr lang="en-GB" sz="3200"/>
              <a:t>(1988)</a:t>
            </a:r>
            <a:endParaRPr lang="en-GB"/>
          </a:p>
        </p:txBody>
      </p:sp>
      <p:sp>
        <p:nvSpPr>
          <p:cNvPr id="59395" name="Text Box 2051"/>
          <p:cNvSpPr txBox="1">
            <a:spLocks noChangeArrowheads="1"/>
          </p:cNvSpPr>
          <p:nvPr/>
        </p:nvSpPr>
        <p:spPr bwMode="auto">
          <a:xfrm>
            <a:off x="3733800" y="1676400"/>
            <a:ext cx="1676400" cy="822325"/>
          </a:xfrm>
          <a:prstGeom prst="rect">
            <a:avLst/>
          </a:prstGeom>
          <a:noFill/>
          <a:ln w="9525">
            <a:noFill/>
            <a:miter lim="800000"/>
            <a:headEnd/>
            <a:tailEnd/>
          </a:ln>
          <a:effectLst/>
        </p:spPr>
        <p:txBody>
          <a:bodyPr>
            <a:spAutoFit/>
          </a:bodyPr>
          <a:lstStyle/>
          <a:p>
            <a:pPr>
              <a:spcBef>
                <a:spcPct val="50000"/>
              </a:spcBef>
            </a:pPr>
            <a:r>
              <a:rPr lang="en-GB"/>
              <a:t>Description of the event </a:t>
            </a:r>
          </a:p>
        </p:txBody>
      </p:sp>
      <p:sp>
        <p:nvSpPr>
          <p:cNvPr id="59396" name="Text Box 2052"/>
          <p:cNvSpPr txBox="1">
            <a:spLocks noChangeArrowheads="1"/>
          </p:cNvSpPr>
          <p:nvPr/>
        </p:nvSpPr>
        <p:spPr bwMode="auto">
          <a:xfrm>
            <a:off x="6477000" y="2895600"/>
            <a:ext cx="1524000" cy="457200"/>
          </a:xfrm>
          <a:prstGeom prst="rect">
            <a:avLst/>
          </a:prstGeom>
          <a:noFill/>
          <a:ln w="9525">
            <a:noFill/>
            <a:miter lim="800000"/>
            <a:headEnd/>
            <a:tailEnd/>
          </a:ln>
          <a:effectLst/>
        </p:spPr>
        <p:txBody>
          <a:bodyPr>
            <a:spAutoFit/>
          </a:bodyPr>
          <a:lstStyle/>
          <a:p>
            <a:pPr>
              <a:spcBef>
                <a:spcPct val="50000"/>
              </a:spcBef>
            </a:pPr>
            <a:r>
              <a:rPr lang="en-GB"/>
              <a:t>Feelings </a:t>
            </a:r>
          </a:p>
        </p:txBody>
      </p:sp>
      <p:sp>
        <p:nvSpPr>
          <p:cNvPr id="59397" name="Text Box 2053"/>
          <p:cNvSpPr txBox="1">
            <a:spLocks noChangeArrowheads="1"/>
          </p:cNvSpPr>
          <p:nvPr/>
        </p:nvSpPr>
        <p:spPr bwMode="auto">
          <a:xfrm>
            <a:off x="6172200" y="4419600"/>
            <a:ext cx="1752600" cy="457200"/>
          </a:xfrm>
          <a:prstGeom prst="rect">
            <a:avLst/>
          </a:prstGeom>
          <a:noFill/>
          <a:ln w="9525">
            <a:noFill/>
            <a:miter lim="800000"/>
            <a:headEnd/>
            <a:tailEnd/>
          </a:ln>
          <a:effectLst/>
        </p:spPr>
        <p:txBody>
          <a:bodyPr>
            <a:spAutoFit/>
          </a:bodyPr>
          <a:lstStyle/>
          <a:p>
            <a:pPr>
              <a:spcBef>
                <a:spcPct val="50000"/>
              </a:spcBef>
            </a:pPr>
            <a:r>
              <a:rPr lang="en-GB"/>
              <a:t>Evaluation </a:t>
            </a:r>
          </a:p>
        </p:txBody>
      </p:sp>
      <p:sp>
        <p:nvSpPr>
          <p:cNvPr id="59398" name="Text Box 2054"/>
          <p:cNvSpPr txBox="1">
            <a:spLocks noChangeArrowheads="1"/>
          </p:cNvSpPr>
          <p:nvPr/>
        </p:nvSpPr>
        <p:spPr bwMode="auto">
          <a:xfrm>
            <a:off x="4114800" y="5562600"/>
            <a:ext cx="1371600" cy="457200"/>
          </a:xfrm>
          <a:prstGeom prst="rect">
            <a:avLst/>
          </a:prstGeom>
          <a:noFill/>
          <a:ln w="9525">
            <a:noFill/>
            <a:miter lim="800000"/>
            <a:headEnd/>
            <a:tailEnd/>
          </a:ln>
          <a:effectLst/>
        </p:spPr>
        <p:txBody>
          <a:bodyPr>
            <a:spAutoFit/>
          </a:bodyPr>
          <a:lstStyle/>
          <a:p>
            <a:pPr>
              <a:spcBef>
                <a:spcPct val="50000"/>
              </a:spcBef>
            </a:pPr>
            <a:r>
              <a:rPr lang="en-GB"/>
              <a:t>Analysis </a:t>
            </a:r>
          </a:p>
        </p:txBody>
      </p:sp>
      <p:sp>
        <p:nvSpPr>
          <p:cNvPr id="59399" name="Text Box 2055"/>
          <p:cNvSpPr txBox="1">
            <a:spLocks noChangeArrowheads="1"/>
          </p:cNvSpPr>
          <p:nvPr/>
        </p:nvSpPr>
        <p:spPr bwMode="auto">
          <a:xfrm>
            <a:off x="1524000" y="4419600"/>
            <a:ext cx="1828800" cy="457200"/>
          </a:xfrm>
          <a:prstGeom prst="rect">
            <a:avLst/>
          </a:prstGeom>
          <a:noFill/>
          <a:ln w="9525">
            <a:noFill/>
            <a:miter lim="800000"/>
            <a:headEnd/>
            <a:tailEnd/>
          </a:ln>
          <a:effectLst/>
        </p:spPr>
        <p:txBody>
          <a:bodyPr>
            <a:spAutoFit/>
          </a:bodyPr>
          <a:lstStyle/>
          <a:p>
            <a:pPr>
              <a:spcBef>
                <a:spcPct val="50000"/>
              </a:spcBef>
            </a:pPr>
            <a:r>
              <a:rPr lang="en-GB"/>
              <a:t>Conclusion </a:t>
            </a:r>
          </a:p>
        </p:txBody>
      </p:sp>
      <p:sp>
        <p:nvSpPr>
          <p:cNvPr id="59400" name="Text Box 2056"/>
          <p:cNvSpPr txBox="1">
            <a:spLocks noChangeArrowheads="1"/>
          </p:cNvSpPr>
          <p:nvPr/>
        </p:nvSpPr>
        <p:spPr bwMode="auto">
          <a:xfrm>
            <a:off x="1600200" y="2971800"/>
            <a:ext cx="1905000" cy="457200"/>
          </a:xfrm>
          <a:prstGeom prst="rect">
            <a:avLst/>
          </a:prstGeom>
          <a:noFill/>
          <a:ln w="9525">
            <a:noFill/>
            <a:miter lim="800000"/>
            <a:headEnd/>
            <a:tailEnd/>
          </a:ln>
          <a:effectLst/>
        </p:spPr>
        <p:txBody>
          <a:bodyPr>
            <a:spAutoFit/>
          </a:bodyPr>
          <a:lstStyle/>
          <a:p>
            <a:pPr>
              <a:spcBef>
                <a:spcPct val="50000"/>
              </a:spcBef>
            </a:pPr>
            <a:r>
              <a:rPr lang="en-GB"/>
              <a:t>Action plan</a:t>
            </a:r>
          </a:p>
        </p:txBody>
      </p:sp>
      <p:cxnSp>
        <p:nvCxnSpPr>
          <p:cNvPr id="59402" name="AutoShape 2058"/>
          <p:cNvCxnSpPr>
            <a:cxnSpLocks noChangeShapeType="1"/>
          </p:cNvCxnSpPr>
          <p:nvPr/>
        </p:nvCxnSpPr>
        <p:spPr bwMode="auto">
          <a:xfrm flipV="1">
            <a:off x="2286000" y="2209800"/>
            <a:ext cx="1219200" cy="609600"/>
          </a:xfrm>
          <a:prstGeom prst="straightConnector1">
            <a:avLst/>
          </a:prstGeom>
          <a:noFill/>
          <a:ln w="9525">
            <a:solidFill>
              <a:schemeClr val="tx1"/>
            </a:solidFill>
            <a:round/>
            <a:headEnd/>
            <a:tailEnd type="triangle" w="med" len="med"/>
          </a:ln>
          <a:effectLst/>
        </p:spPr>
      </p:cxnSp>
      <p:cxnSp>
        <p:nvCxnSpPr>
          <p:cNvPr id="59403" name="AutoShape 2059"/>
          <p:cNvCxnSpPr>
            <a:cxnSpLocks noChangeShapeType="1"/>
          </p:cNvCxnSpPr>
          <p:nvPr/>
        </p:nvCxnSpPr>
        <p:spPr bwMode="auto">
          <a:xfrm>
            <a:off x="5715000" y="2209800"/>
            <a:ext cx="914400" cy="533400"/>
          </a:xfrm>
          <a:prstGeom prst="straightConnector1">
            <a:avLst/>
          </a:prstGeom>
          <a:noFill/>
          <a:ln w="9525">
            <a:solidFill>
              <a:schemeClr val="tx1"/>
            </a:solidFill>
            <a:round/>
            <a:headEnd/>
            <a:tailEnd type="triangle" w="med" len="med"/>
          </a:ln>
          <a:effectLst/>
        </p:spPr>
      </p:cxnSp>
      <p:cxnSp>
        <p:nvCxnSpPr>
          <p:cNvPr id="59405" name="AutoShape 2061"/>
          <p:cNvCxnSpPr>
            <a:cxnSpLocks noChangeShapeType="1"/>
          </p:cNvCxnSpPr>
          <p:nvPr/>
        </p:nvCxnSpPr>
        <p:spPr bwMode="auto">
          <a:xfrm>
            <a:off x="7010400" y="3505200"/>
            <a:ext cx="0" cy="762000"/>
          </a:xfrm>
          <a:prstGeom prst="straightConnector1">
            <a:avLst/>
          </a:prstGeom>
          <a:noFill/>
          <a:ln w="9525">
            <a:solidFill>
              <a:schemeClr val="tx1"/>
            </a:solidFill>
            <a:round/>
            <a:headEnd/>
            <a:tailEnd type="triangle" w="med" len="med"/>
          </a:ln>
          <a:effectLst/>
        </p:spPr>
      </p:cxnSp>
      <p:sp>
        <p:nvSpPr>
          <p:cNvPr id="59406" name="Line 2062"/>
          <p:cNvSpPr>
            <a:spLocks noChangeShapeType="1"/>
          </p:cNvSpPr>
          <p:nvPr/>
        </p:nvSpPr>
        <p:spPr bwMode="auto">
          <a:xfrm flipH="1">
            <a:off x="5638800" y="5029200"/>
            <a:ext cx="1143000" cy="685800"/>
          </a:xfrm>
          <a:prstGeom prst="line">
            <a:avLst/>
          </a:prstGeom>
          <a:noFill/>
          <a:ln w="9525">
            <a:solidFill>
              <a:schemeClr val="tx1"/>
            </a:solidFill>
            <a:round/>
            <a:headEnd/>
            <a:tailEnd type="triangle" w="med" len="med"/>
          </a:ln>
          <a:effectLst/>
        </p:spPr>
        <p:txBody>
          <a:bodyPr wrap="none"/>
          <a:lstStyle/>
          <a:p>
            <a:endParaRPr lang="en-GB"/>
          </a:p>
        </p:txBody>
      </p:sp>
      <p:sp>
        <p:nvSpPr>
          <p:cNvPr id="59407" name="Line 2063"/>
          <p:cNvSpPr>
            <a:spLocks noChangeShapeType="1"/>
          </p:cNvSpPr>
          <p:nvPr/>
        </p:nvSpPr>
        <p:spPr bwMode="auto">
          <a:xfrm flipH="1" flipV="1">
            <a:off x="2590800" y="5029200"/>
            <a:ext cx="1219200" cy="685800"/>
          </a:xfrm>
          <a:prstGeom prst="line">
            <a:avLst/>
          </a:prstGeom>
          <a:noFill/>
          <a:ln w="9525">
            <a:solidFill>
              <a:schemeClr val="tx1"/>
            </a:solidFill>
            <a:round/>
            <a:headEnd/>
            <a:tailEnd type="triangle" w="med" len="med"/>
          </a:ln>
          <a:effectLst/>
        </p:spPr>
        <p:txBody>
          <a:bodyPr wrap="none"/>
          <a:lstStyle/>
          <a:p>
            <a:endParaRPr lang="en-GB"/>
          </a:p>
        </p:txBody>
      </p:sp>
      <p:sp>
        <p:nvSpPr>
          <p:cNvPr id="59408" name="Line 2064"/>
          <p:cNvSpPr>
            <a:spLocks noChangeShapeType="1"/>
          </p:cNvSpPr>
          <p:nvPr/>
        </p:nvSpPr>
        <p:spPr bwMode="auto">
          <a:xfrm flipV="1">
            <a:off x="2133600" y="3505200"/>
            <a:ext cx="0" cy="838200"/>
          </a:xfrm>
          <a:prstGeom prst="line">
            <a:avLst/>
          </a:prstGeom>
          <a:noFill/>
          <a:ln w="9525">
            <a:solidFill>
              <a:schemeClr val="tx1"/>
            </a:solidFill>
            <a:round/>
            <a:headEnd/>
            <a:tailEnd type="triangle" w="med" len="med"/>
          </a:ln>
          <a:effectLst/>
        </p:spPr>
        <p:txBody>
          <a:bodyPr wrap="none"/>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Task</a:t>
            </a:r>
            <a:endParaRPr lang="en-GB" dirty="0"/>
          </a:p>
        </p:txBody>
      </p:sp>
      <p:sp>
        <p:nvSpPr>
          <p:cNvPr id="3" name="Content Placeholder 2"/>
          <p:cNvSpPr>
            <a:spLocks noGrp="1"/>
          </p:cNvSpPr>
          <p:nvPr>
            <p:ph idx="1"/>
          </p:nvPr>
        </p:nvSpPr>
        <p:spPr/>
        <p:txBody>
          <a:bodyPr/>
          <a:lstStyle/>
          <a:p>
            <a:endParaRPr lang="en-GB" dirty="0" smtClean="0"/>
          </a:p>
          <a:p>
            <a:r>
              <a:rPr lang="en-GB" dirty="0" smtClean="0"/>
              <a:t>Choose one of your examples from your observation week</a:t>
            </a:r>
          </a:p>
          <a:p>
            <a:r>
              <a:rPr lang="en-GB" dirty="0" smtClean="0"/>
              <a:t>Think back and expand your thoughts and reflective skills by completing the </a:t>
            </a:r>
            <a:r>
              <a:rPr lang="en-GB" dirty="0" err="1" smtClean="0"/>
              <a:t>proforma</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9854932"/>
              </p:ext>
            </p:extLst>
          </p:nvPr>
        </p:nvGraphicFramePr>
        <p:xfrm>
          <a:off x="323528" y="260648"/>
          <a:ext cx="8622036" cy="6227064"/>
        </p:xfrm>
        <a:graphic>
          <a:graphicData uri="http://schemas.openxmlformats.org/drawingml/2006/table">
            <a:tbl>
              <a:tblPr firstRow="1" bandRow="1">
                <a:tableStyleId>{5C22544A-7EE6-4342-B048-85BDC9FD1C3A}</a:tableStyleId>
              </a:tblPr>
              <a:tblGrid>
                <a:gridCol w="4311018"/>
                <a:gridCol w="4311018"/>
              </a:tblGrid>
              <a:tr h="1673390">
                <a:tc gridSpan="2">
                  <a:txBody>
                    <a:bodyPr/>
                    <a:lstStyle/>
                    <a:p>
                      <a:r>
                        <a:rPr lang="en-GB" dirty="0" smtClean="0"/>
                        <a:t>Describe a recent experience in your professional life  </a:t>
                      </a:r>
                    </a:p>
                    <a:p>
                      <a:endParaRPr lang="en-GB" dirty="0" smtClean="0">
                        <a:solidFill>
                          <a:srgbClr val="FFFF00"/>
                        </a:solidFill>
                      </a:endParaRPr>
                    </a:p>
                    <a:p>
                      <a:r>
                        <a:rPr lang="en-GB" dirty="0" smtClean="0">
                          <a:solidFill>
                            <a:srgbClr val="FFFF00"/>
                          </a:solidFill>
                        </a:rPr>
                        <a:t>Context</a:t>
                      </a:r>
                    </a:p>
                    <a:p>
                      <a:pPr eaLnBrk="1" hangingPunct="1"/>
                      <a:r>
                        <a:rPr lang="en-GB" dirty="0" smtClean="0">
                          <a:solidFill>
                            <a:srgbClr val="FFFF00"/>
                          </a:solidFill>
                          <a:cs typeface="Tahoma" pitchFamily="34" charset="0"/>
                        </a:rPr>
                        <a:t>What happened?</a:t>
                      </a:r>
                    </a:p>
                    <a:p>
                      <a:pPr eaLnBrk="1" hangingPunct="1"/>
                      <a:r>
                        <a:rPr lang="en-GB" dirty="0" smtClean="0">
                          <a:solidFill>
                            <a:srgbClr val="FFFF00"/>
                          </a:solidFill>
                          <a:cs typeface="Tahoma" pitchFamily="34" charset="0"/>
                        </a:rPr>
                        <a:t>Who was involved?</a:t>
                      </a:r>
                      <a:endParaRPr lang="en-GB" dirty="0" smtClean="0">
                        <a:solidFill>
                          <a:srgbClr val="FFFF00"/>
                        </a:solidFill>
                        <a:cs typeface="Times New Roman" pitchFamily="18" charset="0"/>
                      </a:endParaRPr>
                    </a:p>
                    <a:p>
                      <a:pPr eaLnBrk="1" hangingPunct="1"/>
                      <a:r>
                        <a:rPr lang="en-GB" dirty="0" smtClean="0">
                          <a:solidFill>
                            <a:srgbClr val="FFFF00"/>
                          </a:solidFill>
                          <a:cs typeface="Tahoma" pitchFamily="34" charset="0"/>
                        </a:rPr>
                        <a:t>What was the context for the event?</a:t>
                      </a:r>
                    </a:p>
                    <a:p>
                      <a:pPr eaLnBrk="1" hangingPunct="1"/>
                      <a:r>
                        <a:rPr lang="en-GB" dirty="0" smtClean="0">
                          <a:solidFill>
                            <a:srgbClr val="FFFF00"/>
                          </a:solidFill>
                          <a:cs typeface="Tahoma" pitchFamily="34" charset="0"/>
                        </a:rPr>
                        <a:t>Why is the event important to you?</a:t>
                      </a:r>
                      <a:endParaRPr lang="en-GB" dirty="0" smtClean="0">
                        <a:solidFill>
                          <a:srgbClr val="FFFF00"/>
                        </a:solidFill>
                        <a:cs typeface="Times New Roman" pitchFamily="18" charset="0"/>
                      </a:endParaRPr>
                    </a:p>
                  </a:txBody>
                  <a:tcPr/>
                </a:tc>
                <a:tc hMerge="1">
                  <a:txBody>
                    <a:bodyPr/>
                    <a:lstStyle/>
                    <a:p>
                      <a:endParaRPr lang="en-GB"/>
                    </a:p>
                  </a:txBody>
                  <a:tcPr/>
                </a:tc>
              </a:tr>
              <a:tr h="1999018">
                <a:tc>
                  <a:txBody>
                    <a:bodyPr/>
                    <a:lstStyle/>
                    <a:p>
                      <a:r>
                        <a:rPr lang="en-GB" dirty="0" smtClean="0"/>
                        <a:t>What did you do..</a:t>
                      </a:r>
                    </a:p>
                    <a:p>
                      <a:endParaRPr lang="en-GB" dirty="0" smtClean="0">
                        <a:solidFill>
                          <a:srgbClr val="7030A0"/>
                        </a:solidFill>
                      </a:endParaRPr>
                    </a:p>
                    <a:p>
                      <a:r>
                        <a:rPr lang="en-GB" dirty="0" smtClean="0">
                          <a:solidFill>
                            <a:srgbClr val="7030A0"/>
                          </a:solidFill>
                        </a:rPr>
                        <a:t>Context</a:t>
                      </a:r>
                    </a:p>
                    <a:p>
                      <a:r>
                        <a:rPr lang="en-GB" dirty="0" smtClean="0">
                          <a:solidFill>
                            <a:srgbClr val="7030A0"/>
                          </a:solidFill>
                        </a:rPr>
                        <a:t>Thoughts / feelings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7030A0"/>
                          </a:solidFill>
                        </a:rPr>
                        <a:t>What happened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7030A0"/>
                          </a:solidFill>
                          <a:cs typeface="Tahoma" pitchFamily="34" charset="0"/>
                        </a:rPr>
                        <a:t>How did you respond to the event?</a:t>
                      </a:r>
                    </a:p>
                  </a:txBody>
                  <a:tcPr/>
                </a:tc>
                <a:tc>
                  <a:txBody>
                    <a:bodyPr/>
                    <a:lstStyle/>
                    <a:p>
                      <a:r>
                        <a:rPr lang="en-GB" dirty="0" smtClean="0"/>
                        <a:t>And why?</a:t>
                      </a:r>
                    </a:p>
                    <a:p>
                      <a:endParaRPr lang="en-GB" dirty="0" smtClean="0">
                        <a:solidFill>
                          <a:srgbClr val="7030A0"/>
                        </a:solidFill>
                      </a:endParaRPr>
                    </a:p>
                    <a:p>
                      <a:r>
                        <a:rPr lang="en-GB" dirty="0" smtClean="0">
                          <a:solidFill>
                            <a:srgbClr val="7030A0"/>
                          </a:solidFill>
                        </a:rPr>
                        <a:t>Thoughts / feelings </a:t>
                      </a:r>
                    </a:p>
                    <a:p>
                      <a:pPr eaLnBrk="1" hangingPunct="1"/>
                      <a:r>
                        <a:rPr lang="en-GB" dirty="0" smtClean="0">
                          <a:solidFill>
                            <a:srgbClr val="7030A0"/>
                          </a:solidFill>
                        </a:rPr>
                        <a:t>Analysis </a:t>
                      </a:r>
                    </a:p>
                    <a:p>
                      <a:pPr eaLnBrk="1" hangingPunct="1"/>
                      <a:r>
                        <a:rPr lang="en-GB" dirty="0" smtClean="0">
                          <a:solidFill>
                            <a:srgbClr val="7030A0"/>
                          </a:solidFill>
                          <a:cs typeface="Tahoma" pitchFamily="34" charset="0"/>
                        </a:rPr>
                        <a:t>What were you thinking at the time? (during/after)</a:t>
                      </a:r>
                    </a:p>
                    <a:p>
                      <a:pPr eaLnBrk="1" hangingPunct="1"/>
                      <a:r>
                        <a:rPr lang="en-GB" dirty="0" smtClean="0">
                          <a:solidFill>
                            <a:srgbClr val="7030A0"/>
                          </a:solidFill>
                          <a:cs typeface="Tahoma" pitchFamily="34" charset="0"/>
                        </a:rPr>
                        <a:t>What was most demanding / rewarding</a:t>
                      </a:r>
                      <a:endParaRPr lang="en-GB" dirty="0">
                        <a:solidFill>
                          <a:srgbClr val="7030A0"/>
                        </a:solidFill>
                      </a:endParaRPr>
                    </a:p>
                  </a:txBody>
                  <a:tcPr/>
                </a:tc>
              </a:tr>
              <a:tr h="2146377">
                <a:tc>
                  <a:txBody>
                    <a:bodyPr/>
                    <a:lstStyle/>
                    <a:p>
                      <a:r>
                        <a:rPr lang="en-GB" dirty="0" smtClean="0"/>
                        <a:t>What went well…</a:t>
                      </a:r>
                    </a:p>
                    <a:p>
                      <a:pPr eaLnBrk="1" hangingPunct="1"/>
                      <a:endParaRPr lang="en-GB" dirty="0" smtClean="0">
                        <a:solidFill>
                          <a:srgbClr val="7030A0"/>
                        </a:solidFill>
                        <a:cs typeface="Tahoma" pitchFamily="34" charset="0"/>
                      </a:endParaRPr>
                    </a:p>
                    <a:p>
                      <a:pPr eaLnBrk="1" hangingPunct="1"/>
                      <a:r>
                        <a:rPr lang="en-GB" dirty="0" smtClean="0">
                          <a:solidFill>
                            <a:srgbClr val="7030A0"/>
                          </a:solidFill>
                          <a:cs typeface="Tahoma" pitchFamily="34" charset="0"/>
                        </a:rPr>
                        <a:t>How did you respond to the event?</a:t>
                      </a:r>
                    </a:p>
                    <a:p>
                      <a:pPr eaLnBrk="1" hangingPunct="1"/>
                      <a:r>
                        <a:rPr lang="en-GB" dirty="0" smtClean="0">
                          <a:solidFill>
                            <a:srgbClr val="7030A0"/>
                          </a:solidFill>
                          <a:cs typeface="Tahoma" pitchFamily="34" charset="0"/>
                        </a:rPr>
                        <a:t>What were you thinking at the time? (during/after)</a:t>
                      </a:r>
                    </a:p>
                    <a:p>
                      <a:pPr eaLnBrk="1" hangingPunct="1"/>
                      <a:r>
                        <a:rPr lang="en-GB" dirty="0" smtClean="0">
                          <a:solidFill>
                            <a:srgbClr val="7030A0"/>
                          </a:solidFill>
                          <a:cs typeface="Tahoma" pitchFamily="34" charset="0"/>
                        </a:rPr>
                        <a:t>What was most demanding / rewarding</a:t>
                      </a:r>
                    </a:p>
                    <a:p>
                      <a:pPr eaLnBrk="1" hangingPunct="1"/>
                      <a:r>
                        <a:rPr lang="en-GB" dirty="0" smtClean="0">
                          <a:solidFill>
                            <a:srgbClr val="7030A0"/>
                          </a:solidFill>
                          <a:cs typeface="Tahoma" pitchFamily="34" charset="0"/>
                        </a:rPr>
                        <a:t>What helped?</a:t>
                      </a:r>
                      <a:endParaRPr lang="en-GB" dirty="0">
                        <a:solidFill>
                          <a:srgbClr val="7030A0"/>
                        </a:solidFill>
                      </a:endParaRPr>
                    </a:p>
                  </a:txBody>
                  <a:tcPr/>
                </a:tc>
                <a:tc>
                  <a:txBody>
                    <a:bodyPr/>
                    <a:lstStyle/>
                    <a:p>
                      <a:r>
                        <a:rPr lang="en-GB" dirty="0" smtClean="0"/>
                        <a:t>And what could have been better?</a:t>
                      </a:r>
                    </a:p>
                    <a:p>
                      <a:endParaRPr lang="en-GB" dirty="0" smtClean="0">
                        <a:solidFill>
                          <a:srgbClr val="7030A0"/>
                        </a:solidFill>
                      </a:endParaRPr>
                    </a:p>
                    <a:p>
                      <a:r>
                        <a:rPr lang="en-GB" dirty="0" smtClean="0">
                          <a:solidFill>
                            <a:srgbClr val="7030A0"/>
                          </a:solidFill>
                        </a:rPr>
                        <a:t>Analysis</a:t>
                      </a:r>
                    </a:p>
                    <a:p>
                      <a:r>
                        <a:rPr lang="en-GB" dirty="0" smtClean="0">
                          <a:solidFill>
                            <a:srgbClr val="7030A0"/>
                          </a:solidFill>
                        </a:rPr>
                        <a:t>Evaluation good / bad</a:t>
                      </a:r>
                    </a:p>
                    <a:p>
                      <a:r>
                        <a:rPr lang="en-GB" dirty="0" smtClean="0">
                          <a:solidFill>
                            <a:srgbClr val="7030A0"/>
                          </a:solidFill>
                        </a:rPr>
                        <a:t>What hindered?</a:t>
                      </a:r>
                    </a:p>
                    <a:p>
                      <a:pPr eaLnBrk="1" hangingPunct="1">
                        <a:lnSpc>
                          <a:spcPct val="90000"/>
                        </a:lnSpc>
                      </a:pPr>
                      <a:r>
                        <a:rPr lang="en-GB" sz="1800" dirty="0" smtClean="0">
                          <a:solidFill>
                            <a:srgbClr val="7030A0"/>
                          </a:solidFill>
                          <a:cs typeface="Tahoma" pitchFamily="34" charset="0"/>
                        </a:rPr>
                        <a:t>What assumptions, beliefs, values, intuitions underpinned the response/reaction?</a:t>
                      </a:r>
                    </a:p>
                  </a:txBody>
                  <a:tcPr/>
                </a:tc>
              </a:tr>
            </a:tbl>
          </a:graphicData>
        </a:graphic>
      </p:graphicFrame>
      <p:sp>
        <p:nvSpPr>
          <p:cNvPr id="5" name="TextBox 4"/>
          <p:cNvSpPr txBox="1"/>
          <p:nvPr/>
        </p:nvSpPr>
        <p:spPr>
          <a:xfrm>
            <a:off x="1820051" y="6382543"/>
            <a:ext cx="3312368" cy="461665"/>
          </a:xfrm>
          <a:prstGeom prst="rect">
            <a:avLst/>
          </a:prstGeom>
          <a:noFill/>
        </p:spPr>
        <p:txBody>
          <a:bodyPr wrap="square" rtlCol="0">
            <a:spAutoFit/>
          </a:bodyPr>
          <a:lstStyle/>
          <a:p>
            <a:r>
              <a:rPr lang="en-GB" dirty="0" smtClean="0"/>
              <a:t>Continued next slide</a:t>
            </a:r>
            <a:endParaRPr lang="en-GB" dirty="0"/>
          </a:p>
        </p:txBody>
      </p:sp>
    </p:spTree>
    <p:extLst>
      <p:ext uri="{BB962C8B-B14F-4D97-AF65-F5344CB8AC3E}">
        <p14:creationId xmlns:p14="http://schemas.microsoft.com/office/powerpoint/2010/main" val="1740353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6646106"/>
              </p:ext>
            </p:extLst>
          </p:nvPr>
        </p:nvGraphicFramePr>
        <p:xfrm>
          <a:off x="395536" y="1052736"/>
          <a:ext cx="8280920" cy="4983480"/>
        </p:xfrm>
        <a:graphic>
          <a:graphicData uri="http://schemas.openxmlformats.org/drawingml/2006/table">
            <a:tbl>
              <a:tblPr firstRow="1" bandRow="1">
                <a:tableStyleId>{5C22544A-7EE6-4342-B048-85BDC9FD1C3A}</a:tableStyleId>
              </a:tblPr>
              <a:tblGrid>
                <a:gridCol w="8280920"/>
              </a:tblGrid>
              <a:tr h="2580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would you now do differently, faced with a similar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FF00"/>
                          </a:solidFill>
                        </a:rPr>
                        <a:t>Conclusion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FF00"/>
                          </a:solidFill>
                        </a:rPr>
                        <a:t>What else could be done</a:t>
                      </a:r>
                    </a:p>
                    <a:p>
                      <a:pPr eaLnBrk="1" hangingPunct="1">
                        <a:lnSpc>
                          <a:spcPct val="90000"/>
                        </a:lnSpc>
                      </a:pPr>
                      <a:r>
                        <a:rPr lang="en-GB" dirty="0" smtClean="0">
                          <a:solidFill>
                            <a:srgbClr val="FFFF00"/>
                          </a:solidFill>
                        </a:rPr>
                        <a:t>Alternative actions or approaches</a:t>
                      </a:r>
                    </a:p>
                    <a:p>
                      <a:pPr eaLnBrk="1" hangingPunct="1">
                        <a:lnSpc>
                          <a:spcPct val="90000"/>
                        </a:lnSpc>
                      </a:pPr>
                      <a:r>
                        <a:rPr lang="en-GB" sz="1800" dirty="0" smtClean="0">
                          <a:solidFill>
                            <a:srgbClr val="FFFF00"/>
                          </a:solidFill>
                          <a:cs typeface="Tahoma" pitchFamily="34" charset="0"/>
                        </a:rPr>
                        <a:t>What is the significance of what happened? </a:t>
                      </a:r>
                    </a:p>
                    <a:p>
                      <a:pPr eaLnBrk="1" hangingPunct="1">
                        <a:lnSpc>
                          <a:spcPct val="90000"/>
                        </a:lnSpc>
                      </a:pPr>
                      <a:r>
                        <a:rPr lang="en-GB" sz="1800" dirty="0" smtClean="0">
                          <a:solidFill>
                            <a:srgbClr val="FFFF00"/>
                          </a:solidFill>
                          <a:cs typeface="Tahoma" pitchFamily="34" charset="0"/>
                        </a:rPr>
                        <a:t>What else do I need to consider to understand better what happened and why?</a:t>
                      </a:r>
                    </a:p>
                    <a:p>
                      <a:pPr eaLnBrk="1" hangingPunct="1">
                        <a:lnSpc>
                          <a:spcPct val="90000"/>
                        </a:lnSpc>
                      </a:pPr>
                      <a:r>
                        <a:rPr lang="en-GB" sz="1800" dirty="0" smtClean="0">
                          <a:solidFill>
                            <a:srgbClr val="FFFF00"/>
                          </a:solidFill>
                          <a:cs typeface="Tahoma" pitchFamily="34" charset="0"/>
                        </a:rPr>
                        <a:t>What sense can I make of the event/situation?</a:t>
                      </a:r>
                    </a:p>
                    <a:p>
                      <a:endParaRPr lang="en-GB" dirty="0"/>
                    </a:p>
                  </a:txBody>
                  <a:tcPr/>
                </a:tc>
              </a:tr>
              <a:tr h="2142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Describe what you have learnt from this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7030A0"/>
                          </a:solidFill>
                          <a:cs typeface="Tahoma" pitchFamily="34" charset="0"/>
                        </a:rPr>
                        <a:t>In what ways was the sequence of events connected?</a:t>
                      </a:r>
                    </a:p>
                    <a:p>
                      <a:pPr eaLnBrk="1" hangingPunct="1">
                        <a:spcBef>
                          <a:spcPts val="0"/>
                        </a:spcBef>
                      </a:pPr>
                      <a:r>
                        <a:rPr lang="en-GB" sz="1800" dirty="0" smtClean="0">
                          <a:solidFill>
                            <a:srgbClr val="7030A0"/>
                          </a:solidFill>
                          <a:cs typeface="Tahoma" pitchFamily="34" charset="0"/>
                        </a:rPr>
                        <a:t>How did it influence or change: me, my learning, my practice?</a:t>
                      </a:r>
                    </a:p>
                    <a:p>
                      <a:pPr eaLnBrk="1" hangingPunct="1">
                        <a:spcBef>
                          <a:spcPts val="0"/>
                        </a:spcBef>
                      </a:pPr>
                      <a:r>
                        <a:rPr lang="en-GB" sz="1800" dirty="0" smtClean="0">
                          <a:solidFill>
                            <a:srgbClr val="7030A0"/>
                          </a:solidFill>
                          <a:cs typeface="Tahoma" pitchFamily="34" charset="0"/>
                        </a:rPr>
                        <a:t>What action would I take in a similar situation?</a:t>
                      </a:r>
                    </a:p>
                    <a:p>
                      <a:pPr eaLnBrk="1" hangingPunct="1">
                        <a:spcBef>
                          <a:spcPts val="0"/>
                        </a:spcBef>
                      </a:pPr>
                      <a:r>
                        <a:rPr lang="en-GB" sz="1800" dirty="0" smtClean="0">
                          <a:solidFill>
                            <a:srgbClr val="7030A0"/>
                          </a:solidFill>
                          <a:cs typeface="Tahoma" pitchFamily="34" charset="0"/>
                        </a:rPr>
                        <a:t>What do you need to learn?</a:t>
                      </a:r>
                    </a:p>
                    <a:p>
                      <a:pPr eaLnBrk="1" hangingPunct="1">
                        <a:spcBef>
                          <a:spcPts val="0"/>
                        </a:spcBef>
                      </a:pPr>
                      <a:r>
                        <a:rPr lang="en-GB" sz="1800" dirty="0" smtClean="0">
                          <a:solidFill>
                            <a:srgbClr val="7030A0"/>
                          </a:solidFill>
                          <a:cs typeface="Tahoma" pitchFamily="34" charset="0"/>
                        </a:rPr>
                        <a:t>How might you learn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smtClean="0">
                        <a:cs typeface="Tahoma" pitchFamily="34" charset="0"/>
                      </a:endParaRPr>
                    </a:p>
                  </a:txBody>
                  <a:tcPr/>
                </a:tc>
              </a:tr>
            </a:tbl>
          </a:graphicData>
        </a:graphic>
      </p:graphicFrame>
    </p:spTree>
    <p:extLst>
      <p:ext uri="{BB962C8B-B14F-4D97-AF65-F5344CB8AC3E}">
        <p14:creationId xmlns:p14="http://schemas.microsoft.com/office/powerpoint/2010/main" val="133553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C:\Documents and Settings\amdeaves\Local Settings\Temporary Internet Files\Content.IE5\B5914F7P\MPj0422283000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quick tips to start reflection</a:t>
            </a:r>
            <a:endParaRPr lang="en-GB" dirty="0"/>
          </a:p>
        </p:txBody>
      </p:sp>
      <p:sp>
        <p:nvSpPr>
          <p:cNvPr id="3" name="Content Placeholder 2"/>
          <p:cNvSpPr>
            <a:spLocks noGrp="1"/>
          </p:cNvSpPr>
          <p:nvPr>
            <p:ph idx="1"/>
          </p:nvPr>
        </p:nvSpPr>
        <p:spPr/>
        <p:txBody>
          <a:bodyPr/>
          <a:lstStyle/>
          <a:p>
            <a:r>
              <a:rPr lang="en-GB" sz="2800" dirty="0" smtClean="0"/>
              <a:t>Initial write as if you are talking to a confident – imagine their probing questions?</a:t>
            </a:r>
          </a:p>
          <a:p>
            <a:r>
              <a:rPr lang="en-GB" sz="2800" dirty="0" smtClean="0"/>
              <a:t>Talk – share your reflections with peers</a:t>
            </a:r>
          </a:p>
          <a:p>
            <a:r>
              <a:rPr lang="en-GB" sz="2800" dirty="0" smtClean="0"/>
              <a:t>Use a model to frame your reflections</a:t>
            </a:r>
          </a:p>
          <a:p>
            <a:r>
              <a:rPr lang="en-GB" sz="2800" dirty="0" smtClean="0"/>
              <a:t>Go beyond describing – follow up with the question – so what?</a:t>
            </a:r>
          </a:p>
          <a:p>
            <a:r>
              <a:rPr lang="en-GB" sz="2800" dirty="0" smtClean="0"/>
              <a:t>Write quickly / naturally at first then add layers,  answer questions, develop themes</a:t>
            </a:r>
            <a:endParaRPr lang="en-GB" sz="2800" dirty="0"/>
          </a:p>
        </p:txBody>
      </p:sp>
    </p:spTree>
    <p:extLst>
      <p:ext uri="{BB962C8B-B14F-4D97-AF65-F5344CB8AC3E}">
        <p14:creationId xmlns:p14="http://schemas.microsoft.com/office/powerpoint/2010/main" val="311580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r>
              <a:rPr lang="en-GB"/>
              <a:t>Critical Thinking</a:t>
            </a:r>
          </a:p>
        </p:txBody>
      </p:sp>
      <p:sp>
        <p:nvSpPr>
          <p:cNvPr id="14339" name="Content Placeholder 2"/>
          <p:cNvSpPr>
            <a:spLocks noGrp="1"/>
          </p:cNvSpPr>
          <p:nvPr>
            <p:ph idx="4294967295"/>
          </p:nvPr>
        </p:nvSpPr>
        <p:spPr/>
        <p:txBody>
          <a:bodyPr/>
          <a:lstStyle/>
          <a:p>
            <a:r>
              <a:rPr lang="en-GB" dirty="0"/>
              <a:t>Achieved by recognizing and analyzing multiple perspectives and is essential to problem solving </a:t>
            </a:r>
          </a:p>
          <a:p>
            <a:r>
              <a:rPr lang="en-GB" dirty="0" smtClean="0"/>
              <a:t>Meta-cognition</a:t>
            </a:r>
            <a:endParaRPr lang="en-GB" dirty="0"/>
          </a:p>
          <a:p>
            <a:r>
              <a:rPr lang="en-GB" dirty="0"/>
              <a:t>Systematic critical enquiry will lead to a better understanding of practice</a:t>
            </a:r>
          </a:p>
          <a:p>
            <a:r>
              <a:rPr lang="en-GB" dirty="0"/>
              <a:t>Questioning and challenging existing beliefs, values, customs and rituals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Documents and Settings\amdeaves\Local Settings\Temporary Internet Files\Content.IE5\7NZQKN7G\MPj0433142000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Goodman’s levels of reflection</a:t>
            </a:r>
            <a:endParaRPr lang="en-GB" dirty="0"/>
          </a:p>
        </p:txBody>
      </p:sp>
      <p:sp>
        <p:nvSpPr>
          <p:cNvPr id="3" name="Content Placeholder 2"/>
          <p:cNvSpPr>
            <a:spLocks noGrp="1"/>
          </p:cNvSpPr>
          <p:nvPr>
            <p:ph idx="1"/>
          </p:nvPr>
        </p:nvSpPr>
        <p:spPr/>
        <p:txBody>
          <a:bodyPr/>
          <a:lstStyle/>
          <a:p>
            <a:r>
              <a:rPr lang="en-GB" dirty="0" smtClean="0"/>
              <a:t>There are several frameworks which can be used to facilitate the process of reflection and reflective writing.  One of the simplest was developed by Goodman (1984) who suggested that there are 3 levels of reflection that a practitioner can achieve.</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1</a:t>
            </a:r>
            <a:endParaRPr lang="en-GB" dirty="0"/>
          </a:p>
        </p:txBody>
      </p:sp>
      <p:sp>
        <p:nvSpPr>
          <p:cNvPr id="3" name="Content Placeholder 2"/>
          <p:cNvSpPr>
            <a:spLocks noGrp="1"/>
          </p:cNvSpPr>
          <p:nvPr>
            <p:ph idx="1"/>
          </p:nvPr>
        </p:nvSpPr>
        <p:spPr>
          <a:xfrm>
            <a:off x="1173163" y="1484784"/>
            <a:ext cx="7772400" cy="4611216"/>
          </a:xfrm>
        </p:spPr>
        <p:txBody>
          <a:bodyPr/>
          <a:lstStyle/>
          <a:p>
            <a:r>
              <a:rPr lang="en-GB" dirty="0" smtClean="0"/>
              <a:t>Reflection to reach given objectives.  These usually relate to efficiency, effectiveness and accountability of own actions.</a:t>
            </a:r>
          </a:p>
          <a:p>
            <a:pPr lvl="1"/>
            <a:r>
              <a:rPr lang="en-GB" dirty="0" smtClean="0"/>
              <a:t>Mainly descriptive in nature</a:t>
            </a:r>
          </a:p>
          <a:p>
            <a:pPr lvl="1"/>
            <a:r>
              <a:rPr lang="en-GB" dirty="0" smtClean="0"/>
              <a:t>Identify key features</a:t>
            </a:r>
          </a:p>
          <a:p>
            <a:pPr lvl="1"/>
            <a:r>
              <a:rPr lang="en-GB" dirty="0" smtClean="0"/>
              <a:t>Recording of basic facts</a:t>
            </a:r>
          </a:p>
          <a:p>
            <a:pPr lvl="1"/>
            <a:r>
              <a:rPr lang="en-GB" dirty="0" smtClean="0"/>
              <a:t>Indication of some awareness of what has happened</a:t>
            </a:r>
          </a:p>
          <a:p>
            <a:pPr lvl="1"/>
            <a:r>
              <a:rPr lang="en-GB" dirty="0" smtClean="0"/>
              <a:t>Some learning indicated</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p:txBody>
          <a:bodyPr/>
          <a:lstStyle/>
          <a:p>
            <a:r>
              <a:rPr lang="en-GB" dirty="0">
                <a:latin typeface="+mn-lt"/>
              </a:rPr>
              <a:t>Objectives </a:t>
            </a:r>
          </a:p>
        </p:txBody>
      </p:sp>
      <p:sp>
        <p:nvSpPr>
          <p:cNvPr id="3075" name="Content Placeholder 2"/>
          <p:cNvSpPr>
            <a:spLocks noGrp="1"/>
          </p:cNvSpPr>
          <p:nvPr>
            <p:ph idx="4294967295"/>
          </p:nvPr>
        </p:nvSpPr>
        <p:spPr/>
        <p:txBody>
          <a:bodyPr/>
          <a:lstStyle/>
          <a:p>
            <a:r>
              <a:rPr lang="en-GB" dirty="0"/>
              <a:t>To increase knowledge of reflective practice</a:t>
            </a:r>
          </a:p>
          <a:p>
            <a:r>
              <a:rPr lang="en-GB" dirty="0"/>
              <a:t>To </a:t>
            </a:r>
            <a:r>
              <a:rPr lang="en-GB" dirty="0" smtClean="0"/>
              <a:t>review models </a:t>
            </a:r>
            <a:r>
              <a:rPr lang="en-GB" dirty="0"/>
              <a:t>of reflection</a:t>
            </a:r>
          </a:p>
          <a:p>
            <a:r>
              <a:rPr lang="en-GB" dirty="0"/>
              <a:t>To </a:t>
            </a:r>
            <a:r>
              <a:rPr lang="en-GB" dirty="0" smtClean="0"/>
              <a:t>understand the role of critical </a:t>
            </a:r>
            <a:r>
              <a:rPr lang="en-GB" dirty="0"/>
              <a:t>reflection </a:t>
            </a:r>
            <a:r>
              <a:rPr lang="en-GB" dirty="0" smtClean="0"/>
              <a:t>on clinical placement</a:t>
            </a:r>
          </a:p>
          <a:p>
            <a:r>
              <a:rPr lang="en-GB" dirty="0" smtClean="0"/>
              <a:t>To understand the role of reflection within physiotherapy practice</a:t>
            </a:r>
          </a:p>
          <a:p>
            <a:r>
              <a:rPr lang="en-GB" dirty="0" smtClean="0"/>
              <a:t>To prepare for assignment ?</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2</a:t>
            </a:r>
            <a:endParaRPr lang="en-GB" dirty="0"/>
          </a:p>
        </p:txBody>
      </p:sp>
      <p:sp>
        <p:nvSpPr>
          <p:cNvPr id="3" name="Content Placeholder 2"/>
          <p:cNvSpPr>
            <a:spLocks noGrp="1"/>
          </p:cNvSpPr>
          <p:nvPr>
            <p:ph idx="1"/>
          </p:nvPr>
        </p:nvSpPr>
        <p:spPr>
          <a:xfrm>
            <a:off x="1173163" y="1484784"/>
            <a:ext cx="7772400" cy="4611216"/>
          </a:xfrm>
        </p:spPr>
        <p:txBody>
          <a:bodyPr/>
          <a:lstStyle/>
          <a:p>
            <a:r>
              <a:rPr lang="en-GB" sz="2800" dirty="0" smtClean="0"/>
              <a:t>Reflection on the relationship between principles and practice</a:t>
            </a:r>
          </a:p>
          <a:p>
            <a:r>
              <a:rPr lang="en-GB" sz="2800" dirty="0" smtClean="0"/>
              <a:t>This involves assessment of the consequences of actions and beliefs as well as the underlying rational for practice</a:t>
            </a:r>
          </a:p>
          <a:p>
            <a:r>
              <a:rPr lang="en-GB" sz="2800" dirty="0" smtClean="0"/>
              <a:t>Shows awareness of personal and professional values</a:t>
            </a:r>
          </a:p>
          <a:p>
            <a:r>
              <a:rPr lang="en-GB" sz="2800" dirty="0" smtClean="0"/>
              <a:t>Identifies the reasoning and evidence base of actions taken</a:t>
            </a:r>
          </a:p>
          <a:p>
            <a:r>
              <a:rPr lang="en-GB" sz="2800" dirty="0" smtClean="0"/>
              <a:t>It will trigger the need to know more and search out more information</a:t>
            </a:r>
            <a:endParaRPr lang="en-GB"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3</a:t>
            </a:r>
            <a:endParaRPr lang="en-GB" dirty="0"/>
          </a:p>
        </p:txBody>
      </p:sp>
      <p:sp>
        <p:nvSpPr>
          <p:cNvPr id="3" name="Content Placeholder 2"/>
          <p:cNvSpPr>
            <a:spLocks noGrp="1"/>
          </p:cNvSpPr>
          <p:nvPr>
            <p:ph idx="1"/>
          </p:nvPr>
        </p:nvSpPr>
        <p:spPr/>
        <p:txBody>
          <a:bodyPr/>
          <a:lstStyle/>
          <a:p>
            <a:r>
              <a:rPr lang="en-GB" dirty="0" smtClean="0"/>
              <a:t>Reflection which incorporates level 1 &amp; 2 plus ethical and political dimensions</a:t>
            </a:r>
          </a:p>
          <a:p>
            <a:r>
              <a:rPr lang="en-GB" dirty="0" smtClean="0"/>
              <a:t>Looks at the immediate event, it’s implications for practice and then broader social structures and forces.</a:t>
            </a:r>
          </a:p>
          <a:p>
            <a:r>
              <a:rPr lang="en-GB" dirty="0" smtClean="0"/>
              <a:t>It acknowledges the wider influences of ethical and political decisions with regard to care delivery and practice.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Goodman’s Example</a:t>
            </a:r>
            <a:endParaRPr lang="en-GB" dirty="0"/>
          </a:p>
        </p:txBody>
      </p:sp>
      <p:sp>
        <p:nvSpPr>
          <p:cNvPr id="3" name="Content Placeholder 2"/>
          <p:cNvSpPr>
            <a:spLocks noGrp="1"/>
          </p:cNvSpPr>
          <p:nvPr>
            <p:ph idx="1"/>
          </p:nvPr>
        </p:nvSpPr>
        <p:spPr/>
        <p:txBody>
          <a:bodyPr/>
          <a:lstStyle/>
          <a:p>
            <a:r>
              <a:rPr lang="en-GB" dirty="0" smtClean="0"/>
              <a:t>Work through the example and add bullet points to indicate how the example could be expanded to achieve </a:t>
            </a:r>
            <a:r>
              <a:rPr lang="en-GB" dirty="0"/>
              <a:t>L</a:t>
            </a:r>
            <a:r>
              <a:rPr lang="en-GB" dirty="0" smtClean="0"/>
              <a:t>evel 2 and then Level 3 reflection</a:t>
            </a:r>
            <a:endParaRPr lang="en-GB" dirty="0"/>
          </a:p>
        </p:txBody>
      </p:sp>
    </p:spTree>
    <p:extLst>
      <p:ext uri="{BB962C8B-B14F-4D97-AF65-F5344CB8AC3E}">
        <p14:creationId xmlns:p14="http://schemas.microsoft.com/office/powerpoint/2010/main" val="2253495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t>Facilitation of Reflection</a:t>
            </a:r>
          </a:p>
        </p:txBody>
      </p:sp>
      <p:sp>
        <p:nvSpPr>
          <p:cNvPr id="64515" name="Rectangle 3"/>
          <p:cNvSpPr>
            <a:spLocks noGrp="1" noChangeArrowheads="1"/>
          </p:cNvSpPr>
          <p:nvPr>
            <p:ph type="body" idx="1"/>
          </p:nvPr>
        </p:nvSpPr>
        <p:spPr/>
        <p:txBody>
          <a:bodyPr/>
          <a:lstStyle/>
          <a:p>
            <a:r>
              <a:rPr lang="en-GB"/>
              <a:t>Identifying ‘critical incident’</a:t>
            </a:r>
          </a:p>
          <a:p>
            <a:r>
              <a:rPr lang="en-GB"/>
              <a:t>Awareness of feelings / attributes / strengths / weaknesses</a:t>
            </a:r>
          </a:p>
          <a:p>
            <a:r>
              <a:rPr lang="en-GB"/>
              <a:t>Awareness of own learning</a:t>
            </a:r>
          </a:p>
          <a:p>
            <a:r>
              <a:rPr lang="en-GB"/>
              <a:t>Making connections with prior knowledge / experience</a:t>
            </a:r>
          </a:p>
          <a:p>
            <a:r>
              <a:rPr lang="en-GB"/>
              <a:t>Recognition of / planning of next stage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to help reflection</a:t>
            </a:r>
            <a:endParaRPr lang="en-GB" dirty="0"/>
          </a:p>
        </p:txBody>
      </p:sp>
      <p:sp>
        <p:nvSpPr>
          <p:cNvPr id="3" name="Content Placeholder 2"/>
          <p:cNvSpPr>
            <a:spLocks noGrp="1"/>
          </p:cNvSpPr>
          <p:nvPr>
            <p:ph sz="half" idx="1"/>
          </p:nvPr>
        </p:nvSpPr>
        <p:spPr/>
        <p:txBody>
          <a:bodyPr/>
          <a:lstStyle/>
          <a:p>
            <a:r>
              <a:rPr lang="en-GB" dirty="0" smtClean="0"/>
              <a:t>SWOT analysis</a:t>
            </a:r>
          </a:p>
          <a:p>
            <a:r>
              <a:rPr lang="en-GB" dirty="0" smtClean="0"/>
              <a:t>SWOB analysis</a:t>
            </a:r>
          </a:p>
          <a:p>
            <a:r>
              <a:rPr lang="en-GB" dirty="0" err="1" smtClean="0"/>
              <a:t>Johari’s</a:t>
            </a:r>
            <a:r>
              <a:rPr lang="en-GB" dirty="0" smtClean="0"/>
              <a:t> window</a:t>
            </a:r>
          </a:p>
          <a:p>
            <a:r>
              <a:rPr lang="en-GB" dirty="0" smtClean="0"/>
              <a:t>Reflective log</a:t>
            </a:r>
          </a:p>
          <a:p>
            <a:r>
              <a:rPr lang="en-GB" dirty="0" smtClean="0"/>
              <a:t>Pebble pad CSP </a:t>
            </a:r>
            <a:r>
              <a:rPr lang="en-GB" dirty="0" err="1" smtClean="0"/>
              <a:t>eJournal</a:t>
            </a:r>
            <a:endParaRPr lang="en-GB" dirty="0"/>
          </a:p>
        </p:txBody>
      </p:sp>
      <p:pic>
        <p:nvPicPr>
          <p:cNvPr id="5" name="Picture 2" descr="C:\Documents and Settings\amdeaves\Local Settings\Temporary Internet Files\Content.IE5\SANQQ17D\MPj04387660000[1].jpg"/>
          <p:cNvPicPr>
            <a:picLocks noGrp="1" noChangeAspect="1" noChangeArrowheads="1"/>
          </p:cNvPicPr>
          <p:nvPr>
            <p:ph sz="half" idx="2"/>
          </p:nvPr>
        </p:nvPicPr>
        <p:blipFill>
          <a:blip r:embed="rId3" cstate="print"/>
          <a:srcRect/>
          <a:stretch>
            <a:fillRect/>
          </a:stretch>
        </p:blipFill>
        <p:spPr bwMode="auto">
          <a:xfrm>
            <a:off x="5135563" y="1857364"/>
            <a:ext cx="3810000"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r>
              <a:rPr lang="en-GB" dirty="0" smtClean="0"/>
              <a:t>PHTY 223 Assignment</a:t>
            </a:r>
            <a:endParaRPr lang="en-GB" dirty="0"/>
          </a:p>
        </p:txBody>
      </p:sp>
      <p:sp>
        <p:nvSpPr>
          <p:cNvPr id="21507" name="Content Placeholder 2"/>
          <p:cNvSpPr>
            <a:spLocks noGrp="1"/>
          </p:cNvSpPr>
          <p:nvPr>
            <p:ph idx="4294967295"/>
          </p:nvPr>
        </p:nvSpPr>
        <p:spPr/>
        <p:txBody>
          <a:bodyPr>
            <a:normAutofit lnSpcReduction="10000"/>
          </a:bodyPr>
          <a:lstStyle/>
          <a:p>
            <a:r>
              <a:rPr lang="en-GB" dirty="0" smtClean="0"/>
              <a:t>Reflect on one key learning incidents which occurred during the placement</a:t>
            </a:r>
          </a:p>
          <a:p>
            <a:r>
              <a:rPr lang="en-GB" dirty="0" smtClean="0"/>
              <a:t>Word limit: 1,000  words</a:t>
            </a:r>
          </a:p>
          <a:p>
            <a:r>
              <a:rPr lang="en-GB" dirty="0" smtClean="0"/>
              <a:t>Different topics you may wish to consider for your reflection</a:t>
            </a:r>
          </a:p>
          <a:p>
            <a:r>
              <a:rPr lang="en-GB" dirty="0" smtClean="0"/>
              <a:t>You must demonstrate evidence of your own Personal Development</a:t>
            </a:r>
          </a:p>
          <a:p>
            <a:r>
              <a:rPr lang="en-GB" dirty="0" smtClean="0"/>
              <a:t>Guidelines for reflective writing</a:t>
            </a:r>
          </a:p>
          <a:p>
            <a:pPr lvl="1">
              <a:lnSpc>
                <a:spcPct val="90000"/>
              </a:lnSpc>
              <a:buNone/>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Summarise -  Reflection is……</a:t>
            </a:r>
          </a:p>
        </p:txBody>
      </p:sp>
      <p:sp>
        <p:nvSpPr>
          <p:cNvPr id="63491" name="Rectangle 3"/>
          <p:cNvSpPr>
            <a:spLocks noGrp="1" noChangeArrowheads="1"/>
          </p:cNvSpPr>
          <p:nvPr>
            <p:ph type="body" idx="1"/>
          </p:nvPr>
        </p:nvSpPr>
        <p:spPr/>
        <p:txBody>
          <a:bodyPr/>
          <a:lstStyle/>
          <a:p>
            <a:pPr>
              <a:lnSpc>
                <a:spcPct val="90000"/>
              </a:lnSpc>
            </a:pPr>
            <a:r>
              <a:rPr lang="en-GB" sz="2800" dirty="0"/>
              <a:t>Applied to </a:t>
            </a:r>
            <a:r>
              <a:rPr lang="en-GB" sz="2800" dirty="0" smtClean="0"/>
              <a:t>any </a:t>
            </a:r>
            <a:r>
              <a:rPr lang="en-GB" sz="2800" dirty="0"/>
              <a:t>activities / situations</a:t>
            </a:r>
          </a:p>
          <a:p>
            <a:pPr>
              <a:lnSpc>
                <a:spcPct val="90000"/>
              </a:lnSpc>
            </a:pPr>
            <a:r>
              <a:rPr lang="en-GB" sz="2800" dirty="0"/>
              <a:t>Beyond the descriptive</a:t>
            </a:r>
          </a:p>
          <a:p>
            <a:pPr>
              <a:lnSpc>
                <a:spcPct val="90000"/>
              </a:lnSpc>
            </a:pPr>
            <a:r>
              <a:rPr lang="en-GB" sz="2800" dirty="0"/>
              <a:t>Intellectual: analytical, draws in evidence and literature</a:t>
            </a:r>
          </a:p>
          <a:p>
            <a:pPr>
              <a:lnSpc>
                <a:spcPct val="90000"/>
              </a:lnSpc>
            </a:pPr>
            <a:r>
              <a:rPr lang="en-GB" sz="2800" dirty="0"/>
              <a:t>Personal: about your experience</a:t>
            </a:r>
          </a:p>
          <a:p>
            <a:pPr lvl="1">
              <a:lnSpc>
                <a:spcPct val="90000"/>
              </a:lnSpc>
            </a:pPr>
            <a:r>
              <a:rPr lang="en-GB" sz="2400" dirty="0"/>
              <a:t>May include feelings</a:t>
            </a:r>
          </a:p>
          <a:p>
            <a:pPr lvl="1">
              <a:lnSpc>
                <a:spcPct val="90000"/>
              </a:lnSpc>
            </a:pPr>
            <a:r>
              <a:rPr lang="en-GB" sz="2400" dirty="0"/>
              <a:t>May include wider perspectives</a:t>
            </a:r>
          </a:p>
          <a:p>
            <a:pPr>
              <a:lnSpc>
                <a:spcPct val="90000"/>
              </a:lnSpc>
            </a:pPr>
            <a:r>
              <a:rPr lang="en-GB" sz="2800" dirty="0"/>
              <a:t>Intended to enhance learning and performance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r>
              <a:rPr lang="en-GB"/>
              <a:t>References </a:t>
            </a:r>
          </a:p>
        </p:txBody>
      </p:sp>
      <p:sp>
        <p:nvSpPr>
          <p:cNvPr id="24579" name="Content Placeholder 2"/>
          <p:cNvSpPr>
            <a:spLocks noGrp="1"/>
          </p:cNvSpPr>
          <p:nvPr>
            <p:ph idx="4294967295"/>
          </p:nvPr>
        </p:nvSpPr>
        <p:spPr/>
        <p:txBody>
          <a:bodyPr/>
          <a:lstStyle/>
          <a:p>
            <a:r>
              <a:rPr lang="en-GB" sz="2000"/>
              <a:t>Jasper M  (2003) </a:t>
            </a:r>
            <a:r>
              <a:rPr lang="en-GB" sz="2000" i="1"/>
              <a:t>Beginning Reflective Practice</a:t>
            </a:r>
            <a:r>
              <a:rPr lang="en-GB" sz="2000"/>
              <a:t>, Nelson Thornes</a:t>
            </a:r>
          </a:p>
          <a:p>
            <a:r>
              <a:rPr lang="en-GB" sz="2000"/>
              <a:t>Kember et al (2001) </a:t>
            </a:r>
            <a:r>
              <a:rPr lang="en-GB" sz="2000" i="1"/>
              <a:t>Reflective Teaching &amp; learning in the Health Professions</a:t>
            </a:r>
            <a:r>
              <a:rPr lang="en-GB" sz="2000"/>
              <a:t>, Blackwell Science</a:t>
            </a:r>
          </a:p>
          <a:p>
            <a:r>
              <a:rPr lang="en-GB" sz="2000"/>
              <a:t>Plack M, Santasier  A (2004) Reflective Practice: A Model for Facilitating Critical Thinking Skills within an Integrative Case Study Classroom Experience, </a:t>
            </a:r>
            <a:r>
              <a:rPr lang="en-GB" sz="2000" i="1"/>
              <a:t>Journal of Physical Therapy Education</a:t>
            </a:r>
            <a:r>
              <a:rPr lang="en-GB" sz="2000"/>
              <a:t>, 18,1,4-12</a:t>
            </a:r>
          </a:p>
          <a:p>
            <a:r>
              <a:rPr lang="en-GB" sz="2000"/>
              <a:t>Poulter (2004) Time to Reflect. </a:t>
            </a:r>
            <a:r>
              <a:rPr lang="en-GB" sz="2000" i="1"/>
              <a:t>Nursing Standard</a:t>
            </a:r>
            <a:r>
              <a:rPr lang="en-GB" sz="2000"/>
              <a:t>, 18, 21</a:t>
            </a:r>
          </a:p>
          <a:p>
            <a:r>
              <a:rPr lang="en-GB" sz="2000"/>
              <a:t>Schutz S (2007) Reflection and Reflective Practice, </a:t>
            </a:r>
            <a:r>
              <a:rPr lang="en-GB" sz="2000" i="1"/>
              <a:t>Community Practitioner</a:t>
            </a:r>
            <a:r>
              <a:rPr lang="en-GB" sz="2000"/>
              <a:t>, 80,9,26-29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908" y="620688"/>
            <a:ext cx="658655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41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GB" dirty="0">
                <a:latin typeface="+mn-lt"/>
              </a:rPr>
              <a:t>Definitions </a:t>
            </a:r>
          </a:p>
        </p:txBody>
      </p:sp>
      <p:sp>
        <p:nvSpPr>
          <p:cNvPr id="7171" name="Rectangle 3"/>
          <p:cNvSpPr>
            <a:spLocks noGrp="1"/>
          </p:cNvSpPr>
          <p:nvPr>
            <p:ph idx="4294967295"/>
          </p:nvPr>
        </p:nvSpPr>
        <p:spPr/>
        <p:txBody>
          <a:bodyPr/>
          <a:lstStyle/>
          <a:p>
            <a:pPr>
              <a:lnSpc>
                <a:spcPct val="90000"/>
              </a:lnSpc>
            </a:pPr>
            <a:r>
              <a:rPr lang="en-GB" dirty="0"/>
              <a:t>‘</a:t>
            </a:r>
            <a:r>
              <a:rPr lang="en-GB" sz="2800" dirty="0"/>
              <a:t>A process of reviewing an experience of practice in order to describe, analyses, evaluate and so inform learning about practice’</a:t>
            </a:r>
            <a:r>
              <a:rPr lang="en-GB" dirty="0"/>
              <a:t> </a:t>
            </a:r>
            <a:r>
              <a:rPr lang="en-GB" sz="2000" dirty="0"/>
              <a:t>(Reid 1993 in </a:t>
            </a:r>
            <a:r>
              <a:rPr lang="en-GB" sz="2000" dirty="0" err="1"/>
              <a:t>Schutz</a:t>
            </a:r>
            <a:r>
              <a:rPr lang="en-GB" sz="2000" dirty="0"/>
              <a:t> 2007)</a:t>
            </a:r>
          </a:p>
          <a:p>
            <a:pPr>
              <a:lnSpc>
                <a:spcPct val="90000"/>
              </a:lnSpc>
            </a:pPr>
            <a:r>
              <a:rPr lang="en-GB" dirty="0"/>
              <a:t>‘</a:t>
            </a:r>
            <a:r>
              <a:rPr lang="en-GB" sz="2800" dirty="0"/>
              <a:t>A process of internally examining and exploring an issue of concern, triggered by an experience, which creates and clarifies meaning in terms of self and results in a changed conceptual perspective’ </a:t>
            </a:r>
            <a:r>
              <a:rPr lang="en-GB" sz="2000" dirty="0"/>
              <a:t>(Boyd and </a:t>
            </a:r>
            <a:r>
              <a:rPr lang="en-GB" sz="2000" dirty="0" err="1"/>
              <a:t>Fayles</a:t>
            </a:r>
            <a:r>
              <a:rPr lang="en-GB" sz="2000" dirty="0"/>
              <a:t> 1983 in </a:t>
            </a:r>
            <a:r>
              <a:rPr lang="en-GB" sz="2000" dirty="0" err="1"/>
              <a:t>Schutz</a:t>
            </a:r>
            <a:r>
              <a:rPr lang="en-GB" sz="2000" dirty="0"/>
              <a:t> 2007)</a:t>
            </a:r>
          </a:p>
          <a:p>
            <a:pPr>
              <a:lnSpc>
                <a:spcPct val="90000"/>
              </a:lnSpc>
              <a:buFont typeface="Wingdings" pitchFamily="2" charset="2"/>
              <a:buNone/>
            </a:pP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r>
              <a:rPr lang="en-GB" dirty="0">
                <a:latin typeface="+mn-lt"/>
              </a:rPr>
              <a:t>Why Reflect?</a:t>
            </a:r>
          </a:p>
        </p:txBody>
      </p:sp>
      <p:sp>
        <p:nvSpPr>
          <p:cNvPr id="8195" name="Content Placeholder 2"/>
          <p:cNvSpPr>
            <a:spLocks noGrp="1"/>
          </p:cNvSpPr>
          <p:nvPr>
            <p:ph idx="4294967295"/>
          </p:nvPr>
        </p:nvSpPr>
        <p:spPr/>
        <p:txBody>
          <a:bodyPr/>
          <a:lstStyle/>
          <a:p>
            <a:r>
              <a:rPr lang="en-GB" dirty="0"/>
              <a:t>Hallmark of professional practice</a:t>
            </a:r>
          </a:p>
          <a:p>
            <a:r>
              <a:rPr lang="en-GB" dirty="0"/>
              <a:t>To improve complex decision-making and clinical reasoning skills</a:t>
            </a:r>
          </a:p>
          <a:p>
            <a:r>
              <a:rPr lang="en-GB" dirty="0"/>
              <a:t>To achieve experiential learning</a:t>
            </a:r>
          </a:p>
          <a:p>
            <a:r>
              <a:rPr lang="en-GB" dirty="0"/>
              <a:t>Critical to the learning process</a:t>
            </a:r>
          </a:p>
          <a:p>
            <a:r>
              <a:rPr lang="en-GB" dirty="0"/>
              <a:t>Central to the process of self-appraisal</a:t>
            </a:r>
          </a:p>
          <a:p>
            <a:r>
              <a:rPr lang="en-GB" dirty="0" err="1"/>
              <a:t>CSP</a:t>
            </a:r>
            <a:r>
              <a:rPr lang="en-GB" dirty="0"/>
              <a:t> expectation that physiotherapists should be reflective practitioners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idx="4294967295"/>
          </p:nvPr>
        </p:nvSpPr>
        <p:spPr/>
        <p:txBody>
          <a:bodyPr/>
          <a:lstStyle/>
          <a:p>
            <a:r>
              <a:rPr lang="en-GB" dirty="0" err="1"/>
              <a:t>CSP</a:t>
            </a:r>
            <a:endParaRPr lang="en-GB" dirty="0"/>
          </a:p>
        </p:txBody>
      </p:sp>
      <p:sp>
        <p:nvSpPr>
          <p:cNvPr id="9219" name="Content Placeholder 4"/>
          <p:cNvSpPr>
            <a:spLocks noGrp="1"/>
          </p:cNvSpPr>
          <p:nvPr>
            <p:ph idx="4294967295"/>
          </p:nvPr>
        </p:nvSpPr>
        <p:spPr/>
        <p:txBody>
          <a:bodyPr>
            <a:normAutofit/>
          </a:bodyPr>
          <a:lstStyle/>
          <a:p>
            <a:pPr>
              <a:lnSpc>
                <a:spcPct val="90000"/>
              </a:lnSpc>
            </a:pPr>
            <a:r>
              <a:rPr lang="en-GB" sz="2800" dirty="0"/>
              <a:t>The Chartered Society of Physiotherapy expects its qualified members, student members and associate members to maintain and develop their skills, knowledge and competence in order to practise safely and effectively through continuing professional development (</a:t>
            </a:r>
            <a:r>
              <a:rPr lang="en-GB" sz="2800" dirty="0" err="1"/>
              <a:t>CPD</a:t>
            </a:r>
            <a:r>
              <a:rPr lang="en-GB" sz="2800" dirty="0"/>
              <a:t>). There is a strong link between evaluation, learning and the enhancement of patient care and quality of service</a:t>
            </a:r>
            <a:r>
              <a:rPr lang="en-GB" dirty="0"/>
              <a:t>. </a:t>
            </a:r>
            <a:r>
              <a:rPr lang="en-GB" sz="2000" dirty="0"/>
              <a:t>(Policy Statement </a:t>
            </a:r>
            <a:r>
              <a:rPr lang="en-GB" sz="2000" dirty="0" err="1"/>
              <a:t>CPD</a:t>
            </a:r>
            <a:r>
              <a:rPr lang="en-GB" sz="2000" dirty="0"/>
              <a:t> Sept 2007)</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0648"/>
            <a:ext cx="2476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20688"/>
            <a:ext cx="58326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746569"/>
            <a:ext cx="583264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65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dirty="0">
                <a:latin typeface="+mn-lt"/>
              </a:rPr>
              <a:t>Developing Expertise</a:t>
            </a:r>
          </a:p>
        </p:txBody>
      </p:sp>
      <p:sp>
        <p:nvSpPr>
          <p:cNvPr id="61443" name="Rectangle 3"/>
          <p:cNvSpPr>
            <a:spLocks noGrp="1" noChangeArrowheads="1"/>
          </p:cNvSpPr>
          <p:nvPr>
            <p:ph type="body" idx="1"/>
          </p:nvPr>
        </p:nvSpPr>
        <p:spPr/>
        <p:txBody>
          <a:bodyPr/>
          <a:lstStyle/>
          <a:p>
            <a:r>
              <a:rPr lang="en-GB" sz="2800" dirty="0"/>
              <a:t>Novice – follows rules – performance often halted and mediocre</a:t>
            </a:r>
          </a:p>
          <a:p>
            <a:r>
              <a:rPr lang="en-GB" sz="2800" dirty="0"/>
              <a:t>Expert – knowledge is a by-product of experience and reflection, ability to unpick a complex (new) situation and find effective interventions, able to ‘go beyond’ rules, confident in own expertise</a:t>
            </a:r>
          </a:p>
          <a:p>
            <a:r>
              <a:rPr lang="en-GB" sz="2800" dirty="0"/>
              <a:t>Reflection is key in novice to expert journey </a:t>
            </a:r>
            <a:r>
              <a:rPr lang="en-GB" sz="2400" dirty="0"/>
              <a:t>(</a:t>
            </a:r>
            <a:r>
              <a:rPr lang="en-GB" sz="2400" dirty="0" err="1"/>
              <a:t>Poulter</a:t>
            </a:r>
            <a:r>
              <a:rPr lang="en-GB" sz="2400" dirty="0"/>
              <a:t> 2004)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7446036"/>
              </p:ext>
            </p:extLst>
          </p:nvPr>
        </p:nvGraphicFramePr>
        <p:xfrm>
          <a:off x="1043608" y="764704"/>
          <a:ext cx="7772400" cy="533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63888" y="2996952"/>
            <a:ext cx="2592288" cy="584775"/>
          </a:xfrm>
          <a:prstGeom prst="rect">
            <a:avLst/>
          </a:prstGeom>
          <a:noFill/>
        </p:spPr>
        <p:txBody>
          <a:bodyPr wrap="square" rtlCol="0">
            <a:spAutoFit/>
          </a:bodyPr>
          <a:lstStyle/>
          <a:p>
            <a:r>
              <a:rPr lang="en-GB" sz="3200" dirty="0" smtClean="0">
                <a:solidFill>
                  <a:srgbClr val="7030A0"/>
                </a:solidFill>
              </a:rPr>
              <a:t>Competencies</a:t>
            </a:r>
            <a:endParaRPr lang="en-GB" sz="3200" dirty="0">
              <a:solidFill>
                <a:srgbClr val="7030A0"/>
              </a:solidFill>
            </a:endParaRPr>
          </a:p>
        </p:txBody>
      </p:sp>
    </p:spTree>
    <p:extLst>
      <p:ext uri="{BB962C8B-B14F-4D97-AF65-F5344CB8AC3E}">
        <p14:creationId xmlns:p14="http://schemas.microsoft.com/office/powerpoint/2010/main" val="3276295143"/>
      </p:ext>
    </p:extLst>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1671</TotalTime>
  <Words>2498</Words>
  <Application>Microsoft Office PowerPoint</Application>
  <PresentationFormat>On-screen Show (4:3)</PresentationFormat>
  <Paragraphs>265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Dad`s Tie</vt:lpstr>
      <vt:lpstr>  Reflective Practice </vt:lpstr>
      <vt:lpstr>Objectives </vt:lpstr>
      <vt:lpstr>PowerPoint Presentation</vt:lpstr>
      <vt:lpstr>Definitions </vt:lpstr>
      <vt:lpstr>Why Reflect?</vt:lpstr>
      <vt:lpstr>CSP</vt:lpstr>
      <vt:lpstr>PowerPoint Presentation</vt:lpstr>
      <vt:lpstr>Developing Expertise</vt:lpstr>
      <vt:lpstr>PowerPoint Presentation</vt:lpstr>
      <vt:lpstr>Gibb’s Reflective Cycle (1988)</vt:lpstr>
      <vt:lpstr>The Task</vt:lpstr>
      <vt:lpstr>PowerPoint Presentation</vt:lpstr>
      <vt:lpstr>PowerPoint Presentation</vt:lpstr>
      <vt:lpstr>PowerPoint Presentation</vt:lpstr>
      <vt:lpstr>Five quick tips to start reflection</vt:lpstr>
      <vt:lpstr>Critical Thinking</vt:lpstr>
      <vt:lpstr>PowerPoint Presentation</vt:lpstr>
      <vt:lpstr>Goodman’s levels of reflection</vt:lpstr>
      <vt:lpstr>Level 1</vt:lpstr>
      <vt:lpstr>Level 2</vt:lpstr>
      <vt:lpstr>Level 3</vt:lpstr>
      <vt:lpstr>Goodman’s Example</vt:lpstr>
      <vt:lpstr>Facilitation of Reflection</vt:lpstr>
      <vt:lpstr>Tools to help reflection</vt:lpstr>
      <vt:lpstr>PHTY 223 Assignment</vt:lpstr>
      <vt:lpstr>Summarise -  Reflection is……</vt:lpstr>
      <vt:lpstr>References </vt:lpstr>
    </vt:vector>
  </TitlesOfParts>
  <Company>The University of Liverpool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practice</dc:title>
  <dc:creator>Computing Services</dc:creator>
  <cp:lastModifiedBy>McKinnell, Stephen</cp:lastModifiedBy>
  <cp:revision>95</cp:revision>
  <cp:lastPrinted>2013-02-15T13:31:23Z</cp:lastPrinted>
  <dcterms:created xsi:type="dcterms:W3CDTF">2008-06-24T14:20:09Z</dcterms:created>
  <dcterms:modified xsi:type="dcterms:W3CDTF">2015-02-17T13:18:28Z</dcterms:modified>
</cp:coreProperties>
</file>