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9" r:id="rId2"/>
    <p:sldId id="264" r:id="rId3"/>
    <p:sldId id="291" r:id="rId4"/>
    <p:sldId id="274" r:id="rId5"/>
    <p:sldId id="290" r:id="rId6"/>
    <p:sldId id="275" r:id="rId7"/>
    <p:sldId id="258" r:id="rId8"/>
    <p:sldId id="260" r:id="rId9"/>
    <p:sldId id="262" r:id="rId10"/>
    <p:sldId id="288" r:id="rId11"/>
    <p:sldId id="297" r:id="rId12"/>
    <p:sldId id="263" r:id="rId13"/>
    <p:sldId id="265" r:id="rId14"/>
    <p:sldId id="266" r:id="rId15"/>
    <p:sldId id="267" r:id="rId16"/>
    <p:sldId id="281" r:id="rId17"/>
    <p:sldId id="28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422" autoAdjust="0"/>
    <p:restoredTop sz="76491" autoAdjust="0"/>
  </p:normalViewPr>
  <p:slideViewPr>
    <p:cSldViewPr>
      <p:cViewPr varScale="1">
        <p:scale>
          <a:sx n="65" d="100"/>
          <a:sy n="6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1BC11-CF1A-435E-937C-508E05D244E1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B8981-B704-4609-AD87-6F8B45A29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1068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From a flexed hip position at</a:t>
            </a:r>
            <a:r>
              <a:rPr lang="en-GB" baseline="0" dirty="0" smtClean="0"/>
              <a:t> heel strike to an extended hip position at toe off.</a:t>
            </a:r>
          </a:p>
          <a:p>
            <a:endParaRPr lang="en-GB" baseline="0" dirty="0" smtClean="0"/>
          </a:p>
          <a:p>
            <a:r>
              <a:rPr lang="en-GB" baseline="0" dirty="0" smtClean="0"/>
              <a:t>Greatest difficult seen, either uses stance leg as rigid strut or staggers as co-ordination is lost</a:t>
            </a:r>
          </a:p>
          <a:p>
            <a:r>
              <a:rPr lang="en-GB" baseline="0" dirty="0" smtClean="0"/>
              <a:t>Walking aids can help by reducing the need for weight support through stance</a:t>
            </a:r>
          </a:p>
          <a:p>
            <a:r>
              <a:rPr lang="en-GB" baseline="0" dirty="0" smtClean="0"/>
              <a:t>Walking aids also increase flexion at the hips which reduces the co-ordination required to change from flex to 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Reduced movement in one joint, in order to convert multi joint movement into a series of single joint movement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Anterior lobe – high velocity and low </a:t>
            </a:r>
            <a:r>
              <a:rPr lang="en-GB" dirty="0" err="1" smtClean="0"/>
              <a:t>ampliture</a:t>
            </a:r>
            <a:r>
              <a:rPr lang="en-GB" dirty="0" smtClean="0"/>
              <a:t> in AP direction, tremor and increased </a:t>
            </a:r>
            <a:r>
              <a:rPr lang="en-GB" dirty="0" err="1" smtClean="0"/>
              <a:t>intersegmental</a:t>
            </a:r>
            <a:r>
              <a:rPr lang="en-GB" dirty="0" smtClean="0"/>
              <a:t> </a:t>
            </a:r>
            <a:r>
              <a:rPr lang="en-GB" dirty="0" err="1" smtClean="0"/>
              <a:t>mvts</a:t>
            </a:r>
            <a:r>
              <a:rPr lang="en-GB" baseline="0" dirty="0" smtClean="0"/>
              <a:t> head , trunk legs</a:t>
            </a:r>
          </a:p>
          <a:p>
            <a:r>
              <a:rPr lang="en-GB" baseline="0" dirty="0" err="1" smtClean="0"/>
              <a:t>Vestibulocerebellar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flocculonodula</a:t>
            </a:r>
            <a:r>
              <a:rPr lang="en-GB" baseline="0" dirty="0" smtClean="0"/>
              <a:t>) low frequency and high amplitude without direction preference</a:t>
            </a:r>
          </a:p>
          <a:p>
            <a:endParaRPr lang="en-GB" baseline="0" dirty="0" smtClean="0"/>
          </a:p>
          <a:p>
            <a:r>
              <a:rPr lang="en-GB" baseline="0" dirty="0" smtClean="0"/>
              <a:t>Lateral </a:t>
            </a:r>
            <a:r>
              <a:rPr lang="en-GB" baseline="0" dirty="0" err="1" smtClean="0"/>
              <a:t>cerebellar</a:t>
            </a:r>
            <a:r>
              <a:rPr lang="en-GB" baseline="0" dirty="0" smtClean="0"/>
              <a:t> only slight postural instability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Control of voluntary movements, ability to co-ordinate movements</a:t>
            </a:r>
          </a:p>
          <a:p>
            <a:r>
              <a:rPr lang="en-GB" dirty="0" smtClean="0"/>
              <a:t>Focus</a:t>
            </a:r>
            <a:r>
              <a:rPr lang="en-GB" baseline="0" dirty="0" smtClean="0"/>
              <a:t> on ability to perform simple than more complex tasks</a:t>
            </a:r>
          </a:p>
          <a:p>
            <a:r>
              <a:rPr lang="en-GB" baseline="0" dirty="0" smtClean="0"/>
              <a:t>Function such as eye-hand co-ordination, right left co-ordination</a:t>
            </a:r>
          </a:p>
          <a:p>
            <a:r>
              <a:rPr lang="en-GB" baseline="0" dirty="0" smtClean="0"/>
              <a:t>Lack of co-ordination / lack of rhythm is caused by </a:t>
            </a:r>
            <a:r>
              <a:rPr lang="en-GB" baseline="0" dirty="0" err="1" smtClean="0"/>
              <a:t>cerebellar</a:t>
            </a:r>
            <a:r>
              <a:rPr lang="en-GB" baseline="0" dirty="0" smtClean="0"/>
              <a:t> lesions</a:t>
            </a:r>
          </a:p>
          <a:p>
            <a:r>
              <a:rPr lang="en-GB" baseline="0" dirty="0" smtClean="0"/>
              <a:t>Trunk ataxia test</a:t>
            </a:r>
          </a:p>
          <a:p>
            <a:r>
              <a:rPr lang="en-GB" baseline="0" dirty="0" smtClean="0"/>
              <a:t>Crook lying one knee drop outs – hips</a:t>
            </a:r>
          </a:p>
          <a:p>
            <a:r>
              <a:rPr lang="en-GB" baseline="0" dirty="0" smtClean="0"/>
              <a:t>Pelvic tilt and bridging – pelvis and trunk</a:t>
            </a:r>
          </a:p>
          <a:p>
            <a:r>
              <a:rPr lang="en-GB" baseline="0" dirty="0" smtClean="0"/>
              <a:t>may try to increase stability by fixing with UL / knees and head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Damage can affect</a:t>
            </a:r>
            <a:r>
              <a:rPr lang="en-GB" baseline="0" dirty="0" smtClean="0"/>
              <a:t> the extent and rate a which individual adapt locomotion – need longer to train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Encourage anticipatory</a:t>
            </a:r>
            <a:r>
              <a:rPr lang="en-GB" baseline="0" dirty="0" smtClean="0"/>
              <a:t> postural adjustments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GB" dirty="0" smtClean="0"/>
              <a:t>16</a:t>
            </a:r>
            <a:r>
              <a:rPr lang="en-GB" baseline="0" dirty="0" smtClean="0"/>
              <a:t> yr female </a:t>
            </a:r>
            <a:r>
              <a:rPr lang="en-GB" baseline="0" dirty="0" err="1" smtClean="0"/>
              <a:t>cerebellar</a:t>
            </a:r>
            <a:r>
              <a:rPr lang="en-GB" baseline="0" dirty="0" smtClean="0"/>
              <a:t> brainstem infarct 16/12 previous training 5days a week, increased time speed decreased assistance and support</a:t>
            </a:r>
          </a:p>
          <a:p>
            <a:pPr marL="228600" indent="-228600">
              <a:buNone/>
            </a:pPr>
            <a:r>
              <a:rPr lang="en-GB" baseline="0" dirty="0" smtClean="0"/>
              <a:t> used visual cues and then head up to prevent the flexion head up increased </a:t>
            </a:r>
            <a:r>
              <a:rPr lang="en-GB" baseline="0" dirty="0" err="1" smtClean="0"/>
              <a:t>propriception</a:t>
            </a:r>
            <a:endParaRPr lang="en-GB" baseline="0" dirty="0" smtClean="0"/>
          </a:p>
          <a:p>
            <a:pPr marL="228600" indent="-228600">
              <a:buNone/>
            </a:pPr>
            <a:r>
              <a:rPr lang="en-GB" baseline="0" dirty="0" smtClean="0"/>
              <a:t>2. 2 TBI pts ataxic ABA design 3 20 </a:t>
            </a:r>
            <a:r>
              <a:rPr lang="en-GB" baseline="0" dirty="0" err="1" smtClean="0"/>
              <a:t>mins</a:t>
            </a:r>
            <a:r>
              <a:rPr lang="en-GB" baseline="0" dirty="0" smtClean="0"/>
              <a:t> session per week, used tape to increase step length on treadmill, increased velocity, allowed to hold rail and then remove one hand </a:t>
            </a:r>
          </a:p>
          <a:p>
            <a:pPr marL="228600" indent="-228600">
              <a:buNone/>
            </a:pPr>
            <a:r>
              <a:rPr lang="en-GB" baseline="0" dirty="0" smtClean="0"/>
              <a:t>3. MS pt 1.5lb of weight case study report, detailed in Rx but lacks objective outcome measurement</a:t>
            </a:r>
          </a:p>
          <a:p>
            <a:pPr marL="228600" indent="-228600">
              <a:buNone/>
            </a:pPr>
            <a:r>
              <a:rPr lang="en-GB" baseline="0" dirty="0" smtClean="0"/>
              <a:t>4. MS sensory ataxia, combined PNF treatments, weight bearing, coordination exercises</a:t>
            </a:r>
          </a:p>
          <a:p>
            <a:pPr marL="228600" indent="-228600">
              <a:buNone/>
            </a:pPr>
            <a:endParaRPr lang="en-GB" baseline="0" dirty="0" smtClean="0"/>
          </a:p>
          <a:p>
            <a:pPr marL="228600" indent="-228600">
              <a:buNone/>
            </a:pPr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B8981-B704-4609-AD87-6F8B45A29CE5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C74C96-E883-46DA-A095-92704F71AC40}" type="datetimeFigureOut">
              <a:rPr lang="en-US" smtClean="0"/>
              <a:pPr/>
              <a:t>11/26/2012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68FC109-DDA3-479F-8F11-A5F13F6D6F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axia.org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Ataxic gait</a:t>
            </a:r>
          </a:p>
          <a:p>
            <a:r>
              <a:rPr lang="en-GB" dirty="0" smtClean="0"/>
              <a:t>Treatment options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Management of the Ataxias: towards best Clinical Practice: Physiotherapy supplement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GB" sz="2500" dirty="0" smtClean="0"/>
              <a:t>Dynamic task practice that challenges stability and explores stability limits and aims to reduce upper-limb weight bearing seems an important intervention for people with </a:t>
            </a:r>
            <a:r>
              <a:rPr lang="en-GB" sz="2500" dirty="0" err="1" smtClean="0"/>
              <a:t>cerebellar</a:t>
            </a:r>
            <a:r>
              <a:rPr lang="en-GB" sz="2500" dirty="0" smtClean="0"/>
              <a:t> dysfunction to improve gait and balance</a:t>
            </a:r>
          </a:p>
        </p:txBody>
      </p:sp>
      <p:pic>
        <p:nvPicPr>
          <p:cNvPr id="5" name="Picture 2" descr="http://www.rockfordrehab.com/wp-content/uploads/2010/08/Balanc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628800"/>
            <a:ext cx="3096344" cy="4768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Management of the Ataxias: towards best Clinical Practice: Physiotherapy supplement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500" dirty="0" smtClean="0"/>
              <a:t>Strength and flexibility training may be indicated in conjunction with the above</a:t>
            </a:r>
          </a:p>
          <a:p>
            <a:r>
              <a:rPr lang="en-GB" sz="2500" b="1" dirty="0" smtClean="0"/>
              <a:t>A compensatory approach</a:t>
            </a:r>
          </a:p>
          <a:p>
            <a:pPr>
              <a:buNone/>
            </a:pPr>
            <a:r>
              <a:rPr lang="en-GB" sz="2400" dirty="0" smtClean="0"/>
              <a:t> (which includes orthotics and devices, </a:t>
            </a:r>
          </a:p>
          <a:p>
            <a:pPr>
              <a:buNone/>
            </a:pPr>
            <a:r>
              <a:rPr lang="en-GB" sz="2400" dirty="0" smtClean="0"/>
              <a:t>movement retraining, reducing the degrees</a:t>
            </a:r>
          </a:p>
          <a:p>
            <a:pPr>
              <a:buNone/>
            </a:pPr>
            <a:r>
              <a:rPr lang="en-GB" sz="2400" dirty="0" smtClean="0"/>
              <a:t> of freedom and optimising the </a:t>
            </a:r>
          </a:p>
          <a:p>
            <a:pPr>
              <a:buNone/>
            </a:pPr>
            <a:r>
              <a:rPr lang="en-GB" sz="2400" dirty="0" smtClean="0"/>
              <a:t>environment) seems valuable for teaching </a:t>
            </a:r>
          </a:p>
          <a:p>
            <a:pPr>
              <a:buNone/>
            </a:pPr>
            <a:r>
              <a:rPr lang="en-GB" sz="2400" dirty="0" smtClean="0"/>
              <a:t>people practical, everyday strategies and </a:t>
            </a:r>
          </a:p>
          <a:p>
            <a:pPr>
              <a:buNone/>
            </a:pPr>
            <a:r>
              <a:rPr lang="en-GB" sz="2400" dirty="0" smtClean="0"/>
              <a:t>ways of managing the condition and may </a:t>
            </a:r>
          </a:p>
          <a:p>
            <a:pPr>
              <a:buNone/>
            </a:pPr>
            <a:r>
              <a:rPr lang="en-GB" sz="2400" dirty="0" smtClean="0"/>
              <a:t>be particularly important for those with </a:t>
            </a:r>
          </a:p>
          <a:p>
            <a:pPr>
              <a:buNone/>
            </a:pPr>
            <a:r>
              <a:rPr lang="en-GB" sz="2400" dirty="0" smtClean="0"/>
              <a:t>severe upper limb tremor</a:t>
            </a:r>
            <a:endParaRPr lang="en-GB" sz="2400" dirty="0"/>
          </a:p>
        </p:txBody>
      </p:sp>
      <p:pic>
        <p:nvPicPr>
          <p:cNvPr id="68610" name="Picture 2" descr="http://www.neater.co.uk/cssimages/girl%2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852936"/>
            <a:ext cx="3059832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Vestibular</a:t>
            </a:r>
          </a:p>
          <a:p>
            <a:pPr>
              <a:buNone/>
            </a:pPr>
            <a:r>
              <a:rPr lang="en-GB" dirty="0" smtClean="0"/>
              <a:t>	-Habituation exercise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Sensory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sz="2400" dirty="0" smtClean="0"/>
              <a:t>Compensation strategies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sz="2400" dirty="0" smtClean="0"/>
              <a:t>Function and advice essential</a:t>
            </a:r>
          </a:p>
          <a:p>
            <a:pPr>
              <a:buNone/>
            </a:pPr>
            <a:r>
              <a:rPr lang="en-GB" dirty="0" smtClean="0"/>
              <a:t>	- Stimulation 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6" name="Picture 2" descr="VOR.jpg (64633 bytes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68960"/>
            <a:ext cx="2664296" cy="2952328"/>
          </a:xfrm>
          <a:prstGeom prst="rect">
            <a:avLst/>
          </a:prstGeom>
          <a:noFill/>
        </p:spPr>
      </p:pic>
      <p:pic>
        <p:nvPicPr>
          <p:cNvPr id="7" name="Picture 2" descr="http://www.covidien.com/imageServer.aspx?contentID=5378&amp;contenttype=image/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149080"/>
            <a:ext cx="4932040" cy="2177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for </a:t>
            </a:r>
            <a:r>
              <a:rPr lang="en-GB" dirty="0" err="1" smtClean="0"/>
              <a:t>cerebellar</a:t>
            </a:r>
            <a:r>
              <a:rPr lang="en-GB" dirty="0" smtClean="0"/>
              <a:t> ataxia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Counteract the postural and </a:t>
            </a:r>
            <a:r>
              <a:rPr lang="en-GB" dirty="0" err="1" smtClean="0"/>
              <a:t>mvt</a:t>
            </a:r>
            <a:r>
              <a:rPr lang="en-GB" dirty="0" smtClean="0"/>
              <a:t> adjustments</a:t>
            </a:r>
          </a:p>
          <a:p>
            <a:r>
              <a:rPr lang="en-GB" dirty="0" smtClean="0"/>
              <a:t>Encourage postural stability and dynamic weight – shifting increase smooth co-ordination of movement</a:t>
            </a:r>
          </a:p>
          <a:p>
            <a:endParaRPr lang="en-GB" dirty="0"/>
          </a:p>
        </p:txBody>
      </p:sp>
      <p:pic>
        <p:nvPicPr>
          <p:cNvPr id="4" name="Picture 2" descr="http://www.stroke-rehab.com/images/100_01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149080"/>
            <a:ext cx="2990850" cy="2238375"/>
          </a:xfrm>
          <a:prstGeom prst="rect">
            <a:avLst/>
          </a:prstGeom>
          <a:noFill/>
        </p:spPr>
      </p:pic>
      <p:pic>
        <p:nvPicPr>
          <p:cNvPr id="10242" name="Picture 2" descr="http://cdnimg.visualizeus.com/thumbs/37/95/curious,man,reaching,man,standing,reaching,reflections,reflective-37954dc9818b8d878d1b05fe73590bec_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21088"/>
            <a:ext cx="3066590" cy="2169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Common abnormal postural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Exaggerated lumbar </a:t>
            </a:r>
            <a:r>
              <a:rPr lang="en-GB" dirty="0" err="1" smtClean="0"/>
              <a:t>lordosis</a:t>
            </a:r>
            <a:endParaRPr lang="en-GB" dirty="0" smtClean="0"/>
          </a:p>
          <a:p>
            <a:r>
              <a:rPr lang="en-GB" dirty="0" smtClean="0"/>
              <a:t>Anterior pelvic tilt</a:t>
            </a:r>
          </a:p>
          <a:p>
            <a:r>
              <a:rPr lang="en-GB" dirty="0" smtClean="0"/>
              <a:t>Flexion at the hips</a:t>
            </a:r>
          </a:p>
          <a:p>
            <a:r>
              <a:rPr lang="en-GB" dirty="0" smtClean="0"/>
              <a:t>Hyperextension of the knees</a:t>
            </a:r>
          </a:p>
          <a:p>
            <a:r>
              <a:rPr lang="en-GB" dirty="0" smtClean="0"/>
              <a:t>Weight towards the heel parts of the feet</a:t>
            </a:r>
          </a:p>
          <a:p>
            <a:r>
              <a:rPr lang="en-GB" dirty="0" smtClean="0"/>
              <a:t>Clawed toes (gripping)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Weight shifting in different positions</a:t>
            </a:r>
          </a:p>
          <a:p>
            <a:r>
              <a:rPr lang="en-GB" dirty="0" smtClean="0"/>
              <a:t>Lowering and raising the centre of gravity</a:t>
            </a:r>
          </a:p>
          <a:p>
            <a:r>
              <a:rPr lang="en-GB" dirty="0" smtClean="0"/>
              <a:t>PNF</a:t>
            </a:r>
          </a:p>
          <a:p>
            <a:r>
              <a:rPr lang="en-GB" dirty="0" smtClean="0"/>
              <a:t>Use of slow reversals, rhythmic movements and stabilisations</a:t>
            </a:r>
          </a:p>
          <a:p>
            <a:r>
              <a:rPr lang="en-GB" dirty="0" smtClean="0"/>
              <a:t>Gymnastic ball</a:t>
            </a:r>
          </a:p>
          <a:p>
            <a:r>
              <a:rPr lang="en-GB" dirty="0" smtClean="0"/>
              <a:t>Thalamic stimulation for tremor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Body weight support treadmill training 5/12 Rx non ambulatory to mobility with an aid </a:t>
            </a:r>
            <a:r>
              <a:rPr lang="en-GB" sz="2400" dirty="0" smtClean="0"/>
              <a:t>(</a:t>
            </a:r>
            <a:r>
              <a:rPr lang="en-GB" sz="2400" dirty="0" err="1" smtClean="0"/>
              <a:t>Cernak</a:t>
            </a:r>
            <a:r>
              <a:rPr lang="en-GB" sz="2400" dirty="0" smtClean="0"/>
              <a:t> et al 2008)</a:t>
            </a:r>
            <a:endParaRPr lang="en-GB" dirty="0" smtClean="0"/>
          </a:p>
          <a:p>
            <a:r>
              <a:rPr lang="en-GB" dirty="0" smtClean="0"/>
              <a:t>Treadmill training 4/52 improved TUG and gait measures (</a:t>
            </a:r>
            <a:r>
              <a:rPr lang="en-GB" sz="2400" dirty="0" err="1" smtClean="0"/>
              <a:t>Vaz</a:t>
            </a:r>
            <a:r>
              <a:rPr lang="en-GB" sz="2400" dirty="0" smtClean="0"/>
              <a:t> et al 2008)</a:t>
            </a:r>
            <a:endParaRPr lang="en-GB" dirty="0" smtClean="0"/>
          </a:p>
          <a:p>
            <a:r>
              <a:rPr lang="en-GB" dirty="0" smtClean="0"/>
              <a:t>External body weights – anterior due to loss of balance posterior, improved sway and function </a:t>
            </a:r>
            <a:r>
              <a:rPr lang="en-GB" sz="2400" dirty="0" smtClean="0"/>
              <a:t>(Gibson-Horn 2008)</a:t>
            </a:r>
            <a:endParaRPr lang="en-GB" dirty="0" smtClean="0"/>
          </a:p>
          <a:p>
            <a:r>
              <a:rPr lang="en-GB" dirty="0" smtClean="0"/>
              <a:t>Pressure splints 20 </a:t>
            </a:r>
            <a:r>
              <a:rPr lang="en-GB" dirty="0" err="1" smtClean="0"/>
              <a:t>mins</a:t>
            </a:r>
            <a:r>
              <a:rPr lang="en-GB" dirty="0" smtClean="0"/>
              <a:t> prior to each session 3 </a:t>
            </a:r>
            <a:r>
              <a:rPr lang="en-GB" dirty="0" err="1" smtClean="0"/>
              <a:t>x’s</a:t>
            </a:r>
            <a:r>
              <a:rPr lang="en-GB" dirty="0" smtClean="0"/>
              <a:t> a wk for 4/52 improved with combined approach  </a:t>
            </a:r>
            <a:r>
              <a:rPr lang="en-GB" sz="2600" dirty="0" smtClean="0"/>
              <a:t>(</a:t>
            </a:r>
            <a:r>
              <a:rPr lang="en-GB" sz="2600" dirty="0" err="1" smtClean="0"/>
              <a:t>Armutlu</a:t>
            </a:r>
            <a:r>
              <a:rPr lang="en-GB" sz="2600" dirty="0" smtClean="0"/>
              <a:t> et al 2001)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Role of cerebellum - control of axial muscles and posture, coordination and planning of limb movements, control of eye movements, cognitive function, error detection and correction, learning </a:t>
            </a:r>
            <a:r>
              <a:rPr lang="en-GB" smtClean="0"/>
              <a:t>/ adaptation</a:t>
            </a:r>
            <a:endParaRPr lang="en-GB" dirty="0" smtClean="0"/>
          </a:p>
          <a:p>
            <a:pPr lvl="0"/>
            <a:r>
              <a:rPr lang="en-GB" dirty="0" smtClean="0"/>
              <a:t>Ataxia – issues with coordination</a:t>
            </a:r>
          </a:p>
          <a:p>
            <a:pPr lvl="0"/>
            <a:r>
              <a:rPr lang="en-GB" dirty="0" smtClean="0"/>
              <a:t>Rx aims to create stability and improve function</a:t>
            </a:r>
          </a:p>
          <a:p>
            <a:endParaRPr lang="en-GB" dirty="0" smtClean="0"/>
          </a:p>
          <a:p>
            <a:pPr lvl="0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 err="1" smtClean="0"/>
              <a:t>Armutlu</a:t>
            </a:r>
            <a:r>
              <a:rPr lang="en-GB" sz="1800" dirty="0" smtClean="0"/>
              <a:t> K, </a:t>
            </a:r>
            <a:r>
              <a:rPr lang="en-GB" sz="1800" dirty="0" err="1" smtClean="0"/>
              <a:t>karabudak</a:t>
            </a:r>
            <a:r>
              <a:rPr lang="en-GB" sz="1800" dirty="0" smtClean="0"/>
              <a:t> R, </a:t>
            </a:r>
            <a:r>
              <a:rPr lang="en-GB" sz="1800" dirty="0" err="1" smtClean="0"/>
              <a:t>Nurlu</a:t>
            </a:r>
            <a:r>
              <a:rPr lang="en-GB" sz="1800" dirty="0" smtClean="0"/>
              <a:t> G, 2001.  Physiotherapy approaches in the treatment of ataxic Multiple sclerosis: a Pilot study. </a:t>
            </a:r>
            <a:r>
              <a:rPr lang="en-GB" sz="1800" i="1" dirty="0" err="1" smtClean="0"/>
              <a:t>Neurorehabilitation</a:t>
            </a:r>
            <a:r>
              <a:rPr lang="en-GB" sz="1800" i="1" dirty="0" smtClean="0"/>
              <a:t> and neural repair</a:t>
            </a:r>
            <a:r>
              <a:rPr lang="en-GB" sz="1800" dirty="0" smtClean="0"/>
              <a:t> 15, 203-211</a:t>
            </a:r>
          </a:p>
          <a:p>
            <a:r>
              <a:rPr lang="en-GB" sz="1800" dirty="0" smtClean="0"/>
              <a:t>Cassidy E, Kilbride C, Holland A, 2009. Management of the Ataxias: towards best Clinical Practice, Physiotherapy Supplement.  Ataxia UK, </a:t>
            </a:r>
            <a:r>
              <a:rPr lang="en-GB" sz="1800" dirty="0" err="1" smtClean="0">
                <a:hlinkClick r:id="rId2"/>
              </a:rPr>
              <a:t>www.ataxia.org.uk</a:t>
            </a:r>
            <a:r>
              <a:rPr lang="en-GB" sz="1800" dirty="0" smtClean="0"/>
              <a:t>   </a:t>
            </a:r>
          </a:p>
          <a:p>
            <a:r>
              <a:rPr lang="en-GB" sz="1800" dirty="0" err="1" smtClean="0"/>
              <a:t>Cernak</a:t>
            </a:r>
            <a:r>
              <a:rPr lang="en-GB" sz="1800" dirty="0" smtClean="0"/>
              <a:t> K, Stevens v, Price R, </a:t>
            </a:r>
            <a:r>
              <a:rPr lang="en-GB" sz="1800" dirty="0" err="1" smtClean="0"/>
              <a:t>Shumway</a:t>
            </a:r>
            <a:r>
              <a:rPr lang="en-GB" sz="1800" dirty="0" smtClean="0"/>
              <a:t>-Cook A, 2008. </a:t>
            </a:r>
            <a:r>
              <a:rPr lang="en-GB" sz="1800" dirty="0" err="1" smtClean="0"/>
              <a:t>Locomotor</a:t>
            </a:r>
            <a:r>
              <a:rPr lang="en-GB" sz="1800" dirty="0" smtClean="0"/>
              <a:t> training using body-weight support on a treadmill in conjunction with ongoing physical therapy in a child with severe </a:t>
            </a:r>
            <a:r>
              <a:rPr lang="en-GB" sz="1800" dirty="0" err="1" smtClean="0"/>
              <a:t>cerebellar</a:t>
            </a:r>
            <a:r>
              <a:rPr lang="en-GB" sz="1800" dirty="0" smtClean="0"/>
              <a:t> ataxia. </a:t>
            </a:r>
            <a:r>
              <a:rPr lang="en-GB" sz="1800" i="1" dirty="0" smtClean="0"/>
              <a:t>Physical Therapy </a:t>
            </a:r>
            <a:r>
              <a:rPr lang="en-GB" sz="1800" dirty="0" smtClean="0"/>
              <a:t>88, 1, 88-97</a:t>
            </a:r>
          </a:p>
          <a:p>
            <a:r>
              <a:rPr lang="en-GB" sz="1800" dirty="0" smtClean="0"/>
              <a:t>Edwards S, 2002. </a:t>
            </a:r>
            <a:r>
              <a:rPr lang="en-GB" sz="1800" i="1" dirty="0" smtClean="0"/>
              <a:t>Neurological Physiotherapy</a:t>
            </a:r>
            <a:r>
              <a:rPr lang="en-GB" sz="1800" dirty="0" smtClean="0"/>
              <a:t> Churchill Livingston, London</a:t>
            </a:r>
          </a:p>
          <a:p>
            <a:r>
              <a:rPr lang="en-GB" sz="1800" dirty="0" smtClean="0"/>
              <a:t>Gibson-Horn C, 2008. balance-based torso-weighting in a patient with ataxia and multiple sclerosis: a case report. </a:t>
            </a:r>
            <a:r>
              <a:rPr lang="en-GB" sz="1800" i="1" dirty="0" smtClean="0"/>
              <a:t>JNPT 32, 139-146</a:t>
            </a:r>
          </a:p>
          <a:p>
            <a:r>
              <a:rPr lang="en-GB" sz="1800" dirty="0" smtClean="0"/>
              <a:t>Morton S, Bastian A, 2007. Mechanisms of </a:t>
            </a:r>
            <a:r>
              <a:rPr lang="en-GB" sz="1800" dirty="0" err="1" smtClean="0"/>
              <a:t>cerebellar</a:t>
            </a:r>
            <a:r>
              <a:rPr lang="en-GB" sz="1800" dirty="0" smtClean="0"/>
              <a:t> gait ataxia, </a:t>
            </a:r>
            <a:r>
              <a:rPr lang="en-GB" sz="1800" i="1" dirty="0" smtClean="0"/>
              <a:t>The Cerebellum</a:t>
            </a:r>
            <a:r>
              <a:rPr lang="en-GB" sz="1800" dirty="0" smtClean="0"/>
              <a:t> 6,1,79-86</a:t>
            </a:r>
          </a:p>
          <a:p>
            <a:r>
              <a:rPr lang="en-GB" sz="1800" dirty="0" smtClean="0"/>
              <a:t>Stokes M, 2005. </a:t>
            </a:r>
            <a:r>
              <a:rPr lang="en-GB" sz="1800" i="1" dirty="0" smtClean="0"/>
              <a:t>Physical management in Neurological rehabilitation </a:t>
            </a:r>
            <a:r>
              <a:rPr lang="en-GB" sz="1800" dirty="0" smtClean="0"/>
              <a:t>Elsevier Mosby, London</a:t>
            </a:r>
          </a:p>
          <a:p>
            <a:r>
              <a:rPr lang="en-GB" sz="1800" dirty="0" err="1" smtClean="0"/>
              <a:t>Vaz</a:t>
            </a:r>
            <a:r>
              <a:rPr lang="en-GB" sz="1800" dirty="0" smtClean="0"/>
              <a:t> D, </a:t>
            </a:r>
            <a:r>
              <a:rPr lang="en-GB" sz="1800" dirty="0" err="1" smtClean="0"/>
              <a:t>Schettino</a:t>
            </a:r>
            <a:r>
              <a:rPr lang="en-GB" sz="1800" dirty="0" smtClean="0"/>
              <a:t> R, Castro T, </a:t>
            </a:r>
            <a:r>
              <a:rPr lang="en-GB" sz="1800" dirty="0" err="1" smtClean="0"/>
              <a:t>Teixeira</a:t>
            </a:r>
            <a:r>
              <a:rPr lang="en-GB" sz="1800" dirty="0" smtClean="0"/>
              <a:t> V, </a:t>
            </a:r>
            <a:r>
              <a:rPr lang="en-GB" sz="1800" dirty="0" err="1" smtClean="0"/>
              <a:t>Furtado</a:t>
            </a:r>
            <a:r>
              <a:rPr lang="en-GB" sz="1800" dirty="0" smtClean="0"/>
              <a:t> S, </a:t>
            </a:r>
            <a:r>
              <a:rPr lang="en-GB" sz="1800" dirty="0" err="1" smtClean="0"/>
              <a:t>FigueiredoE</a:t>
            </a:r>
            <a:r>
              <a:rPr lang="en-GB" sz="1800" dirty="0" smtClean="0"/>
              <a:t>, 2008.  treadmill training for ataxic patients: a single-subject experimental design. </a:t>
            </a:r>
            <a:r>
              <a:rPr lang="en-GB" sz="1800" i="1" dirty="0" smtClean="0"/>
              <a:t>Clinical Rehabilitation</a:t>
            </a:r>
            <a:r>
              <a:rPr lang="en-GB" sz="1800" dirty="0" smtClean="0"/>
              <a:t> 22, 234-241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Ataxia gait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Inability to make movements which require groups of muscles to act together in varying degrees of co-contraction.</a:t>
            </a:r>
          </a:p>
          <a:p>
            <a:r>
              <a:rPr lang="en-GB" dirty="0" smtClean="0"/>
              <a:t>Easiest to observe during single-stance phase as requires co-contraction of leg muscles in order to support body weight, whilst co-ordinated change in the relative activity of the muscles to move body weight forward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://anatomy.yonsei.ac.kr/neuro/SensReview2K1.files/slide0111_image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7488832" cy="6000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Cerebellar</a:t>
            </a:r>
            <a:r>
              <a:rPr lang="en-GB" dirty="0" smtClean="0"/>
              <a:t> gait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Walking slowed, short, irregular and unequal length steps</a:t>
            </a:r>
          </a:p>
          <a:p>
            <a:r>
              <a:rPr lang="en-GB" dirty="0" smtClean="0"/>
              <a:t>Affected side leg – over high swing phase with excessive flex at hip and knee, lowered abruptly with uncontrolled force</a:t>
            </a:r>
          </a:p>
          <a:p>
            <a:r>
              <a:rPr lang="en-GB" dirty="0" smtClean="0"/>
              <a:t>Veers erratically, difficulty with stops and turns esp. if performed quickly</a:t>
            </a:r>
          </a:p>
          <a:p>
            <a:r>
              <a:rPr lang="en-GB" dirty="0" smtClean="0"/>
              <a:t>Inter joint coordination at hip, knee and ankle abnormal</a:t>
            </a:r>
          </a:p>
          <a:p>
            <a:r>
              <a:rPr lang="en-GB" dirty="0" smtClean="0"/>
              <a:t>Joint – joint decomposition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http://anatomy.yonsei.ac.kr/neuro/Cbll2K1.files/slide0083_image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200800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Postural instability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Increased standing postural sway (measured by centre of pressure movement recordings on a force plate) depend upon location of lesion</a:t>
            </a:r>
            <a:endParaRPr lang="en-GB" dirty="0"/>
          </a:p>
        </p:txBody>
      </p:sp>
      <p:pic>
        <p:nvPicPr>
          <p:cNvPr id="19458" name="Picture 2" descr="http://www.massageandbodywork.com/Articles/AprilMay2005/images/hsFig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772816"/>
            <a:ext cx="2736304" cy="4650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Easy to spot - hard to analyse</a:t>
            </a:r>
          </a:p>
          <a:p>
            <a:r>
              <a:rPr lang="en-GB" dirty="0" smtClean="0"/>
              <a:t>Tend to make hypermetric movements – limbs move further than desired target</a:t>
            </a:r>
          </a:p>
          <a:p>
            <a:r>
              <a:rPr lang="en-GB" dirty="0" smtClean="0"/>
              <a:t>Tend to use too much force</a:t>
            </a:r>
          </a:p>
          <a:p>
            <a:r>
              <a:rPr lang="en-GB" dirty="0" smtClean="0"/>
              <a:t>Tremor common</a:t>
            </a:r>
          </a:p>
          <a:p>
            <a:r>
              <a:rPr lang="en-GB" dirty="0" smtClean="0"/>
              <a:t>Movements slower than normal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Co-ordination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Finger-nose test</a:t>
            </a:r>
          </a:p>
          <a:p>
            <a:r>
              <a:rPr lang="en-GB" dirty="0" smtClean="0"/>
              <a:t>Heel-shin test</a:t>
            </a:r>
          </a:p>
          <a:p>
            <a:r>
              <a:rPr lang="en-GB" dirty="0" err="1" smtClean="0"/>
              <a:t>Rombergs</a:t>
            </a:r>
            <a:r>
              <a:rPr lang="en-GB" dirty="0" smtClean="0"/>
              <a:t> test</a:t>
            </a:r>
          </a:p>
          <a:p>
            <a:r>
              <a:rPr lang="en-GB" dirty="0" err="1" smtClean="0"/>
              <a:t>Dysdiadochokinesia</a:t>
            </a:r>
            <a:endParaRPr lang="en-GB" dirty="0" smtClean="0"/>
          </a:p>
          <a:p>
            <a:r>
              <a:rPr lang="en-GB" dirty="0" err="1" smtClean="0"/>
              <a:t>Dysmetria</a:t>
            </a:r>
            <a:endParaRPr lang="en-GB" dirty="0" smtClean="0"/>
          </a:p>
          <a:p>
            <a:r>
              <a:rPr lang="en-GB" dirty="0" smtClean="0"/>
              <a:t>Trunk ataxia tests </a:t>
            </a:r>
          </a:p>
          <a:p>
            <a:r>
              <a:rPr lang="en-GB" dirty="0" smtClean="0"/>
              <a:t>Tandem walking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principles - </a:t>
            </a:r>
            <a:r>
              <a:rPr lang="en-GB" dirty="0" err="1" smtClean="0"/>
              <a:t>cerebellar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Identify causal factors and treat effectively</a:t>
            </a:r>
          </a:p>
          <a:p>
            <a:r>
              <a:rPr lang="en-GB" sz="2800" dirty="0" smtClean="0"/>
              <a:t>Creating stability around proximal joints and in trunk</a:t>
            </a:r>
          </a:p>
          <a:p>
            <a:r>
              <a:rPr lang="en-GB" sz="2800" dirty="0" smtClean="0"/>
              <a:t>Functionally allow appropriate compensation strategies </a:t>
            </a:r>
          </a:p>
          <a:p>
            <a:r>
              <a:rPr lang="en-GB" sz="2800" dirty="0" smtClean="0"/>
              <a:t>Prevent over dominance of one posture / or movement</a:t>
            </a:r>
          </a:p>
          <a:p>
            <a:r>
              <a:rPr lang="en-GB" sz="2800" dirty="0" smtClean="0"/>
              <a:t>Considers supportive seating, weighted frames, damping devices ‘neater eater’</a:t>
            </a:r>
          </a:p>
          <a:p>
            <a:r>
              <a:rPr lang="en-GB" sz="2800" dirty="0" smtClean="0"/>
              <a:t>May require longer duration or intensity of practice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1391</TotalTime>
  <Words>1115</Words>
  <Application>Microsoft Office PowerPoint</Application>
  <PresentationFormat>On-screen Show (4:3)</PresentationFormat>
  <Paragraphs>125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Part two</vt:lpstr>
      <vt:lpstr>Ataxia gait</vt:lpstr>
      <vt:lpstr>Slide 3</vt:lpstr>
      <vt:lpstr>Cerebellar gait</vt:lpstr>
      <vt:lpstr>Slide 5</vt:lpstr>
      <vt:lpstr>Postural instability</vt:lpstr>
      <vt:lpstr>Analysis</vt:lpstr>
      <vt:lpstr>Co-ordination tests</vt:lpstr>
      <vt:lpstr>Treatment principles - cerebellar</vt:lpstr>
      <vt:lpstr>Management of the Ataxias: towards best Clinical Practice: Physiotherapy supplement</vt:lpstr>
      <vt:lpstr>Management of the Ataxias: towards best Clinical Practice: Physiotherapy supplement</vt:lpstr>
      <vt:lpstr>Treatment</vt:lpstr>
      <vt:lpstr>Aims for cerebellar ataxia</vt:lpstr>
      <vt:lpstr>Common abnormal postural features</vt:lpstr>
      <vt:lpstr>Treatment techniques</vt:lpstr>
      <vt:lpstr>Recent research</vt:lpstr>
      <vt:lpstr>Summary </vt:lpstr>
      <vt:lpstr>References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Computing Services</dc:creator>
  <cp:lastModifiedBy>Simon</cp:lastModifiedBy>
  <cp:revision>101</cp:revision>
  <dcterms:created xsi:type="dcterms:W3CDTF">2009-12-01T13:35:57Z</dcterms:created>
  <dcterms:modified xsi:type="dcterms:W3CDTF">2012-11-26T14:20:11Z</dcterms:modified>
</cp:coreProperties>
</file>