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2" r:id="rId3"/>
    <p:sldId id="263" r:id="rId4"/>
    <p:sldId id="264" r:id="rId5"/>
    <p:sldId id="273" r:id="rId6"/>
    <p:sldId id="265" r:id="rId7"/>
    <p:sldId id="272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515"/>
    <a:srgbClr val="E04710"/>
    <a:srgbClr val="E85E12"/>
    <a:srgbClr val="2C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2" autoAdjust="0"/>
  </p:normalViewPr>
  <p:slideViewPr>
    <p:cSldViewPr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7A63-B597-B948-8022-473DDF3DDC1B}" type="datetimeFigureOut">
              <a:rPr lang="en-US" smtClean="0"/>
              <a:t>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C7E8-146C-1B4D-93BA-B9C87B84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600E-13CF-40FF-8381-0A2383760F76}" type="datetimeFigureOut">
              <a:rPr lang="en-GB" smtClean="0"/>
              <a:pPr/>
              <a:t>12/01/2016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A764-0642-4F60-9158-A96B577466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1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1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299D07-4E42-3C4D-9850-DD461AD38ED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3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F05B4DB-B1AD-C44A-A2C8-07B5EFAFF76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4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CA54B88-6B4B-CC49-A1B8-93082E8777B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i="1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9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BE3322-B420-894B-B9F6-EBC61068FB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0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MS PGothic" charset="0"/>
              </a:rPr>
              <a:t>If you would like any help and advice on anything you’ve heard in this session, please contact me via the email above.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D795D3D-4349-074B-B47D-08079F4DC1D7}" type="datetime4">
              <a:rPr lang="en-US" sz="1200"/>
              <a:pPr/>
              <a:t>January 12, 2016</a:t>
            </a:fld>
            <a:endParaRPr lang="en-US" sz="120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30C5DE9-743A-7E4A-83F1-CA69848B65CE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631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3200" y="1234800"/>
            <a:ext cx="8157600" cy="5130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5036195"/>
            <a:ext cx="6705000" cy="236347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676946"/>
            <a:ext cx="1495122" cy="23083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fld id="{3CA8F159-D1F0-C347-B911-93F09E71998B}" type="datetime1">
              <a:rPr lang="en-GB" smtClean="0"/>
              <a:t>12/01/2016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4561893"/>
            <a:ext cx="6705000" cy="431657"/>
          </a:xfrm>
        </p:spPr>
        <p:txBody>
          <a:bodyPr wrap="square" anchor="t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Jisc Lar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1243584" cy="71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0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5036195"/>
            <a:ext cx="6705000" cy="236347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676946"/>
            <a:ext cx="1495122" cy="23083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fld id="{69D2C99C-FD80-0E45-98B9-481DFBD93F39}" type="datetime1">
              <a:rPr lang="en-GB" smtClean="0"/>
              <a:t>12/01/2016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4561893"/>
            <a:ext cx="6705000" cy="431657"/>
          </a:xfrm>
        </p:spPr>
        <p:txBody>
          <a:bodyPr wrap="square" anchor="t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88"/>
            <a:ext cx="7434000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500"/>
            </a:lvl1pPr>
            <a:lvl2pPr marL="216000" indent="-216000">
              <a:lnSpc>
                <a:spcPct val="100000"/>
              </a:lnSpc>
              <a:defRPr sz="2500"/>
            </a:lvl2pPr>
            <a:lvl3pPr marL="432000" indent="-216000">
              <a:lnSpc>
                <a:spcPct val="100000"/>
              </a:lnSpc>
              <a:defRPr sz="2500"/>
            </a:lvl3pPr>
            <a:lvl4pPr marL="648000" indent="-216000">
              <a:lnSpc>
                <a:spcPct val="100000"/>
              </a:lnSpc>
              <a:defRPr sz="2500"/>
            </a:lvl4pPr>
            <a:lvl5pPr marL="864000" indent="-216000">
              <a:lnSpc>
                <a:spcPct val="100000"/>
              </a:lnSpc>
              <a:defRPr sz="2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88"/>
            <a:ext cx="7434000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379833"/>
            <a:ext cx="3591000" cy="398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88"/>
            <a:ext cx="7434000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2379663"/>
            <a:ext cx="3592512" cy="3984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/2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2379833"/>
            <a:ext cx="3591000" cy="398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88"/>
            <a:ext cx="7434000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2379664"/>
            <a:ext cx="3592512" cy="1866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335463" y="4497388"/>
            <a:ext cx="3592512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663088"/>
            <a:ext cx="7434000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3200" y="520105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621792" cy="35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View &gt; Header &amp; Footer to edit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CC5A8BCD-2878-2A48-BE23-F7E540140AA8}" type="datetime4">
              <a:rPr lang="en-US"/>
              <a:pPr/>
              <a:t>January 12, 2016</a:t>
            </a:fld>
            <a:r>
              <a:rPr lang="en-US"/>
              <a:t> </a:t>
            </a:r>
            <a:r>
              <a:rPr lang="en-US" b="1">
                <a:solidFill>
                  <a:schemeClr val="bg1"/>
                </a:solidFill>
              </a:rPr>
              <a:t>|</a:t>
            </a:r>
            <a:r>
              <a:rPr lang="en-US"/>
              <a:t> slide </a:t>
            </a:r>
            <a:fld id="{642DA7AA-FF7B-FC4B-A7F7-22934C3A3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00" y="520105"/>
            <a:ext cx="7434000" cy="11620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0" y="2379833"/>
            <a:ext cx="7434000" cy="3984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748" y="243756"/>
            <a:ext cx="5326851" cy="146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Title of presentation 00/00/2013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243756"/>
            <a:ext cx="4932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7600" y="243756"/>
            <a:ext cx="14400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0D76611E-18EA-6A45-907D-C39752E6CDEE}" type="datetime1">
              <a:rPr lang="en-GB" smtClean="0"/>
              <a:t>12/01/2016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54" r:id="rId7"/>
    <p:sldLayoutId id="2147483655" r:id="rId8"/>
    <p:sldLayoutId id="214748366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200"/>
        </a:spcBef>
        <a:buFontTx/>
        <a:buNone/>
        <a:defRPr sz="1900" kern="1200">
          <a:solidFill>
            <a:srgbClr val="2C384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600"/>
        </a:spcBef>
        <a:buClr>
          <a:srgbClr val="E85E12"/>
        </a:buClr>
        <a:buSzPct val="120000"/>
        <a:buFont typeface="Lucida Grande"/>
        <a:buChar char="»"/>
        <a:defRPr sz="1900" kern="1200">
          <a:solidFill>
            <a:srgbClr val="2C384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600"/>
        </a:spcBef>
        <a:buClr>
          <a:srgbClr val="E85E12"/>
        </a:buClr>
        <a:buSzPct val="120000"/>
        <a:buFont typeface="Lucida Grande"/>
        <a:buChar char="›"/>
        <a:defRPr sz="1900" kern="1200">
          <a:solidFill>
            <a:srgbClr val="2C384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900" kern="1200">
          <a:solidFill>
            <a:srgbClr val="2C384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9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YcvADUov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h@rsc-northwest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Pic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2" r="22"/>
          <a:stretch>
            <a:fillRect/>
          </a:stretch>
        </p:blipFill>
        <p:spPr/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" y="4408169"/>
            <a:ext cx="1740627" cy="1225831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1736784" y="4408169"/>
            <a:ext cx="67018" cy="1289004"/>
          </a:xfrm>
          <a:custGeom>
            <a:avLst/>
            <a:gdLst>
              <a:gd name="T0" fmla="*/ 47 w 47"/>
              <a:gd name="T1" fmla="*/ 959 h 959"/>
              <a:gd name="T2" fmla="*/ 0 w 47"/>
              <a:gd name="T3" fmla="*/ 912 h 959"/>
              <a:gd name="T4" fmla="*/ 0 w 47"/>
              <a:gd name="T5" fmla="*/ 0 h 959"/>
              <a:gd name="T6" fmla="*/ 47 w 47"/>
              <a:gd name="T7" fmla="*/ 47 h 959"/>
              <a:gd name="T8" fmla="*/ 47 w 47"/>
              <a:gd name="T9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9">
                <a:moveTo>
                  <a:pt x="47" y="959"/>
                </a:moveTo>
                <a:lnTo>
                  <a:pt x="0" y="912"/>
                </a:lnTo>
                <a:lnTo>
                  <a:pt x="0" y="0"/>
                </a:lnTo>
                <a:lnTo>
                  <a:pt x="47" y="47"/>
                </a:lnTo>
                <a:lnTo>
                  <a:pt x="47" y="95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03800" y="4471342"/>
            <a:ext cx="7340201" cy="1225831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45800" y="5036195"/>
            <a:ext cx="6705000" cy="474386"/>
          </a:xfrm>
        </p:spPr>
        <p:txBody>
          <a:bodyPr/>
          <a:lstStyle/>
          <a:p>
            <a:r>
              <a:rPr lang="en-GB" dirty="0" smtClean="0"/>
              <a:t>Anita Holt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E842-A421-9A4C-B830-10865ABDC085}" type="datetime1">
              <a:rPr lang="en-GB" smtClean="0"/>
              <a:t>12/01/2016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45800" y="4561893"/>
            <a:ext cx="6705000" cy="296235"/>
          </a:xfrm>
        </p:spPr>
        <p:txBody>
          <a:bodyPr/>
          <a:lstStyle/>
          <a:p>
            <a:r>
              <a:rPr lang="en-US" sz="2200" b="1" dirty="0" smtClean="0">
                <a:latin typeface="Arial" charset="0"/>
                <a:ea typeface="MS PGothic" charset="0"/>
              </a:rPr>
              <a:t>SAMR: Transformation learning with technology</a:t>
            </a:r>
            <a:endParaRPr lang="en-GB" sz="2200" dirty="0"/>
          </a:p>
        </p:txBody>
      </p:sp>
      <p:pic>
        <p:nvPicPr>
          <p:cNvPr id="10" name="Picture 9" descr="Jisc Larg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0" y="0"/>
            <a:ext cx="1243584" cy="71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89793"/>
            <a:ext cx="8389937" cy="505948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</a:rPr>
              <a:t>Question..</a:t>
            </a:r>
            <a:r>
              <a:rPr lang="en-US" sz="44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43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Do you use technology for technologies sake, or are you SAMRING?????????????</a:t>
            </a:r>
          </a:p>
        </p:txBody>
      </p:sp>
    </p:spTree>
    <p:extLst>
      <p:ext uri="{BB962C8B-B14F-4D97-AF65-F5344CB8AC3E}">
        <p14:creationId xmlns:p14="http://schemas.microsoft.com/office/powerpoint/2010/main" val="152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30275" y="826103"/>
            <a:ext cx="8213725" cy="7524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SAMR in 120 seconds</a:t>
            </a:r>
            <a:endParaRPr lang="en-US" sz="39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7343640" imgH="3600360"/>
        </mc:Choice>
        <mc:Fallback>
          <p:control name="ShockwaveFlash1" r:id="rId2" imgW="7343640" imgH="36003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00113" y="1916113"/>
                  <a:ext cx="7343775" cy="3600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37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620688"/>
            <a:ext cx="5832475" cy="8080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Question: </a:t>
            </a:r>
            <a:endParaRPr lang="en-US" sz="39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468563"/>
            <a:ext cx="8423597" cy="4283075"/>
          </a:xfrm>
        </p:spPr>
        <p:txBody>
          <a:bodyPr/>
          <a:lstStyle/>
          <a:p>
            <a:pPr marL="103188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900" dirty="0" smtClean="0">
                <a:solidFill>
                  <a:srgbClr val="0000FF"/>
                </a:solidFill>
                <a:latin typeface="Arial" charset="0"/>
                <a:ea typeface="MS PGothic" charset="0"/>
              </a:rPr>
              <a:t>If you used an online quiz, with self assessment, instead of your usual paper-based one, where in the SAMR model would you be?</a:t>
            </a:r>
          </a:p>
          <a:p>
            <a:pPr marL="103188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900" dirty="0">
              <a:solidFill>
                <a:srgbClr val="0000FF"/>
              </a:solidFill>
              <a:latin typeface="Arial" charset="0"/>
              <a:ea typeface="MS PGothic" charset="0"/>
            </a:endParaRPr>
          </a:p>
          <a:p>
            <a:pPr marL="103188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900" dirty="0" smtClean="0">
                <a:solidFill>
                  <a:srgbClr val="0000FF"/>
                </a:solidFill>
                <a:latin typeface="Arial" charset="0"/>
                <a:ea typeface="MS PGothic" charset="0"/>
              </a:rPr>
              <a:t>What could you do to move this activity to the next stage?</a:t>
            </a:r>
          </a:p>
          <a:p>
            <a:pPr marL="103188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900" dirty="0" smtClean="0">
              <a:solidFill>
                <a:srgbClr val="0000FF"/>
              </a:solidFill>
              <a:latin typeface="Arial" charset="0"/>
              <a:ea typeface="MS PGothic" charset="0"/>
            </a:endParaRPr>
          </a:p>
          <a:p>
            <a:pPr marL="103188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9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408712" cy="50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6"/>
            <a:ext cx="7997825" cy="808038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How well do you do?</a:t>
            </a:r>
            <a:endParaRPr lang="en-US" sz="39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85664" y="1700808"/>
            <a:ext cx="6970712" cy="39131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Further information on the SAMR model and other models: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200" u="sng" dirty="0" smtClean="0">
                <a:solidFill>
                  <a:srgbClr val="000000"/>
                </a:solidFill>
                <a:latin typeface="Arial" charset="0"/>
                <a:ea typeface="MS PGothic" charset="0"/>
                <a:hlinkClick r:id="rId3"/>
              </a:rPr>
              <a:t>http</a:t>
            </a:r>
            <a:r>
              <a:rPr lang="en-US" sz="3200" u="sng" dirty="0">
                <a:solidFill>
                  <a:srgbClr val="000000"/>
                </a:solidFill>
                <a:latin typeface="Arial" charset="0"/>
                <a:ea typeface="MS PGothic" charset="0"/>
                <a:hlinkClick r:id="rId3"/>
              </a:rPr>
              <a:t>://</a:t>
            </a:r>
            <a:r>
              <a:rPr lang="en-US" sz="3200" u="sng" dirty="0" smtClean="0">
                <a:solidFill>
                  <a:srgbClr val="000000"/>
                </a:solidFill>
                <a:latin typeface="Arial" charset="0"/>
                <a:ea typeface="MS PGothic" charset="0"/>
                <a:hlinkClick r:id="rId3"/>
              </a:rPr>
              <a:t>www.youtube.com/watch?v=gYYcvADUovY</a:t>
            </a:r>
            <a:endParaRPr lang="en-US" sz="3200" u="sng" dirty="0" smtClean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Arial" charset="0"/>
                <a:ea typeface="MS PGothic" charset="0"/>
              </a:rPr>
              <a:t>http://www.educatorstechnology.com/2013/06/samr-model-explained-for-teachers.html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200" u="sng" dirty="0" smtClean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200" u="sng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200" u="sng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10283" y="2636912"/>
            <a:ext cx="6916737" cy="1224136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Contact Anita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Holt</a:t>
            </a:r>
            <a:endParaRPr lang="en-US" dirty="0">
              <a:latin typeface="Arial" charset="0"/>
              <a:ea typeface="MS PGothic" charset="0"/>
            </a:endParaRPr>
          </a:p>
          <a:p>
            <a:pPr marL="103188" lvl="1" indent="0" algn="ctr" eaLnBrk="1" hangingPunct="1">
              <a:lnSpc>
                <a:spcPct val="95000"/>
              </a:lnSpc>
              <a:spcBef>
                <a:spcPct val="0"/>
              </a:spcBef>
              <a:buClr>
                <a:srgbClr val="0000FF"/>
              </a:buClr>
              <a:buNone/>
            </a:pPr>
            <a:r>
              <a:rPr lang="en-US" sz="3200" u="sng" dirty="0">
                <a:solidFill>
                  <a:srgbClr val="0000FF"/>
                </a:solidFill>
                <a:latin typeface="Arial" charset="0"/>
                <a:ea typeface="MS PGothic" charset="0"/>
                <a:hlinkClick r:id="rId3"/>
              </a:rPr>
              <a:t>ah@rsc-northwest.ac.uk </a:t>
            </a:r>
            <a:endParaRPr lang="en-US" dirty="0"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01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85aefcbf54a2ffd36c62a19f8c3284119319c"/>
</p:tagLst>
</file>

<file path=ppt/theme/theme1.xml><?xml version="1.0" encoding="utf-8"?>
<a:theme xmlns:a="http://schemas.openxmlformats.org/drawingml/2006/main" name="Office Theme">
  <a:themeElements>
    <a:clrScheme name="Jisc 2013">
      <a:dk1>
        <a:srgbClr val="2C3841"/>
      </a:dk1>
      <a:lt1>
        <a:srgbClr val="FFFFFF"/>
      </a:lt1>
      <a:dk2>
        <a:srgbClr val="2C3841"/>
      </a:dk2>
      <a:lt2>
        <a:srgbClr val="E85E12"/>
      </a:lt2>
      <a:accent1>
        <a:srgbClr val="820036"/>
      </a:accent1>
      <a:accent2>
        <a:srgbClr val="0092CB"/>
      </a:accent2>
      <a:accent3>
        <a:srgbClr val="552481"/>
      </a:accent3>
      <a:accent4>
        <a:srgbClr val="F9B000"/>
      </a:accent4>
      <a:accent5>
        <a:srgbClr val="B71A8B"/>
      </a:accent5>
      <a:accent6>
        <a:srgbClr val="B2BB1C"/>
      </a:accent6>
      <a:hlink>
        <a:srgbClr val="E85E12"/>
      </a:hlink>
      <a:folHlink>
        <a:srgbClr val="E85E12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132</Words>
  <Application>Microsoft Office PowerPoint</Application>
  <PresentationFormat>On-screen Show (4:3)</PresentationFormat>
  <Paragraphs>29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Corbel</vt:lpstr>
      <vt:lpstr>Lucida Grande</vt:lpstr>
      <vt:lpstr>Wingdings</vt:lpstr>
      <vt:lpstr>Office Theme</vt:lpstr>
      <vt:lpstr>SAMR: Transformation learning with technology</vt:lpstr>
      <vt:lpstr>PowerPoint Presentation</vt:lpstr>
      <vt:lpstr>SAMR in 120 seconds</vt:lpstr>
      <vt:lpstr>Question: </vt:lpstr>
      <vt:lpstr>PowerPoint Presentation</vt:lpstr>
      <vt:lpstr>How well do you do?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timroe</dc:creator>
  <cp:lastModifiedBy>Holt, Anita</cp:lastModifiedBy>
  <cp:revision>97</cp:revision>
  <dcterms:created xsi:type="dcterms:W3CDTF">2013-06-28T11:27:49Z</dcterms:created>
  <dcterms:modified xsi:type="dcterms:W3CDTF">2016-01-12T17:01:06Z</dcterms:modified>
</cp:coreProperties>
</file>